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5"/>
  </p:notesMasterIdLst>
  <p:handoutMasterIdLst>
    <p:handoutMasterId r:id="rId46"/>
  </p:handoutMasterIdLst>
  <p:sldIdLst>
    <p:sldId id="317" r:id="rId2"/>
    <p:sldId id="318" r:id="rId3"/>
    <p:sldId id="321" r:id="rId4"/>
    <p:sldId id="322" r:id="rId5"/>
    <p:sldId id="324" r:id="rId6"/>
    <p:sldId id="323" r:id="rId7"/>
    <p:sldId id="326" r:id="rId8"/>
    <p:sldId id="325" r:id="rId9"/>
    <p:sldId id="327" r:id="rId10"/>
    <p:sldId id="328" r:id="rId11"/>
    <p:sldId id="329" r:id="rId12"/>
    <p:sldId id="330" r:id="rId13"/>
    <p:sldId id="332" r:id="rId14"/>
    <p:sldId id="331" r:id="rId15"/>
    <p:sldId id="334" r:id="rId16"/>
    <p:sldId id="335" r:id="rId17"/>
    <p:sldId id="337" r:id="rId18"/>
    <p:sldId id="373" r:id="rId19"/>
    <p:sldId id="338" r:id="rId20"/>
    <p:sldId id="339" r:id="rId21"/>
    <p:sldId id="340" r:id="rId22"/>
    <p:sldId id="342" r:id="rId23"/>
    <p:sldId id="341" r:id="rId24"/>
    <p:sldId id="350" r:id="rId25"/>
    <p:sldId id="345" r:id="rId26"/>
    <p:sldId id="348" r:id="rId27"/>
    <p:sldId id="349" r:id="rId28"/>
    <p:sldId id="352" r:id="rId29"/>
    <p:sldId id="353" r:id="rId30"/>
    <p:sldId id="354" r:id="rId31"/>
    <p:sldId id="351" r:id="rId32"/>
    <p:sldId id="355" r:id="rId33"/>
    <p:sldId id="356" r:id="rId34"/>
    <p:sldId id="358" r:id="rId35"/>
    <p:sldId id="359" r:id="rId36"/>
    <p:sldId id="360" r:id="rId37"/>
    <p:sldId id="361" r:id="rId38"/>
    <p:sldId id="362" r:id="rId39"/>
    <p:sldId id="364" r:id="rId40"/>
    <p:sldId id="365" r:id="rId41"/>
    <p:sldId id="367" r:id="rId42"/>
    <p:sldId id="369" r:id="rId43"/>
    <p:sldId id="370" r:id="rId44"/>
  </p:sldIdLst>
  <p:sldSz cx="9144000" cy="6858000" type="screen4x3"/>
  <p:notesSz cx="7086600" cy="9428163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FF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65" autoAdjust="0"/>
    <p:restoredTop sz="86919" autoAdjust="0"/>
  </p:normalViewPr>
  <p:slideViewPr>
    <p:cSldViewPr>
      <p:cViewPr varScale="1">
        <p:scale>
          <a:sx n="75" d="100"/>
          <a:sy n="7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93185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111618 Rectángulo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C06914-5527-4134-A4F2-51BC0F147451}" type="datetime1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95236" name="93187 Rectángulo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111620 Rectángulo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5088"/>
            <a:ext cx="3070225" cy="471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9351CB-F199-405B-BBAD-AF6FB4786929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51201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51202 Rectángulo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51203 Rectángulo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6438"/>
            <a:ext cx="4716462" cy="35369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3076 Rectángulo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8338"/>
            <a:ext cx="5670550" cy="42433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s-MX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51205 Rectángulo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3078 Rectángulo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5088"/>
            <a:ext cx="3070225" cy="471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0B5CF0-3F13-49BC-B5EC-15A5A71E3731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Jsme skleslí? Možná nám chybí sluneční svit.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22F1A86-4A5B-4991-84FA-F8B87B35B78A}" type="slidenum">
              <a:rPr lang="es-MX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0E21A8B-5985-497E-8BDB-E0EC5AA0EDE3}" type="slidenum">
              <a:rPr lang="es-MX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AD61B22-0644-421A-96C0-8495035A1E3E}" type="slidenum">
              <a:rPr lang="es-MX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ctr" hangingPunct="1">
              <a:spcBef>
                <a:spcPct val="0"/>
              </a:spcBef>
              <a:tabLst>
                <a:tab pos="457200" algn="l"/>
              </a:tabLst>
            </a:pPr>
            <a:endParaRPr lang="cs-CZ" altLang="ko-KR" sz="600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ADE62B4-9905-4003-9A6F-796A9E4C1201}" type="slidenum">
              <a:rPr lang="es-MX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V obdobích nebo oblastech s velmi nízkým slunečním zářením se může vitamín D užívat jako lék. </a:t>
            </a:r>
          </a:p>
          <a:p>
            <a:pPr fontAlgn="ctr"/>
            <a:r>
              <a:rPr lang="cs-CZ" smtClean="0"/>
              <a:t>Doporučuje se 800 – 1000 Mezinárodních jednotek. Podle amerických zdravotnických údajů je 2000 Mezinárodních jednotek vitamínů D denně “přípustnou horní hranicí.” </a:t>
            </a:r>
            <a:r>
              <a:rPr lang="cs-CZ" b="1" smtClean="0"/>
              <a:t>(Konzultujte se svým lékařem)</a:t>
            </a:r>
            <a:r>
              <a:rPr lang="en-US" b="1" smtClean="0"/>
              <a:t> </a:t>
            </a:r>
            <a:endParaRPr lang="cs-CZ" b="1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2CB0B48-7BDE-4BA7-BEB8-B0675FE72540}" type="slidenum">
              <a:rPr lang="es-MX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/>
              <a:t> Nedostatek vitamínu D je spojován s nárůstem onemocnění cukrovky typu 1 a 2.</a:t>
            </a:r>
          </a:p>
          <a:p>
            <a:pPr fontAlgn="ctr">
              <a:buFontTx/>
              <a:buChar char="•"/>
            </a:pPr>
            <a:r>
              <a:rPr lang="cs-CZ" smtClean="0"/>
              <a:t> Nárůst kardiovaskulárních nemocí.</a:t>
            </a:r>
          </a:p>
          <a:p>
            <a:pPr>
              <a:buFontTx/>
              <a:buChar char="•"/>
            </a:pPr>
            <a:r>
              <a:rPr lang="cs-CZ" smtClean="0"/>
              <a:t> Nárůst osteoporózy.</a:t>
            </a:r>
            <a:endParaRPr lang="cs-CZ" altLang="ko-KR" sz="60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C68CF2F-6F8A-4AEF-A8F4-BF7AC5041207}" type="slidenum">
              <a:rPr lang="es-MX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altLang="ko-KR" sz="600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DA582E9-29A2-4705-9BC4-D1A47F76CE32}" type="slidenum">
              <a:rPr lang="es-MX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34D1457-275B-4304-A851-B1EB774688F8}" type="slidenum">
              <a:rPr lang="es-MX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Přechod od tlumení bolesti k rakovině</a:t>
            </a: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703028C-4DA6-4D1F-9220-15E5F0E2AA8C}" type="slidenum">
              <a:rPr lang="es-MX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Nárůst rakoviny kůže</a:t>
            </a:r>
          </a:p>
          <a:p>
            <a:pPr fontAlgn="ctr"/>
            <a:r>
              <a:rPr lang="cs-CZ" smtClean="0"/>
              <a:t>·Více než polovina nových zhoubných onemocnění v USA je onemocnění rakovinou kůže.        </a:t>
            </a:r>
          </a:p>
          <a:p>
            <a:pPr fontAlgn="ctr"/>
            <a:r>
              <a:rPr lang="cs-CZ" smtClean="0"/>
              <a:t>·Pět a vícekrát sluncem spálená kůže má dvojnásobnou šanci na rakovinové onemocnění.</a:t>
            </a:r>
          </a:p>
          <a:p>
            <a:r>
              <a:rPr lang="cs-CZ" smtClean="0"/>
              <a:t>·Poškození kůže ultrafialovými paprsky (UV zářením) ve věku 0 – 20 let se často projeví až ve středních letech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D16F125-0DBE-4C85-ADDD-1406A0C352D6}" type="slidenum">
              <a:rPr lang="es-MX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Můžeme se vyhnout rakovině kůže?</a:t>
            </a:r>
          </a:p>
          <a:p>
            <a:pPr fontAlgn="ctr"/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4AE75C0-7312-4C1D-BBB8-E2D1E7DBDE4B}" type="slidenum">
              <a:rPr lang="es-MX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/>
              <a:t> Ničí bakterie</a:t>
            </a:r>
          </a:p>
          <a:p>
            <a:pPr fontAlgn="ctr">
              <a:buFontTx/>
              <a:buChar char="•"/>
            </a:pPr>
            <a:r>
              <a:rPr lang="cs-CZ" smtClean="0"/>
              <a:t> Pomáhají normalizovat hormonální činnost v těle</a:t>
            </a:r>
          </a:p>
          <a:p>
            <a:pPr fontAlgn="ctr">
              <a:buFontTx/>
              <a:buChar char="•"/>
            </a:pPr>
            <a:r>
              <a:rPr lang="cs-CZ" smtClean="0"/>
              <a:t> Zabraňují některým typům rakoviny</a:t>
            </a:r>
          </a:p>
          <a:p>
            <a:pPr fontAlgn="ctr">
              <a:buFontTx/>
              <a:buChar char="•"/>
            </a:pPr>
            <a:r>
              <a:rPr lang="cs-CZ" smtClean="0"/>
              <a:t> Snižují chuť k jídlu</a:t>
            </a:r>
          </a:p>
          <a:p>
            <a:pPr>
              <a:buFontTx/>
              <a:buChar char="•"/>
            </a:pPr>
            <a:r>
              <a:rPr lang="cs-CZ" smtClean="0"/>
              <a:t> Pomáhají proti depresím</a:t>
            </a:r>
            <a:endParaRPr lang="cs-CZ" i="1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1A8F134-7326-49E0-8738-942AFAD47B07}" type="slidenum">
              <a:rPr lang="es-MX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3BF07F8-E155-4F30-AD6A-AB9DAB4F72AB}" type="slidenum">
              <a:rPr lang="es-MX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Můžeme se vyhnout rakovině kůže?</a:t>
            </a:r>
          </a:p>
          <a:p>
            <a:pPr fontAlgn="ctr"/>
            <a:r>
              <a:rPr lang="cs-CZ" smtClean="0"/>
              <a:t>·	Omezit pobyt na slunci v době od 10 do 16 hodin.</a:t>
            </a:r>
          </a:p>
          <a:p>
            <a:pPr fontAlgn="ctr"/>
            <a:r>
              <a:rPr lang="cs-CZ" smtClean="0"/>
              <a:t>·	Použít velké množství ochranného krému - aplikovat po dvou hodinách.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DE1F979-C4F2-407C-959A-449DEC07F186}" type="slidenum">
              <a:rPr lang="es-MX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Použít </a:t>
            </a:r>
            <a:r>
              <a:rPr lang="cs-CZ" b="1" smtClean="0"/>
              <a:t>velké množství </a:t>
            </a:r>
            <a:r>
              <a:rPr lang="cs-CZ" smtClean="0"/>
              <a:t>ochranného krému - aplikovat po dvou hodinách.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EC5ECAD-D948-4E09-9FB7-BF205CFCBEBA}" type="slidenum">
              <a:rPr lang="es-MX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Jedno australské rčení říká: </a:t>
            </a:r>
          </a:p>
          <a:p>
            <a:pPr fontAlgn="ctr">
              <a:buFontTx/>
              <a:buChar char="•"/>
            </a:pPr>
            <a:r>
              <a:rPr lang="cs-CZ" smtClean="0"/>
              <a:t> SLIP on a shirt (NATÁHNI se do trička)</a:t>
            </a:r>
          </a:p>
          <a:p>
            <a:pPr fontAlgn="ctr">
              <a:buFontTx/>
              <a:buChar char="•"/>
            </a:pPr>
            <a:r>
              <a:rPr lang="cs-CZ" smtClean="0"/>
              <a:t> SLOP on plenty of sunscreen (NAPLÁCEJ se krémem)</a:t>
            </a:r>
          </a:p>
          <a:p>
            <a:pPr>
              <a:buFontTx/>
              <a:buChar char="•"/>
            </a:pPr>
            <a:r>
              <a:rPr lang="cs-CZ" smtClean="0"/>
              <a:t> SLAP on a wide-brimmed hat (PŘIPLÁCNI si na hlavu klobouk)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D88DA7A-F08F-4482-8147-973997C0AF04}" type="slidenum">
              <a:rPr lang="es-MX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Jedno australské rčení říká: </a:t>
            </a:r>
          </a:p>
          <a:p>
            <a:pPr fontAlgn="ctr">
              <a:buFontTx/>
              <a:buChar char="•"/>
            </a:pPr>
            <a:r>
              <a:rPr lang="cs-CZ" smtClean="0"/>
              <a:t> SLIP on a shirt</a:t>
            </a:r>
          </a:p>
          <a:p>
            <a:pPr fontAlgn="ctr">
              <a:buFontTx/>
              <a:buChar char="•"/>
            </a:pPr>
            <a:r>
              <a:rPr lang="cs-CZ" smtClean="0"/>
              <a:t> NATÁHNI se do trička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E523EC0-28F5-462C-B75F-C73F9A0DB88F}" type="slidenum">
              <a:rPr lang="es-MX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/>
              <a:t> SLOP on plenty of sunscreen   </a:t>
            </a:r>
          </a:p>
          <a:p>
            <a:pPr fontAlgn="ctr">
              <a:buFontTx/>
              <a:buChar char="•"/>
            </a:pPr>
            <a:r>
              <a:rPr lang="cs-CZ" smtClean="0"/>
              <a:t> NAPLÁCEJ se krémem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91E017-FB6B-45D8-A8FA-9DA512130C8C}" type="slidenum">
              <a:rPr lang="es-MX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cs-CZ" smtClean="0"/>
              <a:t> SLAP on a wide-brimmed hat</a:t>
            </a:r>
          </a:p>
          <a:p>
            <a:pPr>
              <a:buFontTx/>
              <a:buChar char="•"/>
            </a:pPr>
            <a:r>
              <a:rPr lang="cs-CZ" smtClean="0"/>
              <a:t> PŘIPLÁCNI si na hlavu klobouk</a:t>
            </a: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1EAE6B8-9CB3-43DA-BD5B-FC23C4FD0792}" type="slidenum">
              <a:rPr lang="es-MX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1. O riziku - Vše s rozvahou. Zvažte osobní rizika před přínosy.</a:t>
            </a: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21F92C4-E03B-4915-B16B-2D71810E0B51}" type="slidenum">
              <a:rPr lang="es-MX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2. O typu - Rizikovou skupinou jsou lidé se světlou pletí, světlýma očima, blond nebo zrzavými vlasy a jedinci s rodinným dědictvím rakoviny kůže. </a:t>
            </a: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0AAB337-3E12-4F01-8105-4B31AC16683F}" type="slidenum">
              <a:rPr lang="es-MX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3. O čase - Pro většinu lidí je pobyt na přímém slunci bez opalovacího krému bezpečný pouze 10 – 15 minut 2 – 3x týdně.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B1C6E48-6C00-457F-A368-71FFEB46DB4E}" type="slidenum">
              <a:rPr lang="es-MX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b="1" smtClean="0"/>
              <a:t>PRO</a:t>
            </a:r>
            <a:r>
              <a:rPr lang="cs-CZ" smtClean="0"/>
              <a:t>				        </a:t>
            </a:r>
            <a:r>
              <a:rPr lang="cs-CZ" b="1" smtClean="0"/>
              <a:t> PROTI</a:t>
            </a:r>
          </a:p>
          <a:p>
            <a:pPr fontAlgn="ctr"/>
            <a:r>
              <a:rPr lang="cs-CZ" smtClean="0"/>
              <a:t>sluneční paprsky před rakovinovým onemocněním chrání </a:t>
            </a:r>
            <a:r>
              <a:rPr lang="cs-CZ" b="1" smtClean="0"/>
              <a:t>x</a:t>
            </a:r>
            <a:r>
              <a:rPr lang="cs-CZ" smtClean="0"/>
              <a:t> nadměrné vystavování slunci je riskantní</a:t>
            </a:r>
            <a:r>
              <a:rPr lang="cs-CZ" b="1" smtClean="0"/>
              <a:t> </a:t>
            </a:r>
            <a:endParaRPr lang="cs-CZ" i="1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C1386C0-42FC-4C7B-9DF7-CAE67115DA20}" type="slidenum">
              <a:rPr lang="es-MX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4. O faktoru - Použijte krém s vysokým ochranným faktorem SPF 15+.</a:t>
            </a: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8DB038C-767E-412B-8AAB-CE1359F8438F}" type="slidenum">
              <a:rPr lang="es-MX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b="1" smtClean="0"/>
              <a:t>Sezonní afektivní porucha </a:t>
            </a:r>
            <a:r>
              <a:rPr lang="cs-CZ" smtClean="0"/>
              <a:t>(S.A.D.) - Sezonní deprese</a:t>
            </a: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56687C3-810D-40BF-BBCE-86CB45B5EB6D}" type="slidenum">
              <a:rPr lang="es-MX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Příznaky:</a:t>
            </a:r>
          </a:p>
          <a:p>
            <a:pPr fontAlgn="ctr">
              <a:buFontTx/>
              <a:buChar char="•"/>
            </a:pPr>
            <a:r>
              <a:rPr lang="cs-CZ" smtClean="0"/>
              <a:t> Sklíčenost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F7E3578-C9A9-41D3-B161-46BE53E8DF2A}" type="slidenum">
              <a:rPr lang="es-MX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Příznaky:</a:t>
            </a:r>
          </a:p>
          <a:p>
            <a:pPr fontAlgn="ctr">
              <a:buFontTx/>
              <a:buChar char="•"/>
            </a:pPr>
            <a:r>
              <a:rPr lang="cs-CZ" smtClean="0"/>
              <a:t> Sklíčenost.</a:t>
            </a:r>
          </a:p>
          <a:p>
            <a:pPr fontAlgn="ctr">
              <a:buFontTx/>
              <a:buChar char="•"/>
            </a:pPr>
            <a:r>
              <a:rPr lang="cs-CZ" smtClean="0"/>
              <a:t> Podrážděnost, prudkost.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7935503-ADA4-4CA3-8CB8-DDCF1454C83B}" type="slidenum">
              <a:rPr lang="es-MX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Příznaky:</a:t>
            </a:r>
          </a:p>
          <a:p>
            <a:pPr fontAlgn="ctr">
              <a:buFontTx/>
              <a:buChar char="•"/>
            </a:pPr>
            <a:r>
              <a:rPr lang="cs-CZ" smtClean="0"/>
              <a:t> Sklíčenost</a:t>
            </a:r>
          </a:p>
          <a:p>
            <a:pPr fontAlgn="ctr">
              <a:buFontTx/>
              <a:buChar char="•"/>
            </a:pPr>
            <a:r>
              <a:rPr lang="cs-CZ" smtClean="0"/>
              <a:t> Podrážděnost, prudkost</a:t>
            </a:r>
          </a:p>
          <a:p>
            <a:pPr fontAlgn="ctr">
              <a:buFontTx/>
              <a:buChar char="•"/>
            </a:pPr>
            <a:r>
              <a:rPr lang="cs-CZ" smtClean="0"/>
              <a:t> Úbytek fyzické energie</a:t>
            </a: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FFB0521-802A-45FC-A474-AE3E8C2784AB}" type="slidenum">
              <a:rPr lang="es-MX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Příznaky:</a:t>
            </a:r>
          </a:p>
          <a:p>
            <a:pPr fontAlgn="ctr">
              <a:buFontTx/>
              <a:buChar char="•"/>
            </a:pPr>
            <a:r>
              <a:rPr lang="cs-CZ" smtClean="0"/>
              <a:t> Sklíčenost</a:t>
            </a:r>
          </a:p>
          <a:p>
            <a:pPr fontAlgn="ctr">
              <a:buFontTx/>
              <a:buChar char="•"/>
            </a:pPr>
            <a:r>
              <a:rPr lang="cs-CZ" smtClean="0"/>
              <a:t> Podrážděnost, prudkost</a:t>
            </a:r>
          </a:p>
          <a:p>
            <a:pPr fontAlgn="ctr">
              <a:buFontTx/>
              <a:buChar char="•"/>
            </a:pPr>
            <a:r>
              <a:rPr lang="cs-CZ" smtClean="0"/>
              <a:t> Úbytek fyzické energie</a:t>
            </a:r>
          </a:p>
          <a:p>
            <a:pPr fontAlgn="ctr">
              <a:buFontTx/>
              <a:buChar char="•"/>
            </a:pPr>
            <a:r>
              <a:rPr lang="cs-CZ" smtClean="0"/>
              <a:t> Zvýšená chuť na sladké</a:t>
            </a: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8FC2DB7-D88C-4676-96C2-1FE7EA24E3FA}" type="slidenum">
              <a:rPr lang="es-MX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C70BD6D-FDAC-4730-A58E-DFDBB1359FA4}" type="slidenum">
              <a:rPr lang="es-MX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Standardní léčbou SAD je </a:t>
            </a:r>
            <a:r>
              <a:rPr lang="cs-CZ" b="1" smtClean="0"/>
              <a:t>léčba světlem (fototerapie).</a:t>
            </a:r>
            <a:endParaRPr lang="cs-CZ" smtClean="0"/>
          </a:p>
          <a:p>
            <a:endParaRPr lang="cs-CZ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7A85FEC-87F0-4863-AEA3-95C0D56AFE56}" type="slidenum">
              <a:rPr lang="es-MX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>
              <a:defRPr/>
            </a:pPr>
            <a:r>
              <a:rPr lang="cs-CZ" dirty="0" smtClean="0"/>
              <a:t>Na sklonku života konci čelit </a:t>
            </a:r>
            <a:r>
              <a:rPr lang="cs-CZ" b="1" dirty="0" smtClean="0"/>
              <a:t>musíme</a:t>
            </a:r>
            <a:r>
              <a:rPr lang="cs-CZ" dirty="0" smtClean="0"/>
              <a:t> – nemoc, stáří, smrt - </a:t>
            </a:r>
            <a:r>
              <a:rPr lang="cs-CZ" b="1" u="heavy" dirty="0" smtClean="0"/>
              <a:t>S</a:t>
            </a:r>
            <a:r>
              <a:rPr lang="cs-CZ" dirty="0" smtClean="0"/>
              <a:t>ICKNESS </a:t>
            </a:r>
            <a:r>
              <a:rPr lang="cs-CZ" b="1" u="heavy" dirty="0" smtClean="0"/>
              <a:t>A</a:t>
            </a:r>
            <a:r>
              <a:rPr lang="cs-CZ" dirty="0" smtClean="0"/>
              <a:t>GING </a:t>
            </a:r>
            <a:r>
              <a:rPr lang="cs-CZ" b="1" u="heavy" dirty="0" smtClean="0"/>
              <a:t>D</a:t>
            </a:r>
            <a:r>
              <a:rPr lang="cs-CZ" dirty="0" smtClean="0"/>
              <a:t>EATH - </a:t>
            </a:r>
            <a:r>
              <a:rPr lang="cs-CZ" b="1" dirty="0" smtClean="0"/>
              <a:t>SAD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endParaRPr lang="cs-CZ" dirty="0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27AF8B1-64D3-4D0C-A29F-B10BB2FBDD8F}" type="slidenum">
              <a:rPr lang="es-MX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i="1" smtClean="0"/>
              <a:t>Terapie  světlem z duchovního úhlu pohledu </a:t>
            </a:r>
            <a:endParaRPr lang="cs-CZ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61F123C-62E4-4FD7-AD66-1A0757A79305}" type="slidenum">
              <a:rPr lang="es-MX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5EC79D5-C904-4160-AD7A-8BC4B55FC0B9}" type="slidenum">
              <a:rPr lang="es-MX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b="1" smtClean="0"/>
              <a:t>1. Slunce</a:t>
            </a:r>
            <a:endParaRPr lang="cs-CZ" smtClean="0"/>
          </a:p>
          <a:p>
            <a:r>
              <a:rPr lang="cs-CZ" smtClean="0"/>
              <a:t>Dlouhé tmavé antarktické zimě vládne místo slunce deprese a sklíčenost.</a:t>
            </a:r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203B25C-8550-41B0-829A-129234B8B512}" type="slidenum">
              <a:rPr lang="es-MX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SYN dává našemu tělu i duši citové, duševní a duchovní teplo.</a:t>
            </a:r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FC310C6-D380-4265-9F1C-3198B2E4E6FE}" type="slidenum">
              <a:rPr lang="es-MX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/>
              <a:t>Nejsi sám. Je tu někdo, kdo jde životem s tebou.</a:t>
            </a:r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CE28C22-92D5-46F6-BC6D-296DA7EBB5FB}" type="slidenum">
              <a:rPr lang="es-MX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AE99285-6DC9-49A0-9E14-20BACC7F8847}" type="slidenum">
              <a:rPr lang="es-MX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i="1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B221531-5C4C-4BEC-9D80-9B7738AD6768}" type="slidenum">
              <a:rPr lang="es-MX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i="1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9259FAA-60D6-47E2-B871-D81BEAD31F7B}" type="slidenum">
              <a:rPr lang="es-MX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37A950E-43D0-490E-97C6-B6E15D7A5978}" type="slidenum">
              <a:rPr lang="es-MX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B8C5596-F1E3-4B9E-8837-604FE37B8E00}" type="slidenum">
              <a:rPr lang="es-MX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2BD9-3044-40BE-B6F8-17A68D0DDFFA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5588-345D-45A3-8145-2F3C4CDCC2EC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2CA9-D099-4D45-BF9F-B96D4AC790C8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1CED-EF55-4EA4-9CB0-B9246256589C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1325-8530-4422-ACC8-96401AACCA8B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7FBF-8141-4B17-8228-3F275B2C1698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52AE-9E7B-408B-8126-0FA3165804C8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1B5B-14A4-42C5-B761-75A762D32766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DDD8-2447-46C2-AA24-B7A4BDADE3E2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0DD2-EA9B-40D5-B6DA-A3F7A4AD0C67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805-CCC4-4917-B099-32984D99803E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449FD2-08D1-4823-8753-65CFFAA0C0F0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B9DD93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 WIN\Světlo\Sun_by_M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SLUNCE</a:t>
            </a:r>
            <a:endParaRPr lang="cs-CZ" sz="80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SLUNCE</a:t>
            </a:r>
          </a:p>
        </p:txBody>
      </p:sp>
    </p:spTree>
  </p:cSld>
  <p:clrMapOvr>
    <a:masterClrMapping/>
  </p:clrMapOvr>
  <p:transition advTm="9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0.28842 L 0.20069 0.1706 C 0.1941 0.14491 0.17743 0.11574 0.15712 0.09074 C 0.13351 0.0625 0.11285 0.04583 0.09358 0.03449 C 0.07552 0.02477 0.06875 0.02129 0.05833 0.01666 C 0.04792 0.01203 0.03715 0.00972 0.03003 0.00741 C 0.02292 0.00509 0.02066 0.00509 0.01563 0.00416 C 0.01059 0.00324 0.0026 0.00278 -0.00087 0.00231 " pathEditMode="relative" rAng="0" ptsTypes="Ffffsss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xit" presetSubtype="0" repeatCount="indefinite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1 C -0.0066 0.00324 -0.01875 0.00231 -0.0283 0.00347 C -0.03785 0.00463 -0.04583 0.00602 -0.05833 0.00879 C -0.07083 0.01157 -0.08125 0.0125 -0.10312 0.02083 C -0.12361 0.02963 -0.16406 0.03703 -0.18993 0.05879 C -0.21997 0.08449 -0.29219 0.13287 -0.31007 0.15509 L -0.4967 0.31805 " pathEditMode="relative" rAng="0" ptsTypes="faaffFf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:\Foto WIN\Světlo\Visions-of-Hea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4343400"/>
            <a:ext cx="9144000" cy="25146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NADMĚRNÉ VYSTAVOVÁNÍ SLUNCI ZPŮSOBUJE RAKOVINU KŮŽE</a:t>
            </a:r>
          </a:p>
        </p:txBody>
      </p:sp>
    </p:spTree>
  </p:cSld>
  <p:clrMapOvr>
    <a:masterClrMapping/>
  </p:clrMapOvr>
  <p:transition advTm="72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:\Foto WIN\Světlo\Lovely_sunshine____by_merrioa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4724400"/>
            <a:ext cx="9144000" cy="21336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SLUNEČNÍ SVIT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RIZIKO RAKOVINY SNIŽUJE</a:t>
            </a:r>
          </a:p>
        </p:txBody>
      </p:sp>
    </p:spTree>
    <p:custDataLst>
      <p:tags r:id="rId1"/>
    </p:custDataLst>
  </p:cSld>
  <p:clrMapOvr>
    <a:masterClrMapping/>
  </p:clrMapOvr>
  <p:transition advTm="149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Foto WIN\Světlo\sun_day_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209800"/>
            <a:ext cx="9144000" cy="1752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POTŘEBUJEME 10 -15 MINUT SLUNEČNÍHO SVĚTLA 2 - 3x TÝDNĚ</a:t>
            </a:r>
          </a:p>
        </p:txBody>
      </p:sp>
    </p:spTree>
    <p:custDataLst>
      <p:tags r:id="rId1"/>
    </p:custDataLst>
  </p:cSld>
  <p:clrMapOvr>
    <a:masterClrMapping/>
  </p:clrMapOvr>
  <p:transition advTm="152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F:\Foto WIN\Světlo\2302802709_9da384a39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438400"/>
            <a:ext cx="9144000" cy="2895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VŠEHO S MÍROU</a:t>
            </a:r>
          </a:p>
        </p:txBody>
      </p:sp>
    </p:spTree>
  </p:cSld>
  <p:clrMapOvr>
    <a:masterClrMapping/>
  </p:clrMapOvr>
  <p:transition advTm="60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Foto WIN\Přiroda\The Northern Lights in Winter, Churchill, Manitoba, Can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438400"/>
            <a:ext cx="9144000" cy="42672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46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 OBLASTECH S VELMI NÍZKÝM SLUNEČNÍM SVITEM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 DOPORUČUJE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VITAMÍN D UŽÍVAT JAKO LÉK.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cs-CZ" sz="3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SAMOZŘEJMĚ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AŽ PO PORADĚ S LÉKAŘEM.</a:t>
            </a:r>
          </a:p>
        </p:txBody>
      </p:sp>
    </p:spTree>
    <p:custDataLst>
      <p:tags r:id="rId1"/>
    </p:custDataLst>
  </p:cSld>
  <p:clrMapOvr>
    <a:masterClrMapping/>
  </p:clrMapOvr>
  <p:transition advTm="128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:\Foto WIN\Světlo\Sunshine_Reggae_by_Mayder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28600"/>
            <a:ext cx="9144000" cy="2895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NEDOSTATEK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SLUNEČNÍHO SVITU MŮŽE ZPŮSOBIT: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4876800"/>
            <a:ext cx="9144000" cy="838200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39600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NÁRŮST OSTEOPORÓZY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3962400"/>
            <a:ext cx="9144000" cy="914400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39600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ONEMOCNĚNÍ SRDCE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3124200"/>
            <a:ext cx="9144000" cy="914400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396000"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ONEMOCNĚNÍ CUKROVKOU</a:t>
            </a:r>
          </a:p>
        </p:txBody>
      </p:sp>
    </p:spTree>
    <p:custDataLst>
      <p:tags r:id="rId1"/>
    </p:custDataLst>
  </p:cSld>
  <p:clrMapOvr>
    <a:masterClrMapping/>
  </p:clrMapOvr>
  <p:transition advTm="10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F:\Foto WIN\Světlo\2380238774_fdd94b8d2d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8432" y="1"/>
            <a:ext cx="775976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28600"/>
            <a:ext cx="9144000" cy="2895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NEDOSTATEK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VITAMÍNU D </a:t>
            </a:r>
            <a:b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MŮŽE ZPŮSOBIT: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3352800"/>
            <a:ext cx="9144000" cy="838200"/>
          </a:xfrm>
          <a:prstGeom prst="rect">
            <a:avLst/>
          </a:prstGeom>
          <a:effectLst/>
        </p:spPr>
        <p:txBody>
          <a:bodyPr lIns="900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47675" lvl="3" indent="-4476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ČASTÉ PÁDY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343400"/>
            <a:ext cx="9144000" cy="838200"/>
          </a:xfrm>
          <a:prstGeom prst="rect">
            <a:avLst/>
          </a:prstGeom>
          <a:effectLst/>
        </p:spPr>
        <p:txBody>
          <a:bodyPr lIns="900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47675" lvl="3" indent="-4476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DIABETES</a:t>
            </a:r>
          </a:p>
        </p:txBody>
      </p:sp>
    </p:spTree>
    <p:custDataLst>
      <p:tags r:id="rId1"/>
    </p:custDataLst>
  </p:cSld>
  <p:clrMapOvr>
    <a:masterClrMapping/>
  </p:clrMapOvr>
  <p:transition advTm="150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:\Foto WIN\Světlo\Your_Own_Sunshine_by_DiomedesZ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886200"/>
            <a:ext cx="9144000" cy="3048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SLUNEČNÍ SVIT </a:t>
            </a:r>
            <a:b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POMÁHÁ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TLUMIT BOLEST</a:t>
            </a:r>
          </a:p>
        </p:txBody>
      </p:sp>
    </p:spTree>
  </p:cSld>
  <p:clrMapOvr>
    <a:masterClrMapping/>
  </p:clrMapOvr>
  <p:transition advTm="9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:\Foto WIN\Světlo\Daisy_by_d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3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F:\Foto WIN\Světlo\GS08_35_CMYK_v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NÁRŮST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RAKOVINY KŮŽE</a:t>
            </a:r>
          </a:p>
        </p:txBody>
      </p:sp>
    </p:spTree>
    <p:custDataLst>
      <p:tags r:id="rId1"/>
    </p:custDataLst>
  </p:cSld>
  <p:clrMapOvr>
    <a:masterClrMapping/>
  </p:clrMapOvr>
  <p:transition advTm="180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 WIN\Světlo\Sun_and_rain_by_emola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TAKÉ VÁM </a:t>
            </a:r>
            <a:br>
              <a:rPr lang="cs-CZ" sz="6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cs-CZ" sz="6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CHYBÍ SLUNCE? </a:t>
            </a:r>
            <a:endParaRPr lang="cs-CZ" sz="66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65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oto WIN\Světlo\suntan-pic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505200"/>
            <a:ext cx="9144000" cy="3352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MŮŽEME 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RAKOVINĚ KŮŽE VYHNOUT?</a:t>
            </a:r>
          </a:p>
        </p:txBody>
      </p:sp>
    </p:spTree>
  </p:cSld>
  <p:clrMapOvr>
    <a:masterClrMapping/>
  </p:clrMapOvr>
  <p:transition advTm="112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Foto WIN\Světlo\sun-clock-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OMEZÍME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POBYT NA SLUNCI</a:t>
            </a:r>
          </a:p>
        </p:txBody>
      </p:sp>
    </p:spTree>
    <p:custDataLst>
      <p:tags r:id="rId1"/>
    </p:custDataLst>
  </p:cSld>
  <p:clrMapOvr>
    <a:masterClrMapping/>
  </p:clrMapOvr>
  <p:transition advTm="116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oto WIN\Světlo\natural_sun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POUŽÍVÁME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OCHRANNÝ KRÉM</a:t>
            </a:r>
          </a:p>
        </p:txBody>
      </p:sp>
    </p:spTree>
    <p:custDataLst>
      <p:tags r:id="rId1"/>
    </p:custDataLst>
  </p:cSld>
  <p:clrMapOvr>
    <a:masterClrMapping/>
  </p:clrMapOvr>
  <p:transition advTm="155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Foto WIN\Světlo\sunburn-1.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0"/>
            <a:ext cx="54026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VELKÉ MNOŽSTVÍ OCHRAN-NÉHO KRÉMU</a:t>
            </a:r>
          </a:p>
        </p:txBody>
      </p:sp>
    </p:spTree>
  </p:cSld>
  <p:clrMapOvr>
    <a:masterClrMapping/>
  </p:clrMapOvr>
  <p:transition advTm="9969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:\Foto WIN\Světlo\r350989_1609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AUSTRALSKÉ RČENÍ: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3124200"/>
            <a:ext cx="3581400" cy="37338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SLIP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SLOP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SLAP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81400" y="3124200"/>
            <a:ext cx="5562600" cy="37338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NATÁHNI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NAPLÁCEJ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PŘIPLÁCNI</a:t>
            </a:r>
          </a:p>
        </p:txBody>
      </p:sp>
    </p:spTree>
    <p:custDataLst>
      <p:tags r:id="rId1"/>
    </p:custDataLst>
  </p:cSld>
  <p:clrMapOvr>
    <a:masterClrMapping/>
  </p:clrMapOvr>
  <p:transition advTm="142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oto WIN\Světlo\kid_w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1676400"/>
            <a:ext cx="9144000" cy="10668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SLIP </a:t>
            </a: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ON A SHIRT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NATÁHNI </a:t>
            </a:r>
            <a:r>
              <a:rPr lang="cs-CZ" sz="44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 DO TRIČKA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AUSTRALSKÉ RČENÍ:</a:t>
            </a:r>
          </a:p>
        </p:txBody>
      </p:sp>
    </p:spTree>
  </p:cSld>
  <p:clrMapOvr>
    <a:masterClrMapping/>
  </p:clrMapOvr>
  <p:transition advTm="42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Foto WIN\Světlo\DSC_03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1371600"/>
            <a:ext cx="9144000" cy="16764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SLOP </a:t>
            </a: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ON PLENTY </a:t>
            </a:r>
            <a:b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                OF SUNSCREEN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NAPLÁCEJ </a:t>
            </a:r>
            <a:r>
              <a:rPr lang="cs-CZ" sz="48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 KRÉMEM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AUSTRALSKÉ RČENÍ:</a:t>
            </a:r>
          </a:p>
        </p:txBody>
      </p:sp>
    </p:spTree>
  </p:cSld>
  <p:clrMapOvr>
    <a:masterClrMapping/>
  </p:clrMapOvr>
  <p:transition advTm="69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:\Foto WIN\Světlo\58642272.Bettyandher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1295400"/>
            <a:ext cx="9144000" cy="9906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SLAP </a:t>
            </a: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ON WIDE-BRIMMED HAT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PŘIPLÁCNI </a:t>
            </a:r>
            <a:r>
              <a:rPr lang="cs-CZ" sz="4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SI KLOBOUK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AUSTRALSKÉ RČENÍ:</a:t>
            </a:r>
          </a:p>
        </p:txBody>
      </p:sp>
    </p:spTree>
  </p:cSld>
  <p:clrMapOvr>
    <a:masterClrMapping/>
  </p:clrMapOvr>
  <p:transition advTm="109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Foto WIN\Světlo\sun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88" y="0"/>
            <a:ext cx="5395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UVAŽUJTE: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1524000"/>
            <a:ext cx="9144000" cy="914400"/>
          </a:xfrm>
          <a:prstGeom prst="rect">
            <a:avLst/>
          </a:prstGeom>
          <a:noFill/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RIZIKU</a:t>
            </a:r>
          </a:p>
        </p:txBody>
      </p:sp>
    </p:spTree>
    <p:custDataLst>
      <p:tags r:id="rId1"/>
    </p:custDataLst>
  </p:cSld>
  <p:clrMapOvr>
    <a:masterClrMapping/>
  </p:clrMapOvr>
  <p:transition advTm="79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Foto WIN\Světlo\Bopomo18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286000"/>
            <a:ext cx="9144000" cy="838200"/>
          </a:xfrm>
          <a:prstGeom prst="rect">
            <a:avLst/>
          </a:prstGeom>
          <a:noFill/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TYPU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UVAŽUJTE: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1524000"/>
            <a:ext cx="9144000" cy="914400"/>
          </a:xfrm>
          <a:prstGeom prst="rect">
            <a:avLst/>
          </a:prstGeom>
          <a:noFill/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RIZIKU</a:t>
            </a:r>
          </a:p>
        </p:txBody>
      </p:sp>
    </p:spTree>
    <p:custDataLst>
      <p:tags r:id="rId1"/>
    </p:custDataLst>
  </p:cSld>
  <p:clrMapOvr>
    <a:masterClrMapping/>
  </p:clrMapOvr>
  <p:transition advTm="1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:\Foto WIN\Světlo\Sunshine_by_prinsesse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C000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SLUNEČNÍ PAPRSKY</a:t>
            </a:r>
            <a:endParaRPr lang="cs-CZ" sz="6000" dirty="0">
              <a:solidFill>
                <a:srgbClr val="FFC000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572000"/>
            <a:ext cx="9144000" cy="838200"/>
          </a:xfrm>
          <a:prstGeom prst="rect">
            <a:avLst/>
          </a:prstGeom>
        </p:spPr>
        <p:txBody>
          <a:bodyPr lIns="32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POMÁHAJÍ PROTI DEPRESÍM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10200"/>
            <a:ext cx="9144000" cy="762000"/>
          </a:xfrm>
          <a:prstGeom prst="rect">
            <a:avLst/>
          </a:prstGeom>
        </p:spPr>
        <p:txBody>
          <a:bodyPr lIns="32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SNIŽUJÍ CHUŤ K JÍDLU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3429000"/>
            <a:ext cx="9144000" cy="1219200"/>
          </a:xfrm>
          <a:prstGeom prst="rect">
            <a:avLst/>
          </a:prstGeom>
        </p:spPr>
        <p:txBody>
          <a:bodyPr lIns="32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ZABRAŇUJÍ NĚKTERÝM TYPŮM</a:t>
            </a:r>
            <a:b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 RAKOVINY 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1905000"/>
            <a:ext cx="9144000" cy="1524000"/>
          </a:xfrm>
          <a:prstGeom prst="rect">
            <a:avLst/>
          </a:prstGeom>
        </p:spPr>
        <p:txBody>
          <a:bodyPr lIns="32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POMÁHAJÍ NORMALIZOVAT</a:t>
            </a:r>
            <a:b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 HORMONÁLNÍ ČINNOST V TĚLE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1143000"/>
            <a:ext cx="9144000" cy="914400"/>
          </a:xfrm>
          <a:prstGeom prst="rect">
            <a:avLst/>
          </a:prstGeom>
        </p:spPr>
        <p:txBody>
          <a:bodyPr lIns="324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NIČÍ BAKTERIE</a:t>
            </a:r>
          </a:p>
        </p:txBody>
      </p:sp>
    </p:spTree>
    <p:custDataLst>
      <p:tags r:id="rId1"/>
    </p:custDataLst>
  </p:cSld>
  <p:clrMapOvr>
    <a:masterClrMapping/>
  </p:clrMapOvr>
  <p:transition advTm="217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Foto WIN\Světlo\inflow-clock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312420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ČASE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TYPU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UVAŽUJTE: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152400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RIZIKU</a:t>
            </a:r>
          </a:p>
        </p:txBody>
      </p:sp>
    </p:spTree>
    <p:custDataLst>
      <p:tags r:id="rId1"/>
    </p:custDataLst>
  </p:cSld>
  <p:clrMapOvr>
    <a:masterClrMapping/>
  </p:clrMapOvr>
  <p:transition advTm="117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:\Foto WIN\Světlo\1sun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39624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4400" b="1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 FAKTORU</a:t>
            </a:r>
            <a:endParaRPr lang="cs-CZ" sz="44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312420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ČASE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23622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TYPU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UVAŽUJTE: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0" y="152400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9000"/>
                </a:srgbClr>
              </a:gs>
              <a:gs pos="56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O RIZIKU</a:t>
            </a:r>
          </a:p>
        </p:txBody>
      </p:sp>
    </p:spTree>
    <p:custDataLst>
      <p:tags r:id="rId1"/>
    </p:custDataLst>
  </p:cSld>
  <p:clrMapOvr>
    <a:masterClrMapping/>
  </p:clrMapOvr>
  <p:transition advTm="92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Foto WIN\Lidé\2798043140_49be1af783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2514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SEZONNÍ AFEKTIVNÍ PORUCHA (S.A.D.)</a:t>
            </a:r>
          </a:p>
        </p:txBody>
      </p:sp>
    </p:spTree>
  </p:cSld>
  <p:clrMapOvr>
    <a:masterClrMapping/>
  </p:clrMapOvr>
  <p:transition advTm="76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Foto WIN\Světlo\Thinking_by_almu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4191000"/>
            <a:ext cx="91440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PŘÍZNAKY SEZONNÍ DEPRESE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181600"/>
            <a:ext cx="9144000" cy="838200"/>
          </a:xfrm>
          <a:prstGeom prst="rect">
            <a:avLst/>
          </a:prstGeom>
          <a:noFill/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SKLÍČENOST</a:t>
            </a:r>
          </a:p>
        </p:txBody>
      </p:sp>
    </p:spTree>
    <p:custDataLst>
      <p:tags r:id="rId1"/>
    </p:custDataLst>
  </p:cSld>
  <p:clrMapOvr>
    <a:masterClrMapping/>
  </p:clrMapOvr>
  <p:transition advTm="121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:\Foto WIN\Lidé\bolest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PODRÁŽDĚNOST, PRUDKOST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PŘÍZNAKY SEZONNÍ DEPRESE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1219200"/>
            <a:ext cx="9144000" cy="838200"/>
          </a:xfrm>
          <a:prstGeom prst="rect">
            <a:avLst/>
          </a:prstGeom>
          <a:noFill/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SKLÍČENOST</a:t>
            </a:r>
          </a:p>
        </p:txBody>
      </p:sp>
    </p:spTree>
    <p:custDataLst>
      <p:tags r:id="rId1"/>
    </p:custDataLst>
  </p:cSld>
  <p:clrMapOvr>
    <a:masterClrMapping/>
  </p:clrMapOvr>
  <p:transition advTm="93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 WIN\Lidé\2396065947_f3b0714d4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ÚBYTEK FYZICKÉ ENERGIE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257800"/>
            <a:ext cx="9144000" cy="9144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PODRÁŽDĚNOST, PRUDKOST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PŘÍZNAKY SEZONNÍ DEPRESE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4572000"/>
            <a:ext cx="9144000" cy="838200"/>
          </a:xfrm>
          <a:prstGeom prst="rect">
            <a:avLst/>
          </a:prstGeom>
          <a:noFill/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SKLÍČENOST</a:t>
            </a:r>
          </a:p>
        </p:txBody>
      </p:sp>
    </p:spTree>
    <p:custDataLst>
      <p:tags r:id="rId1"/>
    </p:custDataLst>
  </p:cSld>
  <p:clrMapOvr>
    <a:masterClrMapping/>
  </p:clrMapOvr>
  <p:transition advTm="177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Foto WIN\Zdraví\image15_june07_l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23220" cy="6858000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ZVÝŠENÁ CHUŤ NA SLADKÉ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181600"/>
            <a:ext cx="9144000" cy="8382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ÚBYTEK FYZICKÉ ENERGIE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4419600"/>
            <a:ext cx="9144000" cy="914400"/>
          </a:xfrm>
          <a:prstGeom prst="rect">
            <a:avLst/>
          </a:prstGeom>
          <a:noFill/>
        </p:spPr>
        <p:txBody>
          <a:bodyPr lIns="396000" rIns="108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PODRÁŽDĚNOST, PRUDKOST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PŘÍZNAKY SEZONNÍ DEPRESE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3733800"/>
            <a:ext cx="9144000" cy="838200"/>
          </a:xfrm>
          <a:prstGeom prst="rect">
            <a:avLst/>
          </a:prstGeom>
          <a:noFill/>
        </p:spPr>
        <p:txBody>
          <a:bodyPr lIns="396000" r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SKLÍČENOST</a:t>
            </a:r>
          </a:p>
        </p:txBody>
      </p:sp>
    </p:spTree>
    <p:custDataLst>
      <p:tags r:id="rId1"/>
    </p:custDataLst>
  </p:cSld>
  <p:clrMapOvr>
    <a:masterClrMapping/>
  </p:clrMapOvr>
  <p:transition advTm="118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Foto WIN\Zdraví\Chocolate chick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2133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TMA NÁM POMÁHÁ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 PŘEJÍDÁNÍM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715000"/>
            <a:ext cx="9144000" cy="8382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TLUMENÉ SVĚTLO SNIŽUJE ZÁBRANY </a:t>
            </a:r>
          </a:p>
        </p:txBody>
      </p:sp>
    </p:spTree>
    <p:custDataLst>
      <p:tags r:id="rId1"/>
    </p:custDataLst>
  </p:cSld>
  <p:clrMapOvr>
    <a:masterClrMapping/>
  </p:clrMapOvr>
  <p:transition advTm="152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:\Foto WIN\Světlo\lampy_fototera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419600" y="0"/>
            <a:ext cx="4724400" cy="6858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JEDNOU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 FOREM LÉČBY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SEZONNÍ DEPRESE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JE LÉČBA SVĚTLEM</a:t>
            </a:r>
          </a:p>
        </p:txBody>
      </p:sp>
    </p:spTree>
  </p:cSld>
  <p:clrMapOvr>
    <a:masterClrMapping/>
  </p:clrMapOvr>
  <p:transition advTm="175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F:\Foto WIN\Světlo\Two_For_Tragedy_by_Gothes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105400" y="4191000"/>
            <a:ext cx="4038600" cy="2667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NEMOC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STÁŘÍ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SMRT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4191000"/>
            <a:ext cx="5105400" cy="2667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lIns="39600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6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</a:t>
            </a: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ICKNESS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6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GING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6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cs-CZ" sz="6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EATH</a:t>
            </a:r>
          </a:p>
        </p:txBody>
      </p:sp>
    </p:spTree>
    <p:custDataLst>
      <p:tags r:id="rId1"/>
    </p:custDataLst>
  </p:cSld>
  <p:clrMapOvr>
    <a:masterClrMapping/>
  </p:clrMapOvr>
  <p:transition advTm="169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 WIN\Světlo\Savage Sun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SLUNCE</a:t>
            </a:r>
            <a:endParaRPr lang="cs-CZ" sz="80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371600"/>
            <a:ext cx="9144000" cy="1752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    PRO    x    PROTI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3733800"/>
            <a:ext cx="4572000" cy="2362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CHRÁNÍ PŘED RAKOVINOVÝM ONEMOCNĚNÍM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105400" y="3733800"/>
            <a:ext cx="4038600" cy="2362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NADMĚRNÉ</a:t>
            </a:r>
            <a:b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3600" b="1" dirty="0">
                <a:ln w="6350"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SLUNĚNÍ JE RISKANTNÍ</a:t>
            </a:r>
          </a:p>
        </p:txBody>
      </p:sp>
    </p:spTree>
    <p:custDataLst>
      <p:tags r:id="rId1"/>
    </p:custDataLst>
  </p:cSld>
  <p:clrMapOvr>
    <a:masterClrMapping/>
  </p:clrMapOvr>
  <p:transition advTm="149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:\Foto WIN\Víra\1035957_1780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7680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KONEC ŽIVOTA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05600" y="4876800"/>
            <a:ext cx="24384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ransition advTm="238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F:\Foto WIN\Světlo\aurora_S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SLUNCE</a:t>
            </a:r>
          </a:p>
        </p:txBody>
      </p:sp>
    </p:spTree>
  </p:cSld>
  <p:clrMapOvr>
    <a:masterClrMapping/>
  </p:clrMapOvr>
  <p:transition advTm="93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F:\Foto WIN\Světlo\2096457948_275aa44f3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971800"/>
            <a:ext cx="9144000" cy="2743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NENÍ SVĚTLO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JAKO SVĚTLO</a:t>
            </a:r>
          </a:p>
        </p:txBody>
      </p:sp>
    </p:spTree>
    <p:custDataLst>
      <p:tags r:id="rId1"/>
    </p:custDataLst>
  </p:cSld>
  <p:clrMapOvr>
    <a:masterClrMapping/>
  </p:clrMapOvr>
  <p:transition advTm="144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:\Foto WIN\Lidé\god.54d_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-1"/>
            <a:ext cx="4953000" cy="688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4343400"/>
            <a:ext cx="9144000" cy="2743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NEJSI SÁM</a:t>
            </a:r>
          </a:p>
        </p:txBody>
      </p:sp>
    </p:spTree>
    <p:custDataLst>
      <p:tags r:id="rId1"/>
    </p:custDataLst>
  </p:cSld>
  <p:clrMapOvr>
    <a:masterClrMapping/>
  </p:clrMapOvr>
  <p:transition advTm="411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:\Foto WIN\Světlo\sun_fields_by_theblackstri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SLUNCE</a:t>
            </a:r>
            <a:endParaRPr lang="cs-CZ" sz="80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SLUNCE SNIŽUJE RIZIKO NĚKTERÝCH RAKOVINOVÝCH ONEMOCNĚNÍ</a:t>
            </a:r>
          </a:p>
        </p:txBody>
      </p:sp>
    </p:spTree>
    <p:custDataLst>
      <p:tags r:id="rId1"/>
    </p:custDataLst>
  </p:cSld>
  <p:clrMapOvr>
    <a:masterClrMapping/>
  </p:clrMapOvr>
  <p:transition advTm="107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Foto WIN\Světlo\illuminated_by_the_sun_by_dozhdliv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SLUNEČNÍ SVIT</a:t>
            </a:r>
            <a:endParaRPr lang="cs-CZ" sz="54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PODPORUJE TVORBU VITAMÍNU D</a:t>
            </a:r>
          </a:p>
        </p:txBody>
      </p:sp>
    </p:spTree>
  </p:cSld>
  <p:clrMapOvr>
    <a:masterClrMapping/>
  </p:clrMapOvr>
  <p:transition advTm="114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 WIN\Světlo\Alone_with_the_sun_by_Rusty2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VITAMÍN D</a:t>
            </a:r>
            <a:endParaRPr lang="cs-CZ" sz="54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SPRÁVNÁ HLADINA VITAMÍNU D SNIŽUJE RIZIKO RAKOVINY </a:t>
            </a:r>
            <a:b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AŽ O 30%</a:t>
            </a:r>
          </a:p>
        </p:txBody>
      </p:sp>
    </p:spTree>
    <p:custDataLst>
      <p:tags r:id="rId1"/>
    </p:custDataLst>
  </p:cSld>
  <p:clrMapOvr>
    <a:masterClrMapping/>
  </p:clrMapOvr>
  <p:transition advTm="132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:\Foto WIN\Světlo\0f794cb2544e949cbeeced95bcd8f7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2971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NEDOSTATEK VITAMÍNU D </a:t>
            </a:r>
            <a:br>
              <a:rPr lang="cs-CZ" sz="48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SE PROJEVÍ ZMĚKNUTÍM KOSTÍ</a:t>
            </a:r>
          </a:p>
        </p:txBody>
      </p:sp>
    </p:spTree>
  </p:cSld>
  <p:clrMapOvr>
    <a:masterClrMapping/>
  </p:clrMapOvr>
  <p:transition advTm="123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Foto WIN\Světlo\apomea_vichy_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4000"/>
                </a:srgbClr>
              </a:gs>
              <a:gs pos="50000">
                <a:srgbClr val="000000">
                  <a:alpha val="29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SLUNCE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ŠKODÍ NEBO CHRÁNÍ?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57200"/>
            <a:ext cx="9144000" cy="1752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JAK TO TEDY JE?</a:t>
            </a:r>
          </a:p>
        </p:txBody>
      </p:sp>
    </p:spTree>
  </p:cSld>
  <p:clrMapOvr>
    <a:masterClrMapping/>
  </p:clrMapOvr>
  <p:transition advTm="89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|3.2|3.1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5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9">
      <a:dk1>
        <a:srgbClr val="92D050"/>
      </a:dk1>
      <a:lt1>
        <a:srgbClr val="BDE296"/>
      </a:lt1>
      <a:dk2>
        <a:srgbClr val="E7DEC9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7507</TotalTime>
  <Words>853</Words>
  <Application>Microsoft Office PowerPoint</Application>
  <PresentationFormat>Předvádění na obrazovce (4:3)</PresentationFormat>
  <Paragraphs>219</Paragraphs>
  <Slides>43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Vrchol</vt:lpstr>
      <vt:lpstr>SLUNCE</vt:lpstr>
      <vt:lpstr>TAKÉ VÁM  CHYBÍ SLUNCE? </vt:lpstr>
      <vt:lpstr>SLUNEČNÍ PAPRSKY</vt:lpstr>
      <vt:lpstr>SLUNCE</vt:lpstr>
      <vt:lpstr>SLUNCE</vt:lpstr>
      <vt:lpstr>SLUNEČNÍ SVIT</vt:lpstr>
      <vt:lpstr>VITAMÍN D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</vt:vector>
  </TitlesOfParts>
  <Company>Marriage &amp; Family Commitment,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SUNSHINE</dc:title>
  <dc:creator>eliseo vm</dc:creator>
  <cp:lastModifiedBy>zizka</cp:lastModifiedBy>
  <cp:revision>234</cp:revision>
  <dcterms:created xsi:type="dcterms:W3CDTF">2005-12-18T02:24:45Z</dcterms:created>
  <dcterms:modified xsi:type="dcterms:W3CDTF">2010-09-02T06:23:15Z</dcterms:modified>
</cp:coreProperties>
</file>