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70" r:id="rId11"/>
    <p:sldMasterId id="2147483782" r:id="rId12"/>
    <p:sldMasterId id="2147483794" r:id="rId13"/>
    <p:sldMasterId id="2147483806" r:id="rId14"/>
    <p:sldMasterId id="2147483818" r:id="rId15"/>
    <p:sldMasterId id="2147483830" r:id="rId16"/>
  </p:sldMasterIdLst>
  <p:notesMasterIdLst>
    <p:notesMasterId r:id="rId64"/>
  </p:notesMasterIdLst>
  <p:sldIdLst>
    <p:sldId id="303" r:id="rId17"/>
    <p:sldId id="258" r:id="rId18"/>
    <p:sldId id="259" r:id="rId19"/>
    <p:sldId id="257" r:id="rId20"/>
    <p:sldId id="294" r:id="rId21"/>
    <p:sldId id="295" r:id="rId22"/>
    <p:sldId id="296"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97" r:id="rId37"/>
    <p:sldId id="298" r:id="rId38"/>
    <p:sldId id="299" r:id="rId39"/>
    <p:sldId id="273" r:id="rId40"/>
    <p:sldId id="274" r:id="rId41"/>
    <p:sldId id="275" r:id="rId42"/>
    <p:sldId id="276" r:id="rId43"/>
    <p:sldId id="277" r:id="rId44"/>
    <p:sldId id="278" r:id="rId45"/>
    <p:sldId id="279" r:id="rId46"/>
    <p:sldId id="280" r:id="rId47"/>
    <p:sldId id="300" r:id="rId48"/>
    <p:sldId id="301" r:id="rId49"/>
    <p:sldId id="302" r:id="rId50"/>
    <p:sldId id="281" r:id="rId51"/>
    <p:sldId id="282" r:id="rId52"/>
    <p:sldId id="283" r:id="rId53"/>
    <p:sldId id="284" r:id="rId54"/>
    <p:sldId id="285" r:id="rId55"/>
    <p:sldId id="286" r:id="rId56"/>
    <p:sldId id="287" r:id="rId57"/>
    <p:sldId id="288" r:id="rId58"/>
    <p:sldId id="289" r:id="rId59"/>
    <p:sldId id="290" r:id="rId60"/>
    <p:sldId id="291" r:id="rId61"/>
    <p:sldId id="292" r:id="rId62"/>
    <p:sldId id="293"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20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3" Type="http://schemas.openxmlformats.org/officeDocument/2006/relationships/slide" Target="slides/slide47.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C6B572-67AA-D548-BB22-37B98C06418F}" type="datetimeFigureOut">
              <a:rPr lang="en-US" smtClean="0"/>
              <a:t>12/28/15</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9557EA-E6A5-C244-B385-3490E52B4A61}" type="slidenum">
              <a:rPr lang="cs-CZ" smtClean="0"/>
              <a:t>‹#›</a:t>
            </a:fld>
            <a:endParaRPr lang="cs-CZ"/>
          </a:p>
        </p:txBody>
      </p:sp>
    </p:spTree>
    <p:extLst>
      <p:ext uri="{BB962C8B-B14F-4D97-AF65-F5344CB8AC3E}">
        <p14:creationId xmlns:p14="http://schemas.microsoft.com/office/powerpoint/2010/main" val="21377580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Jeho lékař mu předpověděl, že se </a:t>
            </a:r>
            <a:r>
              <a:rPr lang="cs-CZ" dirty="0" err="1" smtClean="0"/>
              <a:t>Zundel</a:t>
            </a:r>
            <a:r>
              <a:rPr lang="cs-CZ" dirty="0" smtClean="0"/>
              <a:t> během jednoho roku stane díky artritickému stavu své páteře zcela invalidním člověkem. Poté mu řekl odborník na rakovinu: „Ve Vašem krevním řečišti se množí maligní buňky a existuje pravděpodobnost, že během příštích dvou let napadnou nějaký Váš životně důležitý orgán, kde vytvoří smrtelný tumor.“ V hluboké depresi si </a:t>
            </a:r>
            <a:r>
              <a:rPr lang="cs-CZ" dirty="0" err="1" smtClean="0"/>
              <a:t>Zundel</a:t>
            </a:r>
            <a:r>
              <a:rPr lang="cs-CZ" dirty="0" smtClean="0"/>
              <a:t> uvědomil, že jeho život odchází. Co si myslíte, že se jeho mysli jevilo v této chvíli jako největší problém? Jeho vnitřní myšlenky byly: </a:t>
            </a:r>
            <a:r>
              <a:rPr lang="cs-CZ" i="1" dirty="0" smtClean="0"/>
              <a:t>Je mi líto ztracených příležitostí užít si radostných vztahů se svou rodinou.</a:t>
            </a:r>
            <a:endParaRPr lang="cs-CZ" dirty="0" smtClean="0"/>
          </a:p>
          <a:p>
            <a:pPr rtl="0"/>
            <a:endParaRPr lang="cs-CZ" dirty="0" smtClean="0"/>
          </a:p>
          <a:p>
            <a:pPr rtl="0"/>
            <a:r>
              <a:rPr lang="cs-CZ" dirty="0" smtClean="0"/>
              <a:t>Můžeme mít všechno, ale když nemáme zdraví, ztrácíme schopnost užívat si těch nejlepších a nejdůležitějších věcí v životě.</a:t>
            </a:r>
          </a:p>
          <a:p>
            <a:pPr rtl="0"/>
            <a:endParaRPr lang="cs-CZ" dirty="0" smtClean="0"/>
          </a:p>
          <a:p>
            <a:pPr rtl="0"/>
            <a:r>
              <a:rPr lang="cs-CZ" dirty="0" smtClean="0"/>
              <a:t>Příběh Stana </a:t>
            </a:r>
            <a:r>
              <a:rPr lang="cs-CZ" dirty="0" err="1" smtClean="0"/>
              <a:t>Zundela</a:t>
            </a:r>
            <a:r>
              <a:rPr lang="cs-CZ" dirty="0" smtClean="0"/>
              <a:t> tady nekončí. Dal si jako svůj cíl obnovit své zdraví natolik, aby byl schopný lézt po horách. Řekl: „Jsem si jistý, že když budu schopen zdolat hory, budu schopen zvítězit sám nad sebou.“ Jako dodatek k chemoterapii se Stan ke svým terapiím změn rozhodl, že změní svůj životní styl tak, aby měl čas na svou rodinu, aby cvičil, myslel pozitivně, řádně se stravoval, byl emočně klidný, duševně vyvážený a důvěřoval Bohu.</a:t>
            </a: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His physicians predicted that within one year, </a:t>
            </a:r>
            <a:r>
              <a:rPr lang="en-US" sz="1200" kern="1200" dirty="0" err="1" smtClean="0">
                <a:solidFill>
                  <a:schemeClr val="tx1"/>
                </a:solidFill>
                <a:latin typeface="Arial" charset="0"/>
                <a:ea typeface="ＭＳ Ｐゴシック" charset="0"/>
                <a:cs typeface="ＭＳ Ｐゴシック" charset="0"/>
              </a:rPr>
              <a:t>Zundel</a:t>
            </a:r>
            <a:r>
              <a:rPr lang="en-US" sz="1200" kern="1200" dirty="0" smtClean="0">
                <a:solidFill>
                  <a:schemeClr val="tx1"/>
                </a:solidFill>
                <a:latin typeface="Arial" charset="0"/>
                <a:ea typeface="ＭＳ Ｐゴシック" charset="0"/>
                <a:cs typeface="ＭＳ Ｐゴシック" charset="0"/>
              </a:rPr>
              <a:t> would be a complete invalid from an arthritic spine condition. Then a cancer specialist told him, “The malignant cells are multiplying in your bloodstream and the probability is that they will attack some vital organ, producing a lethal tumor within two years.” In a deep depression, </a:t>
            </a:r>
            <a:r>
              <a:rPr lang="en-US" sz="1200" kern="1200" dirty="0" err="1" smtClean="0">
                <a:solidFill>
                  <a:schemeClr val="tx1"/>
                </a:solidFill>
                <a:latin typeface="Arial" charset="0"/>
                <a:ea typeface="ＭＳ Ｐゴシック" charset="0"/>
                <a:cs typeface="ＭＳ Ｐゴシック" charset="0"/>
              </a:rPr>
              <a:t>Zundel</a:t>
            </a:r>
            <a:r>
              <a:rPr lang="en-US" sz="1200" kern="1200" dirty="0" smtClean="0">
                <a:solidFill>
                  <a:schemeClr val="tx1"/>
                </a:solidFill>
                <a:latin typeface="Arial" charset="0"/>
                <a:ea typeface="ＭＳ Ｐゴシック" charset="0"/>
                <a:cs typeface="ＭＳ Ｐゴシック" charset="0"/>
              </a:rPr>
              <a:t> realized that his life was ebbing away. What do you think was the uppermost concern in his mind? His inner thoughts were, </a:t>
            </a:r>
            <a:r>
              <a:rPr lang="en-US" sz="1200" i="1" kern="1200" dirty="0" smtClean="0">
                <a:solidFill>
                  <a:schemeClr val="tx1"/>
                </a:solidFill>
                <a:latin typeface="Arial" charset="0"/>
                <a:ea typeface="ＭＳ Ｐゴシック" charset="0"/>
                <a:cs typeface="ＭＳ Ｐゴシック" charset="0"/>
              </a:rPr>
              <a:t>I yearn for the lost opportunities of a joyful relationship with my family</a:t>
            </a: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We can have everything, but without health, we lose the ability to enjoy the best and most important things in life.</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Stan </a:t>
            </a:r>
            <a:r>
              <a:rPr lang="en-US" sz="1200" kern="1200" dirty="0" err="1" smtClean="0">
                <a:solidFill>
                  <a:schemeClr val="tx1"/>
                </a:solidFill>
                <a:latin typeface="Arial" charset="0"/>
                <a:ea typeface="ＭＳ Ｐゴシック" charset="0"/>
                <a:cs typeface="ＭＳ Ｐゴシック" charset="0"/>
              </a:rPr>
              <a:t>Zundel’s</a:t>
            </a:r>
            <a:r>
              <a:rPr lang="en-US" sz="1200" kern="1200" dirty="0" smtClean="0">
                <a:solidFill>
                  <a:schemeClr val="tx1"/>
                </a:solidFill>
                <a:latin typeface="Arial" charset="0"/>
                <a:ea typeface="ＭＳ Ｐゴシック" charset="0"/>
                <a:cs typeface="ＭＳ Ｐゴシック" charset="0"/>
              </a:rPr>
              <a:t> story does not end here. He set as his goal a recovery of health sufficient to enable him to climb mountains. He said, “I was sure that if I could conquer the mountains, I could conquer myself.” In addition to chemotherapy, for his corrective therapies Stan decided that he would change his lifestyle to include time with his family, exercise, positive thinking, proper nutrition, emotional serenity, mental balance, and trust in God.</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r>
              <a:rPr lang="cs-CZ" dirty="0" smtClean="0"/>
              <a:t>Kanadská studie z padesáti pěti zemí zjistila, že 35% infarktů jsou celosvětově způsobeny stravou, v které jsou hojně zastoupena smažená jídla, slané pochutiny a maso.</a:t>
            </a:r>
            <a:r>
              <a:rPr lang="cs-CZ" baseline="30000" dirty="0" smtClean="0"/>
              <a:t>6</a:t>
            </a:r>
            <a:r>
              <a:rPr lang="cs-CZ" dirty="0" smtClean="0"/>
              <a:t> Lidé si kopou svůj hrob svojí vidličkou. C. </a:t>
            </a:r>
            <a:r>
              <a:rPr lang="cs-CZ" dirty="0" err="1" smtClean="0"/>
              <a:t>Everett</a:t>
            </a:r>
            <a:r>
              <a:rPr lang="cs-CZ" dirty="0" smtClean="0"/>
              <a:t> </a:t>
            </a:r>
            <a:r>
              <a:rPr lang="cs-CZ" dirty="0" err="1" smtClean="0"/>
              <a:t>Koop</a:t>
            </a:r>
            <a:r>
              <a:rPr lang="cs-CZ" dirty="0" smtClean="0"/>
              <a:t>, bývalý ministr zdravotnictví USA, varoval, že většina amerických úmrtí je spojena se stravou.</a:t>
            </a:r>
            <a:r>
              <a:rPr lang="cs-CZ" baseline="30000" dirty="0" smtClean="0"/>
              <a:t>7</a:t>
            </a:r>
            <a:r>
              <a:rPr lang="cs-CZ" dirty="0" smtClean="0"/>
              <a:t> Chicagský </a:t>
            </a:r>
            <a:r>
              <a:rPr lang="cs-CZ" dirty="0" err="1" smtClean="0"/>
              <a:t>Rush</a:t>
            </a:r>
            <a:r>
              <a:rPr lang="cs-CZ" dirty="0" smtClean="0"/>
              <a:t> Institut pro zdravé stárnutí uvádí, že u respondentů, kteří jedí odpovídající množství zeleniny plné výživových látek, se ukázal až o 40% nižší mentální pokles než u těch, kteří jedí zeleniny málo nebo vůbec žádnou. Respondenti, kteří jedí hodně zelené listové zeleniny, prokázali, že mají tak podivuhodnou úroveň funkcí mozku, jaká by se očekávala u lidí o pět let mladších.</a:t>
            </a:r>
            <a:r>
              <a:rPr lang="cs-CZ" baseline="30000" dirty="0" smtClean="0"/>
              <a:t>8</a:t>
            </a:r>
            <a:endParaRPr lang="cs-CZ" dirty="0" smtClean="0"/>
          </a:p>
          <a:p>
            <a:pPr rtl="0"/>
            <a:r>
              <a:rPr lang="cs-CZ" dirty="0" smtClean="0"/>
              <a:t/>
            </a:r>
            <a:br>
              <a:rPr lang="cs-CZ" dirty="0" smtClean="0"/>
            </a:br>
            <a:endParaRPr lang="cs-CZ" dirty="0" smtClean="0"/>
          </a:p>
          <a:p>
            <a:pPr rtl="0"/>
            <a:r>
              <a:rPr lang="cs-CZ" dirty="0" smtClean="0"/>
              <a:t>Takže jaké je poselství týkající se vyvážené stravy?</a:t>
            </a:r>
          </a:p>
          <a:p>
            <a:pPr rtl="0">
              <a:buFont typeface="Arial"/>
              <a:buChar char="•"/>
            </a:pPr>
            <a:r>
              <a:rPr lang="cs-CZ" dirty="0" smtClean="0"/>
              <a:t>Když budete jíst zeleninku a ovoce, budete možná potřebovat méně navštěvovat svého lékaře.</a:t>
            </a:r>
          </a:p>
          <a:p>
            <a:pPr rtl="0">
              <a:buFont typeface="Arial"/>
              <a:buChar char="•"/>
            </a:pPr>
            <a:r>
              <a:rPr lang="cs-CZ" dirty="0" smtClean="0"/>
              <a:t>Budete mít lepší kvalitu života.</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A Canadian study of data from fifty-two countries found that 35% of heart attacks globally are caused by diets heavy in fried food, salty snacks, and meat. People are digging their graves with their teeth. C. Everett Koop, former Surgeon General of the United States, warned that the majority of U.S. deaths are related to their diet. Chicago’s Rush Institute for Healthy Aging reports that respondents eating adequate nutrient-filled vegetables showed 40% less mental decline than those who ate few or no vegetables. Those respondents eating lots of green leafy vegetables showed remarkable levels of brain function expected in people five years younger than they were.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So what is the message for a balanced diet? </a:t>
            </a:r>
          </a:p>
          <a:p>
            <a:pPr lvl="0" fontAlgn="ctr"/>
            <a:r>
              <a:rPr lang="en-US" sz="1200" kern="1200" dirty="0" smtClean="0">
                <a:solidFill>
                  <a:schemeClr val="tx1"/>
                </a:solidFill>
                <a:latin typeface="Arial" charset="0"/>
                <a:ea typeface="ＭＳ Ｐゴシック" charset="0"/>
                <a:cs typeface="ＭＳ Ｐゴシック" charset="0"/>
              </a:rPr>
              <a:t>When you eat your veggies and fruits, you may need fewer visits to the doctor. </a:t>
            </a:r>
          </a:p>
          <a:p>
            <a:pPr lvl="0" fontAlgn="ctr"/>
            <a:r>
              <a:rPr lang="en-US" sz="1200" kern="1200" dirty="0" smtClean="0">
                <a:solidFill>
                  <a:schemeClr val="tx1"/>
                </a:solidFill>
                <a:latin typeface="Arial" charset="0"/>
                <a:ea typeface="ＭＳ Ｐゴシック" charset="0"/>
                <a:cs typeface="ＭＳ Ｐゴシック" charset="0"/>
              </a:rPr>
              <a:t>You will have a better quality of life.</a:t>
            </a:r>
          </a:p>
          <a:p>
            <a:r>
              <a:rPr lang="en-US" sz="1200" b="1" kern="1200" dirty="0" smtClean="0">
                <a:solidFill>
                  <a:schemeClr val="tx1"/>
                </a:solidFill>
                <a:latin typeface="Arial" charset="0"/>
                <a:ea typeface="ＭＳ Ｐゴシック" charset="0"/>
                <a:cs typeface="ＭＳ Ｐゴシック" charset="0"/>
              </a:rPr>
              <a:t>3. It’s a balancing act to </a:t>
            </a:r>
            <a:r>
              <a:rPr lang="en-US" sz="1200" b="1" i="1" kern="1200" dirty="0" smtClean="0">
                <a:solidFill>
                  <a:schemeClr val="tx1"/>
                </a:solidFill>
                <a:latin typeface="Arial" charset="0"/>
                <a:ea typeface="ＭＳ Ｐゴシック" charset="0"/>
                <a:cs typeface="ＭＳ Ｐゴシック" charset="0"/>
              </a:rPr>
              <a:t>exercise</a:t>
            </a:r>
            <a:r>
              <a:rPr lang="en-US" sz="1200" b="1" kern="1200" dirty="0" smtClean="0">
                <a:solidFill>
                  <a:schemeClr val="tx1"/>
                </a:solidFill>
                <a:latin typeface="Arial" charset="0"/>
                <a:ea typeface="ＭＳ Ｐゴシック" charset="0"/>
                <a:cs typeface="ＭＳ Ｐゴシック" charset="0"/>
              </a:rPr>
              <a:t> consistently. </a:t>
            </a:r>
            <a:r>
              <a:rPr lang="en-US" sz="1200" kern="1200" dirty="0" smtClean="0">
                <a:solidFill>
                  <a:schemeClr val="tx1"/>
                </a:solidFill>
                <a:latin typeface="Arial" charset="0"/>
                <a:ea typeface="ＭＳ Ｐゴシック" charset="0"/>
                <a:cs typeface="ＭＳ Ｐゴシック" charset="0"/>
              </a:rPr>
              <a:t>.	</a:t>
            </a:r>
            <a:r>
              <a:rPr lang="en-US" sz="1200" kern="1200" dirty="0" err="1" smtClean="0">
                <a:solidFill>
                  <a:schemeClr val="tx1"/>
                </a:solidFill>
                <a:latin typeface="Arial" charset="0"/>
                <a:ea typeface="ＭＳ Ｐゴシック" charset="0"/>
                <a:cs typeface="ＭＳ Ｐゴシック" charset="0"/>
              </a:rPr>
              <a:t>Salim</a:t>
            </a:r>
            <a:r>
              <a:rPr lang="en-US" sz="1200" kern="1200" dirty="0" smtClean="0">
                <a:solidFill>
                  <a:schemeClr val="tx1"/>
                </a:solidFill>
                <a:latin typeface="Arial" charset="0"/>
                <a:ea typeface="ＭＳ Ｐゴシック" charset="0"/>
                <a:cs typeface="ＭＳ Ｐゴシック" charset="0"/>
              </a:rPr>
              <a:t> Yusuf et al, “Effect of potentially modifiable risk factors associated with myocardial infarction in 52 countries (the INTERHEART study): case-control study,” </a:t>
            </a:r>
            <a:r>
              <a:rPr lang="en-US" sz="1200" i="1" kern="1200" dirty="0" smtClean="0">
                <a:solidFill>
                  <a:schemeClr val="tx1"/>
                </a:solidFill>
                <a:latin typeface="Arial" charset="0"/>
                <a:ea typeface="ＭＳ Ｐゴシック" charset="0"/>
                <a:cs typeface="ＭＳ Ｐゴシック" charset="0"/>
              </a:rPr>
              <a:t>The Lancet</a:t>
            </a:r>
            <a:r>
              <a:rPr lang="en-US" sz="1200" kern="1200" dirty="0" smtClean="0">
                <a:solidFill>
                  <a:schemeClr val="tx1"/>
                </a:solidFill>
                <a:latin typeface="Arial" charset="0"/>
                <a:ea typeface="ＭＳ Ｐゴシック" charset="0"/>
                <a:cs typeface="ＭＳ Ｐゴシック" charset="0"/>
              </a:rPr>
              <a:t> 365, no. 9438 (September 2004): 937–952. doi:10.1016/S0140-6736(04)17018-9.</a:t>
            </a:r>
          </a:p>
          <a:p>
            <a:r>
              <a:rPr lang="en-US" sz="1200" kern="1200" dirty="0" smtClean="0">
                <a:solidFill>
                  <a:schemeClr val="tx1"/>
                </a:solidFill>
                <a:latin typeface="Arial" charset="0"/>
                <a:ea typeface="ＭＳ Ｐゴシック" charset="0"/>
                <a:cs typeface="ＭＳ Ｐゴシック" charset="0"/>
              </a:rPr>
              <a:t>.	C. Everett Koop, </a:t>
            </a:r>
            <a:r>
              <a:rPr lang="en-US" sz="1200" i="1" kern="1200" dirty="0" smtClean="0">
                <a:solidFill>
                  <a:schemeClr val="tx1"/>
                </a:solidFill>
                <a:latin typeface="Arial" charset="0"/>
                <a:ea typeface="ＭＳ Ｐゴシック" charset="0"/>
                <a:cs typeface="ＭＳ Ｐゴシック" charset="0"/>
              </a:rPr>
              <a:t>The Surgeon General’s Report on Nutrition and Health</a:t>
            </a:r>
            <a:r>
              <a:rPr lang="en-US" sz="1200" kern="1200" dirty="0" smtClean="0">
                <a:solidFill>
                  <a:schemeClr val="tx1"/>
                </a:solidFill>
                <a:latin typeface="Arial" charset="0"/>
                <a:ea typeface="ＭＳ Ｐゴシック" charset="0"/>
                <a:cs typeface="ＭＳ Ｐゴシック" charset="0"/>
              </a:rPr>
              <a:t>, Publication no. 8850210 (Washington, DC: US Department of Health &amp; Human Services, 1988).</a:t>
            </a:r>
          </a:p>
          <a:p>
            <a:r>
              <a:rPr lang="en-US" sz="1200" kern="1200" dirty="0" smtClean="0">
                <a:solidFill>
                  <a:schemeClr val="tx1"/>
                </a:solidFill>
                <a:latin typeface="Arial" charset="0"/>
                <a:ea typeface="ＭＳ Ｐゴシック" charset="0"/>
                <a:cs typeface="ＭＳ Ｐゴシック" charset="0"/>
              </a:rPr>
              <a:t>.	M. C.</a:t>
            </a:r>
          </a:p>
          <a:p>
            <a:r>
              <a:rPr lang="en-US" sz="1200" kern="1200" dirty="0" smtClean="0">
                <a:solidFill>
                  <a:schemeClr val="tx1"/>
                </a:solidFill>
                <a:latin typeface="Arial" charset="0"/>
                <a:ea typeface="ＭＳ Ｐゴシック" charset="0"/>
                <a:cs typeface="ＭＳ Ｐゴシック" charset="0"/>
              </a:rPr>
              <a:t> Morris, D. A. Evans, C. C. Tangney, J. L. </a:t>
            </a:r>
            <a:r>
              <a:rPr lang="en-US" sz="1200" kern="1200" dirty="0" err="1" smtClean="0">
                <a:solidFill>
                  <a:schemeClr val="tx1"/>
                </a:solidFill>
                <a:latin typeface="Arial" charset="0"/>
                <a:ea typeface="ＭＳ Ｐゴシック" charset="0"/>
                <a:cs typeface="ＭＳ Ｐゴシック" charset="0"/>
              </a:rPr>
              <a:t>Bienias</a:t>
            </a:r>
            <a:r>
              <a:rPr lang="en-US" sz="1200" kern="1200" dirty="0" smtClean="0">
                <a:solidFill>
                  <a:schemeClr val="tx1"/>
                </a:solidFill>
                <a:latin typeface="Arial" charset="0"/>
                <a:ea typeface="ＭＳ Ｐゴシック" charset="0"/>
                <a:cs typeface="ＭＳ Ｐゴシック" charset="0"/>
              </a:rPr>
              <a:t>, and R. S. Wilson, “Associations of Vegetable and Fruit Consumption with Age-Related Cognitive Change,” </a:t>
            </a:r>
            <a:r>
              <a:rPr lang="en-US" sz="1200" i="1" kern="1200" dirty="0" smtClean="0">
                <a:solidFill>
                  <a:schemeClr val="tx1"/>
                </a:solidFill>
                <a:latin typeface="Arial" charset="0"/>
                <a:ea typeface="ＭＳ Ｐゴシック" charset="0"/>
                <a:cs typeface="ＭＳ Ｐゴシック" charset="0"/>
              </a:rPr>
              <a:t>Neurology </a:t>
            </a:r>
            <a:r>
              <a:rPr lang="en-US" sz="1200" kern="1200" dirty="0" smtClean="0">
                <a:solidFill>
                  <a:schemeClr val="tx1"/>
                </a:solidFill>
                <a:latin typeface="Arial" charset="0"/>
                <a:ea typeface="ＭＳ Ｐゴシック" charset="0"/>
                <a:cs typeface="ＭＳ Ｐゴシック" charset="0"/>
              </a:rPr>
              <a:t>67, no. 8 (2006): 1370–1376. </a:t>
            </a:r>
            <a:r>
              <a:rPr lang="en-US" sz="1200" kern="1200" dirty="0" err="1" smtClean="0">
                <a:solidFill>
                  <a:schemeClr val="tx1"/>
                </a:solidFill>
                <a:latin typeface="Arial" charset="0"/>
                <a:ea typeface="ＭＳ Ｐゴシック" charset="0"/>
                <a:cs typeface="ＭＳ Ｐゴシック" charset="0"/>
              </a:rPr>
              <a:t>doi</a:t>
            </a:r>
            <a:r>
              <a:rPr lang="en-US" sz="1200" kern="1200" dirty="0" smtClean="0">
                <a:solidFill>
                  <a:schemeClr val="tx1"/>
                </a:solidFill>
                <a:latin typeface="Arial" charset="0"/>
                <a:ea typeface="ＭＳ Ｐゴシック" charset="0"/>
                <a:cs typeface="ＭＳ Ｐゴシック" charset="0"/>
              </a:rPr>
              <a:t> 10.1212/01.wnl.0000240224.38978.d8.</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Třicetiminutová chůze denně snižuje riziko srdečního infarktu o 50%, snižuje riziko rakoviny,</a:t>
            </a:r>
            <a:r>
              <a:rPr lang="cs-CZ" baseline="30000" dirty="0" smtClean="0"/>
              <a:t>9</a:t>
            </a:r>
            <a:r>
              <a:rPr lang="cs-CZ" dirty="0" smtClean="0"/>
              <a:t> a značně snižuje úzkost, únavu a napětí.</a:t>
            </a:r>
            <a:r>
              <a:rPr lang="cs-CZ" baseline="30000" dirty="0" smtClean="0"/>
              <a:t>10</a:t>
            </a:r>
            <a:r>
              <a:rPr lang="cs-CZ" dirty="0" smtClean="0"/>
              <a:t> Když cvičíte, znamená to ve fyzickém, duševním a duchovním rozměru rozdíl mezi </a:t>
            </a:r>
            <a:r>
              <a:rPr lang="cs-CZ" i="1" dirty="0" smtClean="0"/>
              <a:t>sněním</a:t>
            </a:r>
            <a:r>
              <a:rPr lang="cs-CZ" dirty="0" smtClean="0"/>
              <a:t> o tom, že vykonám něco velkého, a tím, že něco velkého opravdu </a:t>
            </a:r>
            <a:r>
              <a:rPr lang="cs-CZ" i="1" dirty="0" smtClean="0"/>
              <a:t>vykonám</a:t>
            </a:r>
            <a:r>
              <a:rPr lang="cs-CZ" dirty="0" smtClean="0"/>
              <a:t>.</a:t>
            </a:r>
          </a:p>
          <a:p>
            <a:pPr rtl="0"/>
            <a:r>
              <a:rPr lang="cs-CZ" dirty="0" smtClean="0"/>
              <a:t/>
            </a:r>
            <a:br>
              <a:rPr lang="cs-CZ" dirty="0" smtClean="0"/>
            </a:br>
            <a:endParaRPr lang="cs-CZ" dirty="0" smtClean="0"/>
          </a:p>
          <a:p>
            <a:pPr rtl="0"/>
            <a:r>
              <a:rPr lang="cs-CZ" dirty="0" smtClean="0"/>
              <a:t>ZISK! Plán </a:t>
            </a:r>
            <a:r>
              <a:rPr lang="cs-CZ" dirty="0" err="1" smtClean="0"/>
              <a:t>Wellness</a:t>
            </a:r>
            <a:r>
              <a:rPr lang="cs-CZ" dirty="0" smtClean="0"/>
              <a:t> vám pomůže dosáhnout svých cílů v oblasti pohybu a dá vašemu životu rovnováhu.</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Walking thirty minutes a day cuts the risk of heart attack by 50%, decreases cancer risk, and dramatically reduces anger, fatigue, and tension.  Exercise in the physical, mental, and spiritual dimensions spells the difference between </a:t>
            </a:r>
            <a:r>
              <a:rPr lang="en-US" sz="1200" i="1" kern="1200" dirty="0" smtClean="0">
                <a:solidFill>
                  <a:schemeClr val="tx1"/>
                </a:solidFill>
                <a:latin typeface="Arial" charset="0"/>
                <a:ea typeface="ＭＳ Ｐゴシック" charset="0"/>
                <a:cs typeface="ＭＳ Ｐゴシック" charset="0"/>
              </a:rPr>
              <a:t>dreaming</a:t>
            </a:r>
            <a:r>
              <a:rPr lang="en-US" sz="1200" kern="1200" dirty="0" smtClean="0">
                <a:solidFill>
                  <a:schemeClr val="tx1"/>
                </a:solidFill>
                <a:latin typeface="Arial" charset="0"/>
                <a:ea typeface="ＭＳ Ｐゴシック" charset="0"/>
                <a:cs typeface="ＭＳ Ｐゴシック" charset="0"/>
              </a:rPr>
              <a:t> of doing something great and actually </a:t>
            </a:r>
            <a:r>
              <a:rPr lang="en-US" sz="1200" i="1" kern="1200" dirty="0" smtClean="0">
                <a:solidFill>
                  <a:schemeClr val="tx1"/>
                </a:solidFill>
                <a:latin typeface="Arial" charset="0"/>
                <a:ea typeface="ＭＳ Ｐゴシック" charset="0"/>
                <a:cs typeface="ＭＳ Ｐゴシック" charset="0"/>
              </a:rPr>
              <a:t>doing</a:t>
            </a:r>
            <a:r>
              <a:rPr lang="en-US" sz="1200" kern="1200" dirty="0" smtClean="0">
                <a:solidFill>
                  <a:schemeClr val="tx1"/>
                </a:solidFill>
                <a:latin typeface="Arial" charset="0"/>
                <a:ea typeface="ＭＳ Ｐゴシック" charset="0"/>
                <a:cs typeface="ＭＳ Ｐゴシック" charset="0"/>
              </a:rPr>
              <a:t> something great.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The WIN! Wellness plan will help you achieve your exercise goals and bring balance to your life.</a:t>
            </a:r>
          </a:p>
          <a:p>
            <a:pPr fontAlgn="ctr"/>
            <a:r>
              <a:rPr lang="en-US" sz="1200" i="1" kern="1200" dirty="0" smtClean="0">
                <a:solidFill>
                  <a:schemeClr val="tx1"/>
                </a:solidFill>
                <a:latin typeface="Arial" charset="0"/>
                <a:ea typeface="ＭＳ Ｐゴシック" charset="0"/>
                <a:cs typeface="ＭＳ Ｐゴシック" charset="0"/>
              </a:rPr>
              <a:t> </a:t>
            </a:r>
            <a:endParaRPr lang="en-US" sz="1200" kern="1200" dirty="0" smtClean="0">
              <a:solidFill>
                <a:schemeClr val="tx1"/>
              </a:solidFill>
              <a:latin typeface="Arial" charset="0"/>
              <a:ea typeface="ＭＳ Ｐゴシック" charset="0"/>
              <a:cs typeface="ＭＳ Ｐゴシック" charset="0"/>
            </a:endParaRPr>
          </a:p>
          <a:p>
            <a:pPr lvl="0" fontAlgn="ctr"/>
            <a:r>
              <a:rPr lang="en-US" sz="1200" b="1" kern="1200" dirty="0" smtClean="0">
                <a:solidFill>
                  <a:schemeClr val="tx1"/>
                </a:solidFill>
                <a:latin typeface="Arial" charset="0"/>
                <a:ea typeface="ＭＳ Ｐゴシック" charset="0"/>
                <a:cs typeface="ＭＳ Ｐゴシック" charset="0"/>
              </a:rPr>
              <a:t> It’s a balancing act to drink enough </a:t>
            </a:r>
            <a:r>
              <a:rPr lang="en-US" sz="1200" b="1" i="1" kern="1200" dirty="0" smtClean="0">
                <a:solidFill>
                  <a:schemeClr val="tx1"/>
                </a:solidFill>
                <a:latin typeface="Arial" charset="0"/>
                <a:ea typeface="ＭＳ Ｐゴシック" charset="0"/>
                <a:cs typeface="ＭＳ Ｐゴシック" charset="0"/>
              </a:rPr>
              <a:t>water</a:t>
            </a:r>
            <a:r>
              <a:rPr lang="en-US" sz="1200" b="1" kern="1200" dirty="0" smtClean="0">
                <a:solidFill>
                  <a:schemeClr val="tx1"/>
                </a:solidFill>
                <a:latin typeface="Arial" charset="0"/>
                <a:ea typeface="ＭＳ Ｐゴシック" charset="0"/>
                <a:cs typeface="ＭＳ Ｐゴシック" charset="0"/>
              </a:rPr>
              <a:t>.</a:t>
            </a:r>
            <a:endParaRPr lang="en-US" sz="1200" kern="1200" dirty="0" smtClean="0">
              <a:solidFill>
                <a:schemeClr val="tx1"/>
              </a:solidFill>
              <a:latin typeface="Arial" charset="0"/>
              <a:ea typeface="ＭＳ Ｐゴシック" charset="0"/>
              <a:cs typeface="ＭＳ Ｐゴシック" charset="0"/>
            </a:endParaRPr>
          </a:p>
          <a:p>
            <a:r>
              <a:rPr lang="en-US" sz="1200" kern="1200" dirty="0" smtClean="0">
                <a:solidFill>
                  <a:schemeClr val="tx1"/>
                </a:solidFill>
                <a:latin typeface="Arial" charset="0"/>
                <a:ea typeface="ＭＳ Ｐゴシック" charset="0"/>
                <a:cs typeface="ＭＳ Ｐゴシック" charset="0"/>
              </a:rPr>
              <a:t>.	B. </a:t>
            </a:r>
            <a:r>
              <a:rPr lang="en-US" sz="1200" kern="1200" dirty="0" err="1" smtClean="0">
                <a:solidFill>
                  <a:schemeClr val="tx1"/>
                </a:solidFill>
                <a:latin typeface="Arial" charset="0"/>
                <a:ea typeface="ＭＳ Ｐゴシック" charset="0"/>
                <a:cs typeface="ＭＳ Ｐゴシック" charset="0"/>
              </a:rPr>
              <a:t>Rockhill</a:t>
            </a:r>
            <a:r>
              <a:rPr lang="en-US" sz="1200" kern="1200" dirty="0" smtClean="0">
                <a:solidFill>
                  <a:schemeClr val="tx1"/>
                </a:solidFill>
                <a:latin typeface="Arial" charset="0"/>
                <a:ea typeface="ＭＳ Ｐゴシック" charset="0"/>
                <a:cs typeface="ＭＳ Ｐゴシック" charset="0"/>
              </a:rPr>
              <a:t>, W. C. Willett, D. J. Hunter, J. E. Manson, S. E. Hankinson, G. A. </a:t>
            </a:r>
            <a:r>
              <a:rPr lang="en-US" sz="1200" kern="1200" dirty="0" err="1" smtClean="0">
                <a:solidFill>
                  <a:schemeClr val="tx1"/>
                </a:solidFill>
                <a:latin typeface="Arial" charset="0"/>
                <a:ea typeface="ＭＳ Ｐゴシック" charset="0"/>
                <a:cs typeface="ＭＳ Ｐゴシック" charset="0"/>
              </a:rPr>
              <a:t>Colditz</a:t>
            </a:r>
            <a:r>
              <a:rPr lang="en-US" sz="1200" kern="1200" dirty="0" smtClean="0">
                <a:solidFill>
                  <a:schemeClr val="tx1"/>
                </a:solidFill>
                <a:latin typeface="Arial" charset="0"/>
                <a:ea typeface="ＭＳ Ｐゴシック" charset="0"/>
                <a:cs typeface="ＭＳ Ｐゴシック" charset="0"/>
              </a:rPr>
              <a:t>, “A Prospective Study of Recreational Physical Activity and Breast Cancer Risk,” </a:t>
            </a:r>
            <a:r>
              <a:rPr lang="en-US" sz="1200" i="1" kern="1200" dirty="0" smtClean="0">
                <a:solidFill>
                  <a:schemeClr val="tx1"/>
                </a:solidFill>
                <a:latin typeface="Arial" charset="0"/>
                <a:ea typeface="ＭＳ Ｐゴシック" charset="0"/>
                <a:cs typeface="ＭＳ Ｐゴシック" charset="0"/>
              </a:rPr>
              <a:t>Archives of Internal Medicine</a:t>
            </a:r>
            <a:r>
              <a:rPr lang="en-US" sz="1200" kern="1200" dirty="0" smtClean="0">
                <a:solidFill>
                  <a:schemeClr val="tx1"/>
                </a:solidFill>
                <a:latin typeface="Arial" charset="0"/>
                <a:ea typeface="ＭＳ Ｐゴシック" charset="0"/>
                <a:cs typeface="ＭＳ Ｐゴシック" charset="0"/>
              </a:rPr>
              <a:t> 159, no. 19 (1999): 2290–2296.</a:t>
            </a:r>
          </a:p>
          <a:p>
            <a:r>
              <a:rPr lang="en-US" sz="1200" kern="1200" dirty="0" smtClean="0">
                <a:solidFill>
                  <a:schemeClr val="tx1"/>
                </a:solidFill>
                <a:latin typeface="Arial" charset="0"/>
                <a:ea typeface="ＭＳ Ｐゴシック" charset="0"/>
                <a:cs typeface="ＭＳ Ｐゴシック" charset="0"/>
              </a:rPr>
              <a:t>. A. M. Lane and D. J. Lovejoy, “The Effects of Exercise on Mood Changes: The Moderating Effect of Depressed Mood,” </a:t>
            </a:r>
            <a:r>
              <a:rPr lang="en-US" sz="1200" i="1" kern="1200" dirty="0" smtClean="0">
                <a:solidFill>
                  <a:schemeClr val="tx1"/>
                </a:solidFill>
                <a:latin typeface="Arial" charset="0"/>
                <a:ea typeface="ＭＳ Ｐゴシック" charset="0"/>
                <a:cs typeface="ＭＳ Ｐゴシック" charset="0"/>
              </a:rPr>
              <a:t>Journal of Sports Medicine and Physical Fitness</a:t>
            </a:r>
            <a:r>
              <a:rPr lang="en-US" sz="1200" kern="1200" dirty="0" smtClean="0">
                <a:solidFill>
                  <a:schemeClr val="tx1"/>
                </a:solidFill>
                <a:latin typeface="Arial" charset="0"/>
                <a:ea typeface="ＭＳ Ｐゴシック" charset="0"/>
                <a:cs typeface="ＭＳ Ｐゴシック" charset="0"/>
              </a:rPr>
              <a:t> 41, no. 4 (2002): 539–545.</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a:r>
              <a:rPr lang="cs-CZ" dirty="0" smtClean="0"/>
              <a:t>Lidský mozek, který se skládá ze 70% z vody, se začíná, když má nedostatek vody, sesychat jako sušená švestka a postupně ztrácí své funkce.</a:t>
            </a:r>
          </a:p>
          <a:p>
            <a:pPr rtl="0">
              <a:buFont typeface="Arial"/>
              <a:buChar char="•"/>
            </a:pPr>
            <a:r>
              <a:rPr lang="cs-CZ" dirty="0" smtClean="0"/>
              <a:t>Pít šest až osm sklenic vody denně je životně důležité nejenom pro funkce mozku, ale také je to dobré jako prevence srdečního infarktu, napomáhá to funkci ledvin, zkrášluje to pleť a pomáhá to čistit vaše tělo zevnitř.</a:t>
            </a:r>
          </a:p>
          <a:p>
            <a:pPr rtl="0">
              <a:buFont typeface="Arial"/>
              <a:buChar char="•"/>
            </a:pPr>
            <a:r>
              <a:rPr lang="cs-CZ" dirty="0" smtClean="0"/>
              <a:t>Pít teplou až horkou vodu je dobré především na začátku dne, protože to znamená duševní signál pro povzbuzení vašeho trávení.</a:t>
            </a:r>
          </a:p>
          <a:p>
            <a:pPr rtl="0"/>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Our brains are affected for good or bad by the pace of life, by the incessant bombardment of the media, by our choice to exercise or not to exercise, and even by the food we eat. </a:t>
            </a:r>
          </a:p>
          <a:p>
            <a:pPr fontAlgn="ctr"/>
            <a:r>
              <a:rPr lang="en-US" sz="1200" kern="1200" dirty="0" smtClean="0">
                <a:solidFill>
                  <a:schemeClr val="tx1"/>
                </a:solidFill>
                <a:latin typeface="Arial" charset="0"/>
                <a:ea typeface="ＭＳ Ｐゴシック" charset="0"/>
                <a:cs typeface="ＭＳ Ｐゴシック" charset="0"/>
              </a:rPr>
              <a:t> </a:t>
            </a:r>
          </a:p>
          <a:p>
            <a:pPr lvl="0" fontAlgn="ctr"/>
            <a:r>
              <a:rPr lang="en-US" sz="1200" kern="1200" dirty="0" smtClean="0">
                <a:solidFill>
                  <a:schemeClr val="tx1"/>
                </a:solidFill>
                <a:latin typeface="Arial" charset="0"/>
                <a:ea typeface="ＭＳ Ｐゴシック" charset="0"/>
                <a:cs typeface="ＭＳ Ｐゴシック" charset="0"/>
              </a:rPr>
              <a:t>How can I think clearly and make decisions based on fact, not just on feeling or fancy? </a:t>
            </a:r>
          </a:p>
          <a:p>
            <a:pPr lvl="0" fontAlgn="ctr"/>
            <a:r>
              <a:rPr lang="en-US" sz="1200" kern="1200" dirty="0" smtClean="0">
                <a:solidFill>
                  <a:schemeClr val="tx1"/>
                </a:solidFill>
                <a:latin typeface="Arial" charset="0"/>
                <a:ea typeface="ＭＳ Ｐゴシック" charset="0"/>
                <a:cs typeface="ＭＳ Ｐゴシック" charset="0"/>
              </a:rPr>
              <a:t>How can I use my brain to make tough decisions and not merely take the path of least resistance? </a:t>
            </a:r>
          </a:p>
          <a:p>
            <a:pPr lvl="0" fontAlgn="ctr"/>
            <a:r>
              <a:rPr lang="en-US" sz="1200" kern="1200" dirty="0" smtClean="0">
                <a:solidFill>
                  <a:schemeClr val="tx1"/>
                </a:solidFill>
                <a:latin typeface="Arial" charset="0"/>
                <a:ea typeface="ＭＳ Ｐゴシック" charset="0"/>
                <a:cs typeface="ＭＳ Ｐゴシック" charset="0"/>
              </a:rPr>
              <a:t>Am I maintaining that mental acuity which is the secret to successful decision making and keeping my brain sharp and active? </a:t>
            </a:r>
          </a:p>
          <a:p>
            <a:pPr lvl="0" fontAlgn="ctr"/>
            <a:r>
              <a:rPr lang="en-US" sz="1200" kern="1200" dirty="0" smtClean="0">
                <a:solidFill>
                  <a:schemeClr val="tx1"/>
                </a:solidFill>
                <a:latin typeface="Arial" charset="0"/>
                <a:ea typeface="ＭＳ Ｐゴシック" charset="0"/>
                <a:cs typeface="ＭＳ Ｐゴシック" charset="0"/>
              </a:rPr>
              <a:t> </a:t>
            </a:r>
          </a:p>
          <a:p>
            <a:pPr lvl="0" fontAlgn="ctr"/>
            <a:r>
              <a:rPr lang="en-US" sz="1200" kern="1200" dirty="0" smtClean="0">
                <a:solidFill>
                  <a:schemeClr val="tx1"/>
                </a:solidFill>
                <a:latin typeface="Arial" charset="0"/>
                <a:ea typeface="ＭＳ Ｐゴシック" charset="0"/>
                <a:cs typeface="ＭＳ Ｐゴシック" charset="0"/>
              </a:rPr>
              <a:t>Consider these questions as you focus on an improved, balanced life. If you really want to make decisions effectively, think clearly, and have a keen mental edge, drink adequate water, exercise, obtain sufficient sleep, and eat your fruits and vegetables.</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It is possible for us to change from being governed by the lower brain, where feelings, sexual drives, and instincts predominate, to being governed by the higher brain, which is the seat of the power of choice and reason. A balanced, healthy brain with the frontal lobe in charge can switch off negative thinking and switch on positive thoughts that are health producing. We have the ability to choose and to be intentional about our health, family, lifestyle, and even spiritual decisions.</a:t>
            </a:r>
          </a:p>
          <a:p>
            <a:r>
              <a:rPr lang="en-US" sz="1200" kern="1200" dirty="0" smtClean="0">
                <a:solidFill>
                  <a:schemeClr val="tx1"/>
                </a:solidFill>
                <a:latin typeface="Arial" charset="0"/>
                <a:ea typeface="ＭＳ Ｐゴシック" charset="0"/>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Náš mozek je ovlivňován k dobru či ke zlu naším životním během, neustálým bombardováním médii, naší volbou, zda budeme cvičit či nikoli, a dokonce i jídlem, které jíme.</a:t>
            </a:r>
          </a:p>
          <a:p>
            <a:pPr rtl="0"/>
            <a:endParaRPr lang="cs-CZ" dirty="0" smtClean="0"/>
          </a:p>
          <a:p>
            <a:pPr rtl="0">
              <a:buFont typeface="Arial"/>
              <a:buChar char="•"/>
            </a:pPr>
            <a:r>
              <a:rPr lang="cs-CZ" dirty="0" smtClean="0"/>
              <a:t>Jak můžu jasně přemýšlet a činit rozhodnutí založená na faktech, a nejenom na pocitech nebo zalíbení?</a:t>
            </a:r>
          </a:p>
          <a:p>
            <a:pPr rtl="0">
              <a:buFont typeface="Arial"/>
              <a:buChar char="•"/>
            </a:pPr>
            <a:r>
              <a:rPr lang="cs-CZ" dirty="0" smtClean="0"/>
              <a:t>Jak mohu svůj mozek používat tak, aby činil pevná rozhodnutí a nejenom volil cestičku nejmenšího odporu?</a:t>
            </a:r>
          </a:p>
          <a:p>
            <a:pPr rtl="0">
              <a:buFont typeface="Arial"/>
              <a:buChar char="•"/>
            </a:pPr>
            <a:r>
              <a:rPr lang="cs-CZ" dirty="0" smtClean="0"/>
              <a:t>Udržuji svou duševní vnímavost, která je tajemstvím k úspěšnému rozhodování se a k udržování mého mozku jasného a aktivního?</a:t>
            </a:r>
          </a:p>
          <a:p>
            <a:pPr rtl="0"/>
            <a:endParaRPr lang="cs-CZ" dirty="0" smtClean="0"/>
          </a:p>
          <a:p>
            <a:pPr rtl="0"/>
            <a:r>
              <a:rPr lang="cs-CZ" dirty="0" smtClean="0"/>
              <a:t>Když se budete zaměřovat na zlepšený, vyvážený život, zvažte tyto otázky. Pokud opravdu chcete svá rozhodnutí činit efektivně, přemýšlejte jasně a mějte nadšený duševní elán, pijte dostatek vody, cvičte, zajistěte si dostatečný spánek a jezte ovoce a zeleninu.</a:t>
            </a:r>
          </a:p>
          <a:p>
            <a:pPr rtl="0"/>
            <a:endParaRPr lang="cs-CZ" dirty="0" smtClean="0"/>
          </a:p>
          <a:p>
            <a:pPr rtl="0"/>
            <a:r>
              <a:rPr lang="cs-CZ" dirty="0" smtClean="0"/>
              <a:t>Je možné, abychom prošli změnou, že místo aby nás řídily naše nižší funkce mozku, kde dominují pocity, sexuální pud a instinkty, že nás budou řídit vyšší funkce mozku, který je sídlem síly rozhodnutí a rozumu. Vyvážený, zdravý mozek, který je ovládán čelním mozkovým lalokem, může přepojit z negativního myšlení na pozitivní myšlenky, které produkují zdraví. Máme schopnost vybrat si a ve svém zdraví, rodině, životním stylu a dokonce i v duchovních rozhodnutích jednat záměrně.</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Our brains are affected for good or bad by the pace of life, by the incessant bombardment of the media, by our choice to exercise or not to exercise, and even by the food we eat. </a:t>
            </a:r>
          </a:p>
          <a:p>
            <a:pPr fontAlgn="ctr"/>
            <a:r>
              <a:rPr lang="en-US" sz="1200" kern="1200" dirty="0" smtClean="0">
                <a:solidFill>
                  <a:schemeClr val="tx1"/>
                </a:solidFill>
                <a:latin typeface="Arial" charset="0"/>
                <a:ea typeface="ＭＳ Ｐゴシック" charset="0"/>
                <a:cs typeface="ＭＳ Ｐゴシック" charset="0"/>
              </a:rPr>
              <a:t> </a:t>
            </a:r>
          </a:p>
          <a:p>
            <a:pPr lvl="0" fontAlgn="ctr"/>
            <a:r>
              <a:rPr lang="en-US" sz="1200" kern="1200" dirty="0" smtClean="0">
                <a:solidFill>
                  <a:schemeClr val="tx1"/>
                </a:solidFill>
                <a:latin typeface="Arial" charset="0"/>
                <a:ea typeface="ＭＳ Ｐゴシック" charset="0"/>
                <a:cs typeface="ＭＳ Ｐゴシック" charset="0"/>
              </a:rPr>
              <a:t>How can I think clearly and make decisions based on fact, not just on feeling or fancy? </a:t>
            </a:r>
          </a:p>
          <a:p>
            <a:pPr lvl="0" fontAlgn="ctr"/>
            <a:r>
              <a:rPr lang="en-US" sz="1200" kern="1200" dirty="0" smtClean="0">
                <a:solidFill>
                  <a:schemeClr val="tx1"/>
                </a:solidFill>
                <a:latin typeface="Arial" charset="0"/>
                <a:ea typeface="ＭＳ Ｐゴシック" charset="0"/>
                <a:cs typeface="ＭＳ Ｐゴシック" charset="0"/>
              </a:rPr>
              <a:t>How can I use my brain to make tough decisions and not merely take the path of least resistance? </a:t>
            </a:r>
          </a:p>
          <a:p>
            <a:pPr lvl="0" fontAlgn="ctr"/>
            <a:r>
              <a:rPr lang="en-US" sz="1200" kern="1200" dirty="0" smtClean="0">
                <a:solidFill>
                  <a:schemeClr val="tx1"/>
                </a:solidFill>
                <a:latin typeface="Arial" charset="0"/>
                <a:ea typeface="ＭＳ Ｐゴシック" charset="0"/>
                <a:cs typeface="ＭＳ Ｐゴシック" charset="0"/>
              </a:rPr>
              <a:t>Am I maintaining that mental acuity which is the secret to successful decision making and keeping my brain sharp and active? </a:t>
            </a:r>
          </a:p>
          <a:p>
            <a:pPr lvl="0" fontAlgn="ctr"/>
            <a:r>
              <a:rPr lang="en-US" sz="1200" kern="1200" dirty="0" smtClean="0">
                <a:solidFill>
                  <a:schemeClr val="tx1"/>
                </a:solidFill>
                <a:latin typeface="Arial" charset="0"/>
                <a:ea typeface="ＭＳ Ｐゴシック" charset="0"/>
                <a:cs typeface="ＭＳ Ｐゴシック" charset="0"/>
              </a:rPr>
              <a:t> </a:t>
            </a:r>
          </a:p>
          <a:p>
            <a:pPr lvl="0" fontAlgn="ctr"/>
            <a:r>
              <a:rPr lang="en-US" sz="1200" kern="1200" dirty="0" smtClean="0">
                <a:solidFill>
                  <a:schemeClr val="tx1"/>
                </a:solidFill>
                <a:latin typeface="Arial" charset="0"/>
                <a:ea typeface="ＭＳ Ｐゴシック" charset="0"/>
                <a:cs typeface="ＭＳ Ｐゴシック" charset="0"/>
              </a:rPr>
              <a:t>Consider these questions as you focus on an improved, balanced life. If you really want to make decisions effectively, think clearly, and have a keen mental edge, drink adequate water, exercise, obtain sufficient sleep, and eat your fruits and vegetables.</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It is possible for us to change from being governed by the lower brain, where feelings, sexual drives, and instincts predominate, to being governed by the higher brain, which is the seat of the power of choice and reason. A balanced, healthy brain with the frontal lobe in charge can switch off negative thinking and switch on positive thoughts that are health producing. We have the ability to choose and to be intentional about our health, family, lifestyle, and even spiritual decisions.</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Věděli jste, že mnohá onemocnění pocházejí z negativního nebo pokřiveného myšlení a že pozitivně myslící lidé mají zdravější těla? Ti, kdo se účastní strategií zaměřených na životní pohodu, s Boží pomocí zjišťují, že mohou pociťovat proměnu i v životě svých myšlenek, které aktuálně zlepšují jejich denně vyvážené životy. A tak se tedy rozhodněte pro správné myšlení.</a:t>
            </a:r>
          </a:p>
          <a:p>
            <a:pPr rtl="0"/>
            <a:r>
              <a:rPr lang="cs-CZ" dirty="0" smtClean="0"/>
              <a:t/>
            </a:r>
            <a:br>
              <a:rPr lang="cs-CZ" dirty="0" smtClean="0"/>
            </a:br>
            <a:endParaRPr lang="cs-CZ" dirty="0" smtClean="0"/>
          </a:p>
          <a:p>
            <a:pPr fontAlgn="ctr"/>
            <a:r>
              <a:rPr lang="en-US" sz="1200" kern="1200" dirty="0" smtClean="0">
                <a:solidFill>
                  <a:schemeClr val="tx1"/>
                </a:solidFill>
                <a:latin typeface="Arial" charset="0"/>
                <a:ea typeface="ＭＳ Ｐゴシック" charset="0"/>
                <a:cs typeface="ＭＳ Ｐゴシック" charset="0"/>
              </a:rPr>
              <a:t>Did you know that much illness comes from negative or crooked thinking and that positive-thinking people have healthier bodies? Those who participate in wellness strategies find with God’s help that they can sense a transformation in their thought lives, which actually enhances their daily balanced lives. So, make a choice toward thinking right.</a:t>
            </a:r>
          </a:p>
          <a:p>
            <a:pPr fontAlgn="ctr"/>
            <a:r>
              <a:rPr lang="en-US" sz="1200" kern="1200" dirty="0" smtClean="0">
                <a:solidFill>
                  <a:schemeClr val="tx1"/>
                </a:solidFill>
                <a:latin typeface="Arial" charset="0"/>
                <a:ea typeface="ＭＳ Ｐゴシック" charset="0"/>
                <a:cs typeface="ＭＳ Ｐゴシック" charset="0"/>
              </a:rPr>
              <a:t> </a:t>
            </a:r>
          </a:p>
          <a:p>
            <a:pPr lvl="0" fontAlgn="ctr"/>
            <a:r>
              <a:rPr lang="en-US" sz="1200" b="1" kern="1200" dirty="0" smtClean="0">
                <a:solidFill>
                  <a:schemeClr val="tx1"/>
                </a:solidFill>
                <a:latin typeface="Arial" charset="0"/>
                <a:ea typeface="ＭＳ Ｐゴシック" charset="0"/>
                <a:cs typeface="ＭＳ Ｐゴシック" charset="0"/>
              </a:rPr>
              <a:t>It’s a balancing act to live your life with </a:t>
            </a:r>
            <a:r>
              <a:rPr lang="en-US" sz="1200" b="1" i="1" kern="1200" dirty="0" smtClean="0">
                <a:solidFill>
                  <a:schemeClr val="tx1"/>
                </a:solidFill>
                <a:latin typeface="Arial" charset="0"/>
                <a:ea typeface="ＭＳ Ｐゴシック" charset="0"/>
                <a:cs typeface="ＭＳ Ｐゴシック" charset="0"/>
              </a:rPr>
              <a:t>hope</a:t>
            </a:r>
            <a:r>
              <a:rPr lang="en-US" sz="1200" b="1" kern="1200" dirty="0" smtClean="0">
                <a:solidFill>
                  <a:schemeClr val="tx1"/>
                </a:solidFill>
                <a:latin typeface="Arial" charset="0"/>
                <a:ea typeface="ＭＳ Ｐゴシック" charset="0"/>
                <a:cs typeface="ＭＳ Ｐゴシック" charset="0"/>
              </a:rPr>
              <a:t>.</a:t>
            </a:r>
            <a:endParaRPr lang="en-US" sz="1200" kern="1200" dirty="0" smtClean="0">
              <a:solidFill>
                <a:schemeClr val="tx1"/>
              </a:solidFill>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S nadějí se můžete probudit do rozbřesku nového dne plni optimismu a rozhodnutí uskutečnit své sny. Lidé s nadějí žijí déle a zdravěji. Když mluvíme s Bohem v modlitbě, získáváme zvláštní požehnání. Když Bohu řekneme o svých nadějích a snech, můžeme věřit a nalézt důvěru v to, že On učiní to nejlepší, aby se nám to stalo. To Mu dělá velkou radost.</a:t>
            </a:r>
          </a:p>
          <a:p>
            <a:pPr rtl="0"/>
            <a:endParaRPr lang="cs-CZ" dirty="0" smtClean="0"/>
          </a:p>
          <a:p>
            <a:pPr rtl="0"/>
            <a:r>
              <a:rPr lang="cs-CZ" dirty="0" smtClean="0"/>
              <a:t>Žijeme v nejisté době, kdy se světová ekonomika po spirále stáčí směrem dolů a lidé ztrácejí práci, domovy a bezpečí. Tato doba ztrát se vyznačuje hledáním a touhou. Jsme uprostřed příběhu, ale Bůh nám sděluje konec tohoto příběhu. Výhled může být zoufalý, ale pohled vzhůru je plný naděje. Teď je doba, kdy máme v beznadějném světě hovořit s nadějí.</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With hope, you can awaken to the dawn of a new day full of optimism and a determination to make your dreams come true. People with hope live longer and healthier. As we talk to God in prayer, we receive special blessings. When we tell God about our hopes and dreams, we can trust and have confidence that He will make the best things happen for us. That gives Him great joy.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We are living in uncertain times, with the world economy spiraling downward and people losing jobs, homes, and security. There is a searching and a longing in this time of loss. We are in the middle of a story, but God tells us the end of the story. The outlook may be dire, but the </a:t>
            </a:r>
            <a:r>
              <a:rPr lang="en-US" sz="1200" kern="1200" dirty="0" err="1" smtClean="0">
                <a:solidFill>
                  <a:schemeClr val="tx1"/>
                </a:solidFill>
                <a:latin typeface="Arial" charset="0"/>
                <a:ea typeface="ＭＳ Ｐゴシック" charset="0"/>
                <a:cs typeface="ＭＳ Ｐゴシック" charset="0"/>
              </a:rPr>
              <a:t>uplook</a:t>
            </a:r>
            <a:r>
              <a:rPr lang="en-US" sz="1200" kern="1200" dirty="0" smtClean="0">
                <a:solidFill>
                  <a:schemeClr val="tx1"/>
                </a:solidFill>
                <a:latin typeface="Arial" charset="0"/>
                <a:ea typeface="ＭＳ Ｐゴシック" charset="0"/>
                <a:cs typeface="ＭＳ Ｐゴシック" charset="0"/>
              </a:rPr>
              <a:t> is full of hope. It is time for us to talk hope in a hopeless world.</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b="1" kern="1200" dirty="0" smtClean="0">
                <a:solidFill>
                  <a:schemeClr val="tx1"/>
                </a:solidFill>
                <a:latin typeface="Arial" charset="0"/>
                <a:ea typeface="ＭＳ Ｐゴシック" charset="0"/>
                <a:cs typeface="ＭＳ Ｐゴシック" charset="0"/>
              </a:rPr>
              <a:t>RELATIONSHIPS</a:t>
            </a:r>
            <a:endParaRPr lang="en-US" sz="1200" kern="1200" dirty="0" smtClean="0">
              <a:solidFill>
                <a:schemeClr val="tx1"/>
              </a:solidFill>
              <a:latin typeface="Arial" charset="0"/>
              <a:ea typeface="ＭＳ Ｐゴシック" charset="0"/>
              <a:cs typeface="ＭＳ Ｐゴシック" charset="0"/>
            </a:endParaRPr>
          </a:p>
          <a:p>
            <a:pPr lvl="0" fontAlgn="ctr"/>
            <a:r>
              <a:rPr lang="en-US" sz="1200" b="1" kern="1200" dirty="0" smtClean="0">
                <a:solidFill>
                  <a:schemeClr val="tx1"/>
                </a:solidFill>
                <a:latin typeface="Arial" charset="0"/>
                <a:ea typeface="ＭＳ Ｐゴシック" charset="0"/>
                <a:cs typeface="ＭＳ Ｐゴシック" charset="0"/>
              </a:rPr>
              <a:t>It’s a balancing act to prioritize our </a:t>
            </a:r>
            <a:r>
              <a:rPr lang="en-US" sz="1200" b="1" i="1" kern="1200" dirty="0" smtClean="0">
                <a:solidFill>
                  <a:schemeClr val="tx1"/>
                </a:solidFill>
                <a:latin typeface="Arial" charset="0"/>
                <a:ea typeface="ＭＳ Ｐゴシック" charset="0"/>
                <a:cs typeface="ＭＳ Ｐゴシック" charset="0"/>
              </a:rPr>
              <a:t>time</a:t>
            </a:r>
            <a:r>
              <a:rPr lang="en-US" sz="1200" b="1" kern="1200" dirty="0" smtClean="0">
                <a:solidFill>
                  <a:schemeClr val="tx1"/>
                </a:solidFill>
                <a:latin typeface="Arial" charset="0"/>
                <a:ea typeface="ＭＳ Ｐゴシック" charset="0"/>
                <a:cs typeface="ＭＳ Ｐゴシック" charset="0"/>
              </a:rPr>
              <a:t>.</a:t>
            </a:r>
            <a:endParaRPr lang="en-US" sz="1200" kern="1200" dirty="0" smtClean="0">
              <a:solidFill>
                <a:schemeClr val="tx1"/>
              </a:solidFill>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cs-CZ" dirty="0" smtClean="0"/>
              <a:t>Příběh Stana </a:t>
            </a:r>
            <a:r>
              <a:rPr lang="cs-CZ" dirty="0" err="1" smtClean="0"/>
              <a:t>Zundela</a:t>
            </a:r>
            <a:r>
              <a:rPr lang="cs-CZ" dirty="0" smtClean="0"/>
              <a:t> ukazuje důležitost rodiny. ZISK! Seriál </a:t>
            </a:r>
            <a:r>
              <a:rPr lang="cs-CZ" i="1" dirty="0" smtClean="0"/>
              <a:t>Domovy naděje a zdraví</a:t>
            </a:r>
            <a:r>
              <a:rPr lang="cs-CZ" dirty="0" smtClean="0"/>
              <a:t> o životní pohodě zahrnuje témata, která mají zlepšit naše vztahy – Láska, Ocenění, Čas s rodinou, Komunikace, Čelit krizi, Řešit konflikt, Sociální podpora a Závazek. Výzkum ukazuje, že když tyto faktory chápeme a uplatňujeme je v praxi, že mají pozitivní vliv na naši fyzickou pohodu.</a:t>
            </a:r>
          </a:p>
          <a:p>
            <a:pPr marL="0" marR="0" indent="0" algn="l" defTabSz="914400" rtl="0" eaLnBrk="0" fontAlgn="base" latinLnBrk="0" hangingPunct="0">
              <a:lnSpc>
                <a:spcPct val="100000"/>
              </a:lnSpc>
              <a:spcBef>
                <a:spcPct val="0"/>
              </a:spcBef>
              <a:spcAft>
                <a:spcPct val="0"/>
              </a:spcAft>
              <a:buClrTx/>
              <a:buSzTx/>
              <a:buFontTx/>
              <a:buNone/>
              <a:tabLst/>
              <a:defRPr/>
            </a:pPr>
            <a:endParaRPr lang="cs-CZ" sz="1200" kern="1200" dirty="0" smtClean="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endParaRPr lang="cs-CZ" sz="1200" kern="1200" dirty="0" smtClean="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latin typeface="Arial" charset="0"/>
                <a:ea typeface="ＭＳ Ｐゴシック" charset="0"/>
                <a:cs typeface="ＭＳ Ｐゴシック" charset="0"/>
              </a:rPr>
              <a:t>The story of Stan </a:t>
            </a:r>
            <a:r>
              <a:rPr lang="en-US" sz="1200" kern="1200" dirty="0" err="1" smtClean="0">
                <a:solidFill>
                  <a:schemeClr val="tx1"/>
                </a:solidFill>
                <a:latin typeface="Arial" charset="0"/>
                <a:ea typeface="ＭＳ Ｐゴシック" charset="0"/>
                <a:cs typeface="ＭＳ Ｐゴシック" charset="0"/>
              </a:rPr>
              <a:t>Zundel</a:t>
            </a:r>
            <a:r>
              <a:rPr lang="en-US" sz="1200" kern="1200" dirty="0" smtClean="0">
                <a:solidFill>
                  <a:schemeClr val="tx1"/>
                </a:solidFill>
                <a:latin typeface="Arial" charset="0"/>
                <a:ea typeface="ＭＳ Ｐゴシック" charset="0"/>
                <a:cs typeface="ＭＳ Ｐゴシック" charset="0"/>
              </a:rPr>
              <a:t> illustrates the importance of family. The WIN! Wellness </a:t>
            </a:r>
            <a:r>
              <a:rPr lang="en-US" sz="1200" i="1" kern="1200" dirty="0" smtClean="0">
                <a:solidFill>
                  <a:schemeClr val="tx1"/>
                </a:solidFill>
                <a:latin typeface="Arial" charset="0"/>
                <a:ea typeface="ＭＳ Ｐゴシック" charset="0"/>
                <a:cs typeface="ＭＳ Ｐゴシック" charset="0"/>
              </a:rPr>
              <a:t>Homes of Hope and Health</a:t>
            </a:r>
            <a:r>
              <a:rPr lang="en-US" sz="1200" kern="1200" dirty="0" smtClean="0">
                <a:solidFill>
                  <a:schemeClr val="tx1"/>
                </a:solidFill>
                <a:latin typeface="Arial" charset="0"/>
                <a:ea typeface="ＭＳ Ｐゴシック" charset="0"/>
                <a:cs typeface="ＭＳ Ｐゴシック" charset="0"/>
              </a:rPr>
              <a:t> series includes topics designed to improve our relationships—Love, Appreciation, Family Time, Communication, Facing Crisis, Resolving Conflict, Social Support and Commitment. Research reveals that when these factors are understood and practiced, they have a positive impact on our physical wellbeing.</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ctr" latinLnBrk="0" hangingPunct="0">
              <a:lnSpc>
                <a:spcPct val="100000"/>
              </a:lnSpc>
              <a:spcBef>
                <a:spcPct val="0"/>
              </a:spcBef>
              <a:spcAft>
                <a:spcPct val="0"/>
              </a:spcAft>
              <a:buClrTx/>
              <a:buSzTx/>
              <a:buFontTx/>
              <a:buNone/>
              <a:tabLst/>
              <a:defRPr/>
            </a:pPr>
            <a:r>
              <a:rPr lang="cs-CZ" dirty="0" err="1" smtClean="0"/>
              <a:t>Hendrick</a:t>
            </a:r>
            <a:r>
              <a:rPr lang="cs-CZ" dirty="0" smtClean="0"/>
              <a:t> </a:t>
            </a:r>
            <a:r>
              <a:rPr lang="cs-CZ" dirty="0" err="1" smtClean="0"/>
              <a:t>Smith</a:t>
            </a:r>
            <a:r>
              <a:rPr lang="cs-CZ" dirty="0" smtClean="0"/>
              <a:t> v dokumentárním filmu odkazuje na problémy v nové ekonomice, kde „vydělat si na živobytí je odtrženo od rodinného života a žití jako takového“. V některých zemích se „od roku 1970 čas strávený s rodinou u průměrného páru scvrkl o 22 hodin týdně.“</a:t>
            </a:r>
            <a:r>
              <a:rPr lang="cs-CZ" baseline="30000" dirty="0" smtClean="0"/>
              <a:t>11</a:t>
            </a:r>
            <a:endParaRPr lang="cs-CZ" dirty="0" smtClean="0"/>
          </a:p>
          <a:p>
            <a:pPr marL="0" marR="0" indent="0" algn="l" defTabSz="914400" rtl="0" eaLnBrk="0" fontAlgn="ctr" latinLnBrk="0" hangingPunct="0">
              <a:lnSpc>
                <a:spcPct val="100000"/>
              </a:lnSpc>
              <a:spcBef>
                <a:spcPct val="0"/>
              </a:spcBef>
              <a:spcAft>
                <a:spcPct val="0"/>
              </a:spcAft>
              <a:buClrTx/>
              <a:buSzTx/>
              <a:buFontTx/>
              <a:buNone/>
              <a:tabLst/>
              <a:defRPr/>
            </a:pPr>
            <a:r>
              <a:rPr lang="en-US" sz="1200" kern="1200" dirty="0" smtClean="0">
                <a:solidFill>
                  <a:schemeClr val="tx1"/>
                </a:solidFill>
                <a:latin typeface="Arial" charset="0"/>
                <a:ea typeface="ＭＳ Ｐゴシック" charset="0"/>
                <a:cs typeface="ＭＳ Ｐゴシック" charset="0"/>
              </a:rPr>
              <a:t>. Hedrick Smith, “Juggling Work and Family,” radio transcript,  http://www.hedricksmith.com/PBSDoc/jugglingCredits.shtml.</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Hedrick Smith, in a documentary, refers to the problems in the new economy, where “making a living has gotten out of sync with making a family and having a life.” In some countries “family time for the average working couple has shrunk by 22 hours a week since 1970.”</a:t>
            </a:r>
          </a:p>
          <a:p>
            <a:r>
              <a:rPr lang="en-US" sz="1200" kern="1200" dirty="0" smtClean="0">
                <a:solidFill>
                  <a:schemeClr val="tx1"/>
                </a:solidFill>
                <a:latin typeface="Arial" charset="0"/>
                <a:ea typeface="ＭＳ Ｐゴシック" charset="0"/>
                <a:cs typeface="ＭＳ Ｐゴシック" charset="0"/>
              </a:rPr>
              <a:t>. Hedrick Smith, “Juggling Work and Family,” radio transcript,  http://</a:t>
            </a:r>
            <a:r>
              <a:rPr lang="en-US" sz="1200" kern="1200" dirty="0" err="1" smtClean="0">
                <a:solidFill>
                  <a:schemeClr val="tx1"/>
                </a:solidFill>
                <a:latin typeface="Arial" charset="0"/>
                <a:ea typeface="ＭＳ Ｐゴシック" charset="0"/>
                <a:cs typeface="ＭＳ Ｐゴシック" charset="0"/>
              </a:rPr>
              <a:t>www.hedricksmith.com/PBSDoc/jugglingCredits.shtml</a:t>
            </a:r>
            <a:r>
              <a:rPr lang="en-US" sz="1200" kern="1200" dirty="0" smtClean="0">
                <a:solidFill>
                  <a:schemeClr val="tx1"/>
                </a:solidFill>
                <a:latin typeface="Arial" charset="0"/>
                <a:ea typeface="ＭＳ Ｐゴシック" charset="0"/>
                <a:cs typeface="ＭＳ Ｐゴシック" charset="0"/>
              </a:rPr>
              <a:t>.</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5C37462B-5D05-5843-AD20-D441B81915B6}" type="slidenum">
              <a:rPr lang="en-US" b="0">
                <a:solidFill>
                  <a:prstClr val="black"/>
                </a:solidFill>
                <a:latin typeface="Calibri" charset="0"/>
              </a:rPr>
              <a:pPr/>
              <a:t>22</a:t>
            </a:fld>
            <a:endParaRPr lang="en-US" b="0">
              <a:solidFill>
                <a:prstClr val="black"/>
              </a:solidFill>
              <a:latin typeface="Calibri" charset="0"/>
            </a:endParaRPr>
          </a:p>
        </p:txBody>
      </p:sp>
      <p:sp>
        <p:nvSpPr>
          <p:cNvPr id="28774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7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cs-CZ">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p:cNvSpPr>
            <a:spLocks noGrp="1" noChangeArrowheads="1"/>
          </p:cNvSpPr>
          <p:nvPr>
            <p:ph type="sldNum" sz="quarter" idx="5"/>
          </p:nvPr>
        </p:nvSpPr>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CB4C1066-A66F-D14C-A1D0-E97D976CFAA7}" type="slidenum">
              <a:rPr lang="en-US" b="0">
                <a:solidFill>
                  <a:prstClr val="black"/>
                </a:solidFill>
                <a:latin typeface="Calibri" charset="0"/>
              </a:rPr>
              <a:pPr/>
              <a:t>23</a:t>
            </a:fld>
            <a:endParaRPr lang="en-US" b="0">
              <a:solidFill>
                <a:prstClr val="black"/>
              </a:solidFill>
              <a:latin typeface="Calibri" charset="0"/>
            </a:endParaRPr>
          </a:p>
        </p:txBody>
      </p:sp>
      <p:sp>
        <p:nvSpPr>
          <p:cNvPr id="28877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8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cs-CZ">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ctr" latinLnBrk="0" hangingPunct="0">
              <a:lnSpc>
                <a:spcPct val="100000"/>
              </a:lnSpc>
              <a:spcBef>
                <a:spcPct val="0"/>
              </a:spcBef>
              <a:spcAft>
                <a:spcPct val="0"/>
              </a:spcAft>
              <a:buClrTx/>
              <a:buSzTx/>
              <a:buFontTx/>
              <a:buNone/>
              <a:tabLst/>
              <a:defRPr/>
            </a:pPr>
            <a:r>
              <a:rPr lang="cs-CZ" dirty="0" smtClean="0"/>
              <a:t>Postupně, s velkými obtížemi, začal </a:t>
            </a:r>
            <a:r>
              <a:rPr lang="cs-CZ" dirty="0" err="1" smtClean="0"/>
              <a:t>Zundel</a:t>
            </a:r>
            <a:r>
              <a:rPr lang="cs-CZ" dirty="0" smtClean="0"/>
              <a:t> měnit svůj způsob života. Jeho zdraví a síla pomalu narůstaly během jeho uzdravujících se zkušeností s lezením po horách. Prohlásil: „Hory mě kupodivu znovu nastartovaly k růstu.“ Vyšplhal na Matterhorn ve Švýcarsku, což je velká zkouška lidské výdrže. Tento výkon zopakoval v následujících letech mnohokrát. Ve svém dokumentárním filmu se podělil o své úžasné zotavení: „Moje rodina a přátelé si brzy všimli, že zmizela má vznětlivá nálada a břemeno z mých ramenou spadlo k zemi.“ S pár změnami životního stylu žil tento úžasný muž mnohem déle, než mu předpověděli lékaři, a těšil se z kvality svého života, o které si nikdy nemyslel, že by byla možná. Stan </a:t>
            </a:r>
            <a:r>
              <a:rPr lang="cs-CZ" dirty="0" err="1" smtClean="0"/>
              <a:t>Zundel</a:t>
            </a:r>
            <a:r>
              <a:rPr lang="cs-CZ" dirty="0" smtClean="0"/>
              <a:t> se vrátil k základům.</a:t>
            </a:r>
            <a:r>
              <a:rPr lang="cs-CZ" baseline="30000" dirty="0" smtClean="0"/>
              <a:t>1</a:t>
            </a:r>
            <a:endParaRPr lang="cs-CZ" dirty="0" smtClean="0"/>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Gradually, with much difficulty, </a:t>
            </a:r>
            <a:r>
              <a:rPr lang="en-US" sz="1200" kern="1200" dirty="0" err="1" smtClean="0">
                <a:solidFill>
                  <a:schemeClr val="tx1"/>
                </a:solidFill>
                <a:latin typeface="Arial" charset="0"/>
                <a:ea typeface="ＭＳ Ｐゴシック" charset="0"/>
                <a:cs typeface="ＭＳ Ｐゴシック" charset="0"/>
              </a:rPr>
              <a:t>Zundel</a:t>
            </a:r>
            <a:r>
              <a:rPr lang="en-US" sz="1200" kern="1200" dirty="0" smtClean="0">
                <a:solidFill>
                  <a:schemeClr val="tx1"/>
                </a:solidFill>
                <a:latin typeface="Arial" charset="0"/>
                <a:ea typeface="ＭＳ Ｐゴシック" charset="0"/>
                <a:cs typeface="ＭＳ Ｐゴシック" charset="0"/>
              </a:rPr>
              <a:t> began to change his way of life. His health and strength slowly increased during his healing mountain-climbing experiences. He reported, “Amazingly, the mountains started me growing again.” He climbed the Matterhorn in Switzerland, a grueling test of human endurance. This feat he repeated many times in subsequent years. In his documentary film, he shared his amazing recovery: “My family and associates soon noticed that my quick temper had disappeared and the chip on my shoulder had long since fallen to the ground.” With a few lifestyle changes, this amazing man lived years beyond the limit that his physicians had predicted for him, and he enjoyed a quality of life that he never thought possible. Stan </a:t>
            </a:r>
            <a:r>
              <a:rPr lang="en-US" sz="1200" kern="1200" dirty="0" err="1" smtClean="0">
                <a:solidFill>
                  <a:schemeClr val="tx1"/>
                </a:solidFill>
                <a:latin typeface="Arial" charset="0"/>
                <a:ea typeface="ＭＳ Ｐゴシック" charset="0"/>
                <a:cs typeface="ＭＳ Ｐゴシック" charset="0"/>
              </a:rPr>
              <a:t>Zundel</a:t>
            </a:r>
            <a:r>
              <a:rPr lang="en-US" sz="1200" kern="1200" dirty="0" smtClean="0">
                <a:solidFill>
                  <a:schemeClr val="tx1"/>
                </a:solidFill>
                <a:latin typeface="Arial" charset="0"/>
                <a:ea typeface="ＭＳ Ｐゴシック" charset="0"/>
                <a:cs typeface="ＭＳ Ｐゴシック" charset="0"/>
              </a:rPr>
              <a:t> returned to the essentials.</a:t>
            </a:r>
          </a:p>
          <a:p>
            <a:r>
              <a:rPr lang="en-US" sz="1200" kern="1200" dirty="0" smtClean="0">
                <a:solidFill>
                  <a:schemeClr val="tx1"/>
                </a:solidFill>
                <a:latin typeface="Arial" charset="0"/>
                <a:ea typeface="ＭＳ Ｐゴシック" charset="0"/>
                <a:cs typeface="ＭＳ Ｐゴシック" charset="0"/>
              </a:rPr>
              <a:t>.	Adapted from Stan </a:t>
            </a:r>
            <a:r>
              <a:rPr lang="en-US" sz="1200" kern="1200" dirty="0" err="1" smtClean="0">
                <a:solidFill>
                  <a:schemeClr val="tx1"/>
                </a:solidFill>
                <a:latin typeface="Arial" charset="0"/>
                <a:ea typeface="ＭＳ Ｐゴシック" charset="0"/>
                <a:cs typeface="ＭＳ Ｐゴシック" charset="0"/>
              </a:rPr>
              <a:t>Zundel</a:t>
            </a:r>
            <a:r>
              <a:rPr lang="en-US" sz="1200" kern="1200" dirty="0" smtClean="0">
                <a:solidFill>
                  <a:schemeClr val="tx1"/>
                </a:solidFill>
                <a:latin typeface="Arial" charset="0"/>
                <a:ea typeface="ＭＳ Ｐゴシック" charset="0"/>
                <a:cs typeface="ＭＳ Ｐゴシック" charset="0"/>
              </a:rPr>
              <a:t>, </a:t>
            </a:r>
            <a:r>
              <a:rPr lang="en-US" sz="1200" i="1" kern="1200" dirty="0" smtClean="0">
                <a:solidFill>
                  <a:schemeClr val="tx1"/>
                </a:solidFill>
                <a:latin typeface="Arial" charset="0"/>
                <a:ea typeface="ＭＳ Ｐゴシック" charset="0"/>
                <a:cs typeface="ＭＳ Ｐゴシック" charset="0"/>
              </a:rPr>
              <a:t>I Climb to Live</a:t>
            </a:r>
            <a:r>
              <a:rPr lang="en-US" sz="1200" kern="1200" dirty="0" smtClean="0">
                <a:solidFill>
                  <a:schemeClr val="tx1"/>
                </a:solidFill>
                <a:latin typeface="Arial" charset="0"/>
                <a:ea typeface="ＭＳ Ｐゴシック" charset="0"/>
                <a:cs typeface="ＭＳ Ｐゴシック" charset="0"/>
              </a:rPr>
              <a:t> (City? Stan </a:t>
            </a:r>
            <a:r>
              <a:rPr lang="en-US" sz="1200" kern="1200" dirty="0" err="1" smtClean="0">
                <a:solidFill>
                  <a:schemeClr val="tx1"/>
                </a:solidFill>
                <a:latin typeface="Arial" charset="0"/>
                <a:ea typeface="ＭＳ Ｐゴシック" charset="0"/>
                <a:cs typeface="ＭＳ Ｐゴシック" charset="0"/>
              </a:rPr>
              <a:t>Zundel</a:t>
            </a:r>
            <a:r>
              <a:rPr lang="en-US" sz="1200" kern="1200" dirty="0" smtClean="0">
                <a:solidFill>
                  <a:schemeClr val="tx1"/>
                </a:solidFill>
                <a:latin typeface="Arial" charset="0"/>
                <a:ea typeface="ＭＳ Ｐゴシック" charset="0"/>
                <a:cs typeface="ＭＳ Ｐゴシック" charset="0"/>
              </a:rPr>
              <a:t>, 1979), 12. a</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cs-CZ" dirty="0" smtClean="0"/>
              <a:t>Příliš často se nám nedostává času ještě předtím, než dojdeme ke konci našeho seznamu úkolů. Když máme den opravdu nacpaný a ještě něco k tomu přidáme, čemu dáváme přednost to vypustit?</a:t>
            </a:r>
          </a:p>
          <a:p>
            <a:pPr marL="0" marR="0" indent="0" algn="l" defTabSz="914400" rtl="0" eaLnBrk="0" fontAlgn="base" latinLnBrk="0" hangingPunct="0">
              <a:lnSpc>
                <a:spcPct val="100000"/>
              </a:lnSpc>
              <a:spcBef>
                <a:spcPct val="0"/>
              </a:spcBef>
              <a:spcAft>
                <a:spcPct val="0"/>
              </a:spcAft>
              <a:buClrTx/>
              <a:buSzTx/>
              <a:buFontTx/>
              <a:buNone/>
              <a:tabLst/>
              <a:defRPr/>
            </a:pPr>
            <a:endParaRPr lang="cs-CZ" sz="1200" kern="1200" dirty="0" smtClean="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endParaRPr lang="cs-CZ" sz="1200" kern="1200" dirty="0" smtClean="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latin typeface="Arial" charset="0"/>
                <a:ea typeface="ＭＳ Ｐゴシック" charset="0"/>
                <a:cs typeface="ＭＳ Ｐゴシック" charset="0"/>
              </a:rPr>
              <a:t>Too often we run out of time before we accomplish our to-do list. If the day is already packed and we add something more, what are we willing to let go?</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200">
                <a:solidFill>
                  <a:srgbClr val="000000"/>
                </a:solidFill>
                <a:latin typeface="Arial" charset="0"/>
                <a:ea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eaLnBrk="1" hangingPunct="1">
              <a:defRPr/>
            </a:pPr>
            <a:fld id="{B5D62C4F-8C1C-244F-85F7-207EFDEB91FD}" type="slidenum">
              <a:rPr lang="en-US" smtClean="0">
                <a:solidFill>
                  <a:prstClr val="black"/>
                </a:solidFill>
              </a:rPr>
              <a:pPr eaLnBrk="1" hangingPunct="1">
                <a:defRPr/>
              </a:pPr>
              <a:t>25</a:t>
            </a:fld>
            <a:endParaRPr lang="en-US" smtClean="0">
              <a:solidFill>
                <a:prstClr val="black"/>
              </a:solidFill>
            </a:endParaRPr>
          </a:p>
        </p:txBody>
      </p:sp>
      <p:sp>
        <p:nvSpPr>
          <p:cNvPr id="1409026" name="4 Forma"/>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r" defTabSz="914400" eaLnBrk="1" fontAlgn="base" hangingPunct="1">
              <a:spcBef>
                <a:spcPct val="0"/>
              </a:spcBef>
              <a:spcAft>
                <a:spcPct val="0"/>
              </a:spcAft>
            </a:pPr>
            <a:fld id="{E8C075ED-66FC-8949-B259-33EEB513C0D0}" type="slidenum">
              <a:rPr lang="es-MX">
                <a:solidFill>
                  <a:prstClr val="black"/>
                </a:solidFill>
              </a:rPr>
              <a:pPr algn="r" defTabSz="914400" eaLnBrk="1" fontAlgn="base" hangingPunct="1">
                <a:spcBef>
                  <a:spcPct val="0"/>
                </a:spcBef>
                <a:spcAft>
                  <a:spcPct val="0"/>
                </a:spcAft>
              </a:pPr>
              <a:t>25</a:t>
            </a:fld>
            <a:endParaRPr lang="en-US">
              <a:solidFill>
                <a:prstClr val="black"/>
              </a:solidFill>
            </a:endParaRPr>
          </a:p>
        </p:txBody>
      </p:sp>
      <p:sp>
        <p:nvSpPr>
          <p:cNvPr id="151556" name="103425 Rectángulo"/>
          <p:cNvSpPr>
            <a:spLocks noGrp="1" noRot="1" noChangeAspect="1" noChangeArrowheads="1" noTextEdit="1"/>
          </p:cNvSpPr>
          <p:nvPr>
            <p:ph type="sldImg"/>
          </p:nvPr>
        </p:nvSpPr>
        <p:spPr>
          <a:ln cap="flat">
            <a:headEnd type="none" w="med" len="med"/>
            <a:tailEnd type="none" w="med" len="med"/>
          </a:ln>
        </p:spPr>
      </p:sp>
      <p:sp>
        <p:nvSpPr>
          <p:cNvPr id="151557" name="103426 Rectángulo"/>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rtl="0"/>
            <a:r>
              <a:rPr lang="cs-CZ" dirty="0" smtClean="0"/>
              <a:t>Viktorie se nacházela ve společnosti, v ruce držela šálek horkého čaje a právě se chystala ho zamíchat, když spatřila svého pětiletého synovce, jak běží přímo k ní. Viktorie věděla, co bude následovat. Rychle položila svůj šálek čaje na pult a zpevnila se. O chvíli později ji synovec chytil kolem nohou a lehce ji stiskl. Právě prokazoval svou lásku a chtěl objetí od tety, ale její ruce byly plné. Jediný způsob, jak mu Viktorie mohla objetí vrátit, bylo přestat dělat to, co právě dělala, dát svůj šálek na stranu a objetí vrátit.</a:t>
            </a:r>
            <a:r>
              <a:rPr lang="cs-CZ" baseline="30000" dirty="0" smtClean="0"/>
              <a:t>12</a:t>
            </a:r>
            <a:r>
              <a:rPr lang="cs-CZ" dirty="0" smtClean="0"/>
              <a:t> Musíme někdy nechat některé věci být, abychom mohli dělat jiné věci, důležitější.</a:t>
            </a:r>
          </a:p>
          <a:p>
            <a:pPr rtl="0"/>
            <a:r>
              <a:rPr lang="cs-CZ" dirty="0" smtClean="0"/>
              <a:t/>
            </a:r>
            <a:br>
              <a:rPr lang="cs-CZ" dirty="0" smtClean="0"/>
            </a:br>
            <a:r>
              <a:rPr lang="cs-CZ" b="1" dirty="0" smtClean="0"/>
              <a:t>Čas pro rodinu</a:t>
            </a:r>
          </a:p>
          <a:p>
            <a:pPr rtl="0"/>
            <a:r>
              <a:rPr lang="cs-CZ" dirty="0" smtClean="0"/>
              <a:t>Jeden výzkum zjistil, že ve Spojených státech osoby v rozmezí 12 a 24 let v průměrném dni stráví 9 hodin a 17 minut na elektronických médiích: na internetu, televizi, při videohrách, s rádiem a s telefonem. Více jak polovinu bdělého času stráví mladí a mladí dospělí u elektronických médií.</a:t>
            </a:r>
            <a:r>
              <a:rPr lang="cs-CZ" baseline="30000" dirty="0" smtClean="0"/>
              <a:t>13</a:t>
            </a:r>
            <a:r>
              <a:rPr lang="cs-CZ" dirty="0" smtClean="0"/>
              <a:t> A lidé jsou do značné míry spokojeni s tím, že vidí hrdiny v médiích, místo aby hrdiny byli oni sami; raději se dívají na sport, než aby sami sportovali. Kdosi jednou řekl: „Radši budu titulem ve zprávách, než abych se na zprávy díval!“</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Victoria was in a social gathering, holding a cup of hot tea and ready to stir it, when she spotted her strong five-year-old nephew running straight for her. Victoria knew what was coming next. She quickly put the teacup on the counter and braced herself. A moment later he grabbed her around the legs and squeezed tightly. He was just showing love and wanted a hug from auntie, but her hands were full. The only way Victoria could hug him back was to stop what she was doing, set her cup aside, and return his embrace.</a:t>
            </a:r>
            <a:r>
              <a:rPr lang="en-US" sz="1200" kern="1200" baseline="30000" dirty="0" smtClean="0">
                <a:solidFill>
                  <a:schemeClr val="tx1"/>
                </a:solidFill>
                <a:latin typeface="Arial" charset="0"/>
                <a:ea typeface="ＭＳ Ｐゴシック" charset="0"/>
                <a:cs typeface="ＭＳ Ｐゴシック" charset="0"/>
              </a:rPr>
              <a:t>  </a:t>
            </a:r>
            <a:r>
              <a:rPr lang="en-US" sz="1200" kern="1200" dirty="0" smtClean="0">
                <a:solidFill>
                  <a:schemeClr val="tx1"/>
                </a:solidFill>
                <a:latin typeface="Arial" charset="0"/>
                <a:ea typeface="ＭＳ Ｐゴシック" charset="0"/>
                <a:cs typeface="ＭＳ Ｐゴシック" charset="0"/>
              </a:rPr>
              <a:t>We have to let go of some things to be able to do other things that are more important.</a:t>
            </a:r>
          </a:p>
          <a:p>
            <a:pPr fontAlgn="ctr"/>
            <a:r>
              <a:rPr lang="en-US" sz="1200" b="1" kern="1200" dirty="0" smtClean="0">
                <a:solidFill>
                  <a:schemeClr val="tx1"/>
                </a:solidFill>
                <a:latin typeface="Arial" charset="0"/>
                <a:ea typeface="ＭＳ Ｐゴシック" charset="0"/>
                <a:cs typeface="ＭＳ Ｐゴシック" charset="0"/>
              </a:rPr>
              <a:t> </a:t>
            </a:r>
            <a:endParaRPr lang="en-US" sz="1200" kern="1200" dirty="0" smtClean="0">
              <a:solidFill>
                <a:schemeClr val="tx1"/>
              </a:solidFill>
              <a:latin typeface="Arial" charset="0"/>
              <a:ea typeface="ＭＳ Ｐゴシック" charset="0"/>
              <a:cs typeface="ＭＳ Ｐゴシック" charset="0"/>
            </a:endParaRPr>
          </a:p>
          <a:p>
            <a:pPr fontAlgn="ctr"/>
            <a:r>
              <a:rPr lang="en-US" sz="1200" b="1" kern="1200" dirty="0" smtClean="0">
                <a:solidFill>
                  <a:schemeClr val="tx1"/>
                </a:solidFill>
                <a:latin typeface="Arial" charset="0"/>
                <a:ea typeface="ＭＳ Ｐゴシック" charset="0"/>
                <a:cs typeface="ＭＳ Ｐゴシック" charset="0"/>
              </a:rPr>
              <a:t>Family time</a:t>
            </a:r>
            <a:endParaRPr lang="en-US"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One research study found that on an average day  persons aged 12 to 24 in the United States spend 9 hours and 17 minutes a day with electronic media: Internet, television, video games, radio, and telephone. More than half of the waking hours of youth and young adults are spent with electronic media. To a great degree, people are satisfied with seeing heroes in the media instead of being heroes themselves, by watching sports instead of exercising. Someone once said, “I’d rather make news than watch news!”</a:t>
            </a:r>
          </a:p>
          <a:p>
            <a:r>
              <a:rPr lang="en-US" sz="1200" kern="1200" dirty="0" smtClean="0">
                <a:solidFill>
                  <a:schemeClr val="tx1"/>
                </a:solidFill>
                <a:latin typeface="Arial" charset="0"/>
                <a:ea typeface="ＭＳ Ｐゴシック" charset="0"/>
                <a:cs typeface="ＭＳ Ｐゴシック" charset="0"/>
              </a:rPr>
              <a:t>. Adapted from Victoria Osteen, </a:t>
            </a:r>
            <a:r>
              <a:rPr lang="en-US" sz="1200" i="1" kern="1200" dirty="0" smtClean="0">
                <a:solidFill>
                  <a:schemeClr val="tx1"/>
                </a:solidFill>
                <a:latin typeface="Arial" charset="0"/>
                <a:ea typeface="ＭＳ Ｐゴシック" charset="0"/>
                <a:cs typeface="ＭＳ Ｐゴシック" charset="0"/>
              </a:rPr>
              <a:t>Love Your Life</a:t>
            </a:r>
            <a:r>
              <a:rPr lang="en-US" sz="1200" kern="1200" dirty="0" smtClean="0">
                <a:solidFill>
                  <a:schemeClr val="tx1"/>
                </a:solidFill>
                <a:latin typeface="Arial" charset="0"/>
                <a:ea typeface="ＭＳ Ｐゴシック" charset="0"/>
                <a:cs typeface="ＭＳ Ｐゴシック" charset="0"/>
              </a:rPr>
              <a:t> (New York: Free Press, 2008), 55.</a:t>
            </a:r>
          </a:p>
          <a:p>
            <a:r>
              <a:rPr lang="en-US" sz="1200" kern="1200" dirty="0" smtClean="0">
                <a:solidFill>
                  <a:schemeClr val="tx1"/>
                </a:solidFill>
                <a:latin typeface="Arial" charset="0"/>
                <a:ea typeface="ＭＳ Ｐゴシック" charset="0"/>
                <a:cs typeface="ＭＳ Ｐゴシック" charset="0"/>
              </a:rPr>
              <a:t>. “Internet Dominates Young Adult Media Time,” Marketing Charts, October 4, 2010:, http//www.marketingcharts.com/television/internet-dominates-young-adult-media-time-14432/edison-youth-radio-internet-time-spent-oct-2010png.</a:t>
            </a:r>
          </a:p>
          <a:p>
            <a:pPr eaLnBrk="1" hangingPunct="1">
              <a:defRPr/>
            </a:pPr>
            <a:endParaRPr lang="es-E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Studie University </a:t>
            </a:r>
            <a:r>
              <a:rPr lang="cs-CZ" dirty="0" err="1" smtClean="0"/>
              <a:t>of</a:t>
            </a:r>
            <a:r>
              <a:rPr lang="cs-CZ" dirty="0" smtClean="0"/>
              <a:t> Michigan (USA) ukazuje, že děti se ve stále větší míře odpojují od svých rodičů a od svého důvěrného společenství. Rodiče jsou zaneprázdnění a děti a dospívající jsou také příliš zaneprázdnění pro svůj čas strávený s rodinou.</a:t>
            </a:r>
          </a:p>
          <a:p>
            <a:pPr rtl="0"/>
            <a:endParaRPr lang="cs-CZ" dirty="0" smtClean="0"/>
          </a:p>
          <a:p>
            <a:pPr rtl="0"/>
            <a:r>
              <a:rPr lang="cs-CZ" dirty="0" smtClean="0"/>
              <a:t>Jsou tyto trendy i ve vaší zemi?</a:t>
            </a:r>
          </a:p>
          <a:p>
            <a:pPr rtl="0"/>
            <a:endParaRPr lang="cs-CZ" dirty="0" smtClean="0"/>
          </a:p>
          <a:p>
            <a:pPr rtl="0"/>
            <a:r>
              <a:rPr lang="cs-CZ" dirty="0" smtClean="0"/>
              <a:t>Existují děti, které cítí, že nepatří k rodičům a že jimi nejsou oceňovány, anebo že jsou ponechány ulici, aby se o ně postarala. Jedno dítě, které mělo zoufalou potřebu informace od svých rodičů, vyhledalo prázdný dům a ptalo se: „Není v tomto domě žádný rodič?“</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A University of Michigan (USA) study indicates that children are becoming increasingly disconnected from their parents and from their faith communities. Parents are busy, and children and teens are also too busy for family time.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Are these trends happening in your country? </a:t>
            </a:r>
          </a:p>
          <a:p>
            <a:pPr fontAlgn="ctr"/>
            <a:r>
              <a:rPr lang="en-US" sz="1200" kern="1200" dirty="0" smtClean="0">
                <a:solidFill>
                  <a:schemeClr val="tx1"/>
                </a:solidFill>
                <a:latin typeface="Arial" charset="0"/>
                <a:ea typeface="ＭＳ Ｐゴシック" charset="0"/>
                <a:cs typeface="ＭＳ Ｐゴシック" charset="0"/>
              </a:rPr>
              <a:t>There are children who feel that they do not belong and are not appreciated by their parents or are left out in the streets to fend for themselves. One child who was in desperate need of information from his parents searched an empty house and asked, “Isn’t there any parent in this house?”</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Jednoho tisíce pěti set školních dětí se ptali, co si myslí, že dělá rodinu šťastnou. Nejčastější odpovědí bylo: „Něco dělat společně.“</a:t>
            </a:r>
            <a:r>
              <a:rPr lang="cs-CZ" baseline="30000" dirty="0" smtClean="0"/>
              <a:t>14</a:t>
            </a:r>
            <a:endParaRPr lang="cs-CZ" dirty="0" smtClean="0"/>
          </a:p>
          <a:p>
            <a:pPr rtl="0"/>
            <a:r>
              <a:rPr lang="cs-CZ" dirty="0" smtClean="0"/>
              <a:t>Silné rodiny plánují svůj časový rozvrh tak, aby měly více času na rodinu. Co nejčastěji jíst společně znamená lepší stravu pro děti, zvyšuje úspěch ve škole a snižuje míru kriminality.</a:t>
            </a:r>
          </a:p>
          <a:p>
            <a:pPr rtl="0">
              <a:buFont typeface="Arial"/>
              <a:buChar char="•"/>
            </a:pPr>
            <a:r>
              <a:rPr lang="cs-CZ" dirty="0" smtClean="0"/>
              <a:t>Když rodina jí společně, zlepšuje se komunikace.</a:t>
            </a:r>
          </a:p>
          <a:p>
            <a:pPr rtl="0">
              <a:buFont typeface="Arial"/>
              <a:buChar char="•"/>
            </a:pPr>
            <a:r>
              <a:rPr lang="cs-CZ" dirty="0" smtClean="0"/>
              <a:t>Je zde čas odpovědět na otázky a vyslechnout si denní aktivity a potřeby.</a:t>
            </a:r>
          </a:p>
          <a:p>
            <a:pPr rtl="0">
              <a:buFont typeface="Arial"/>
              <a:buChar char="•"/>
            </a:pPr>
            <a:r>
              <a:rPr lang="cs-CZ" dirty="0" smtClean="0"/>
              <a:t>Pečující rodiče, kteří jsou při ruce, se vyhýbají kulturním léčkám, jdou proti proudu a z času s rodinou činí svou prioritu.</a:t>
            </a: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M.L. Jacobsen, </a:t>
            </a:r>
            <a:r>
              <a:rPr lang="en-US" sz="1200" i="1" kern="1200" dirty="0" smtClean="0">
                <a:solidFill>
                  <a:schemeClr val="tx1"/>
                </a:solidFill>
                <a:latin typeface="Arial" charset="0"/>
                <a:ea typeface="ＭＳ Ｐゴシック" charset="0"/>
                <a:cs typeface="ＭＳ Ｐゴシック" charset="0"/>
              </a:rPr>
              <a:t>How to Keep Your Family Together and Still Have Fun </a:t>
            </a:r>
            <a:r>
              <a:rPr lang="en-US" sz="1200" kern="1200" dirty="0" smtClean="0">
                <a:solidFill>
                  <a:schemeClr val="tx1"/>
                </a:solidFill>
                <a:latin typeface="Arial" charset="0"/>
                <a:ea typeface="ＭＳ Ｐゴシック" charset="0"/>
                <a:cs typeface="ＭＳ Ｐゴシック" charset="0"/>
              </a:rPr>
              <a:t>(Grand Rapids, MI: </a:t>
            </a:r>
            <a:r>
              <a:rPr lang="en-US" sz="1200" kern="1200" dirty="0" err="1" smtClean="0">
                <a:solidFill>
                  <a:schemeClr val="tx1"/>
                </a:solidFill>
                <a:latin typeface="Arial" charset="0"/>
                <a:ea typeface="ＭＳ Ｐゴシック" charset="0"/>
                <a:cs typeface="ＭＳ Ｐゴシック" charset="0"/>
              </a:rPr>
              <a:t>Zondervan</a:t>
            </a:r>
            <a:r>
              <a:rPr lang="en-US" sz="1200" kern="1200" dirty="0" smtClean="0">
                <a:solidFill>
                  <a:schemeClr val="tx1"/>
                </a:solidFill>
                <a:latin typeface="Arial" charset="0"/>
                <a:ea typeface="ＭＳ Ｐゴシック" charset="0"/>
                <a:cs typeface="ＭＳ Ｐゴシック" charset="0"/>
              </a:rPr>
              <a:t>, 1969).</a:t>
            </a: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One thousand five hundred schoolchildren were asked what they thought makes a happy family. The most frequently given answer was, “Doing things together.”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Strong families plan their schedules for more family time. Eating together as often as possible fosters a better diet for children, increases academic success, and lowers the crime rate. </a:t>
            </a:r>
          </a:p>
          <a:p>
            <a:pPr lvl="0" fontAlgn="ctr"/>
            <a:r>
              <a:rPr lang="en-US" sz="1200" kern="1200" dirty="0" smtClean="0">
                <a:solidFill>
                  <a:schemeClr val="tx1"/>
                </a:solidFill>
                <a:latin typeface="Arial" charset="0"/>
                <a:ea typeface="ＭＳ Ｐゴシック" charset="0"/>
                <a:cs typeface="ＭＳ Ｐゴシック" charset="0"/>
              </a:rPr>
              <a:t>When families eat together, communication improves. </a:t>
            </a:r>
          </a:p>
          <a:p>
            <a:pPr lvl="0" fontAlgn="ctr"/>
            <a:r>
              <a:rPr lang="en-US" sz="1200" kern="1200" dirty="0" smtClean="0">
                <a:solidFill>
                  <a:schemeClr val="tx1"/>
                </a:solidFill>
                <a:latin typeface="Arial" charset="0"/>
                <a:ea typeface="ＭＳ Ｐゴシック" charset="0"/>
                <a:cs typeface="ＭＳ Ｐゴシック" charset="0"/>
              </a:rPr>
              <a:t>There is time to answer questions and to hear of daily activities and needs. </a:t>
            </a:r>
          </a:p>
          <a:p>
            <a:pPr lvl="0" fontAlgn="ctr"/>
            <a:r>
              <a:rPr lang="en-US" sz="1200" kern="1200" dirty="0" smtClean="0">
                <a:solidFill>
                  <a:schemeClr val="tx1"/>
                </a:solidFill>
                <a:latin typeface="Arial" charset="0"/>
                <a:ea typeface="ＭＳ Ｐゴシック" charset="0"/>
                <a:cs typeface="ＭＳ Ｐゴシック" charset="0"/>
              </a:rPr>
              <a:t>Hands-on, caring parents are avoiding the cultural traps, going against the flow, and making time with family a priority.</a:t>
            </a:r>
          </a:p>
          <a:p>
            <a:r>
              <a:rPr lang="en-US" sz="1200" kern="1200" dirty="0" smtClean="0">
                <a:solidFill>
                  <a:schemeClr val="tx1"/>
                </a:solidFill>
                <a:latin typeface="Arial" charset="0"/>
                <a:ea typeface="ＭＳ Ｐゴシック" charset="0"/>
                <a:cs typeface="ＭＳ Ｐゴシック" charset="0"/>
              </a:rPr>
              <a:t>. M.L. Jacobsen, </a:t>
            </a:r>
            <a:r>
              <a:rPr lang="en-US" sz="1200" i="1" kern="1200" dirty="0" smtClean="0">
                <a:solidFill>
                  <a:schemeClr val="tx1"/>
                </a:solidFill>
                <a:latin typeface="Arial" charset="0"/>
                <a:ea typeface="ＭＳ Ｐゴシック" charset="0"/>
                <a:cs typeface="ＭＳ Ｐゴシック" charset="0"/>
              </a:rPr>
              <a:t>How to Keep Your Family Together and Still Have Fun </a:t>
            </a:r>
            <a:r>
              <a:rPr lang="en-US" sz="1200" kern="1200" dirty="0" smtClean="0">
                <a:solidFill>
                  <a:schemeClr val="tx1"/>
                </a:solidFill>
                <a:latin typeface="Arial" charset="0"/>
                <a:ea typeface="ＭＳ Ｐゴシック" charset="0"/>
                <a:cs typeface="ＭＳ Ｐゴシック" charset="0"/>
              </a:rPr>
              <a:t>(Grand Rapids, MI: </a:t>
            </a:r>
            <a:r>
              <a:rPr lang="en-US" sz="1200" kern="1200" dirty="0" err="1" smtClean="0">
                <a:solidFill>
                  <a:schemeClr val="tx1"/>
                </a:solidFill>
                <a:latin typeface="Arial" charset="0"/>
                <a:ea typeface="ＭＳ Ｐゴシック" charset="0"/>
                <a:cs typeface="ＭＳ Ｐゴシック" charset="0"/>
              </a:rPr>
              <a:t>Zondervan</a:t>
            </a:r>
            <a:r>
              <a:rPr lang="en-US" sz="1200" kern="1200" dirty="0" smtClean="0">
                <a:solidFill>
                  <a:schemeClr val="tx1"/>
                </a:solidFill>
                <a:latin typeface="Arial" charset="0"/>
                <a:ea typeface="ＭＳ Ｐゴシック" charset="0"/>
                <a:cs typeface="ＭＳ Ｐゴシック" charset="0"/>
              </a:rPr>
              <a:t>, 1969).</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Jaké jsou další možnosti, aby rodina dělala něco společně?</a:t>
            </a:r>
          </a:p>
          <a:p>
            <a:pPr rtl="0">
              <a:buFont typeface="Arial"/>
              <a:buChar char="•"/>
            </a:pPr>
            <a:r>
              <a:rPr lang="cs-CZ" dirty="0" smtClean="0"/>
              <a:t>Plánujte si pamětihodné momenty a činnosti, které nezruinují vás nebo váš rozpočet.</a:t>
            </a:r>
          </a:p>
          <a:p>
            <a:pPr rtl="0">
              <a:buFont typeface="Arial"/>
              <a:buChar char="•"/>
            </a:pPr>
            <a:r>
              <a:rPr lang="cs-CZ" dirty="0" smtClean="0"/>
              <a:t>Pár minut s dítětem teď a pár minut za chvíli během celého dne může také udělat svoje – tři minuty naslouchat, osm minut házet míčem, pět minut společně jako rodina uklidit po jídle, deset minut rodinné pobožnosti, dvanáct minut procházka kolem bloku po jídle a pár minut na plánování rodinného času s legrací.</a:t>
            </a:r>
          </a:p>
          <a:p>
            <a:pPr rtl="0"/>
            <a:endParaRPr lang="cs-CZ" dirty="0" smtClean="0"/>
          </a:p>
          <a:p>
            <a:pPr rtl="0"/>
            <a:r>
              <a:rPr lang="cs-CZ" dirty="0" smtClean="0"/>
              <a:t>Jedna rodina jela na prázdniny na rafty na divokou řeku. Aby si byli jisti, nasedli v peřejích, ale vznikla z toho jedna z dobrých rodinných vzpomínek! Některé rodiny baví, když si vyjdou na jídlo do nové restaurace. Mnohé rodiny si večer u krbu rezervují pro vyprávění příběhů a četbu inspirujících životopisů velkých mužů a žen.</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What are other ideas for doing things together as a family? </a:t>
            </a:r>
          </a:p>
          <a:p>
            <a:pPr lvl="0" fontAlgn="ctr"/>
            <a:r>
              <a:rPr lang="en-US" sz="1200" kern="1200" dirty="0" smtClean="0">
                <a:solidFill>
                  <a:schemeClr val="tx1"/>
                </a:solidFill>
                <a:latin typeface="Arial" charset="0"/>
                <a:ea typeface="ＭＳ Ｐゴシック" charset="0"/>
                <a:cs typeface="ＭＳ Ｐゴシック" charset="0"/>
              </a:rPr>
              <a:t>Plan memorable moments and activities that don’t drain you or your budget.</a:t>
            </a:r>
          </a:p>
          <a:p>
            <a:pPr lvl="0" fontAlgn="ctr"/>
            <a:r>
              <a:rPr lang="en-US" sz="1200" kern="1200" dirty="0" smtClean="0">
                <a:solidFill>
                  <a:schemeClr val="tx1"/>
                </a:solidFill>
                <a:latin typeface="Arial" charset="0"/>
                <a:ea typeface="ＭＳ Ｐゴシック" charset="0"/>
                <a:cs typeface="ＭＳ Ｐゴシック" charset="0"/>
              </a:rPr>
              <a:t> </a:t>
            </a:r>
          </a:p>
          <a:p>
            <a:pPr lvl="0" fontAlgn="ctr"/>
            <a:r>
              <a:rPr lang="en-US" sz="1200" kern="1200" dirty="0" smtClean="0">
                <a:solidFill>
                  <a:schemeClr val="tx1"/>
                </a:solidFill>
                <a:latin typeface="Arial" charset="0"/>
                <a:ea typeface="ＭＳ Ｐゴシック" charset="0"/>
                <a:cs typeface="ＭＳ Ｐゴシック" charset="0"/>
              </a:rPr>
              <a:t>A few minutes here and there during the day with a child can make a difference—three minutes listening, eight minutes throwing the ball, five minutes cleaning up together as a family after a meal, ten minutes for family devotions, twelve minutes walking around the block after a meal, and a few minutes to plan family fun time.</a:t>
            </a:r>
          </a:p>
          <a:p>
            <a:pPr lvl="0" fontAlgn="ctr"/>
            <a:endParaRPr lang="en-US" sz="1200" kern="1200" dirty="0" smtClean="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latin typeface="Arial" charset="0"/>
                <a:ea typeface="ＭＳ Ｐゴシック" charset="0"/>
                <a:cs typeface="ＭＳ Ｐゴシック" charset="0"/>
              </a:rPr>
              <a:t>One family vacationed by canoeing a white-water river. To be sure, they got dumped in the rapids, but that made for good family memories! Some families enjoy going to a new restaurant to eat. Many families have evening story time by the fireside, reading inspiring biographies of great men and women.</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Proč nenaučit své dítě vařit a sdílet příběhy z rodinné historie a tradic? Vezměte dítě na zahradu a podělte se s ním o krásu sázení, setí a sklizeň úrody. Když opravujete jízdní kolo nebo staré auto, anebo šijete, nechte děti, ať vám pomůžou a ať se ptají. Dostanou tak dárek vašeho času a naučí se dovednosti pro život.</a:t>
            </a:r>
          </a:p>
          <a:p>
            <a:pPr rtl="0"/>
            <a:endParaRPr lang="cs-CZ" dirty="0" smtClean="0"/>
          </a:p>
          <a:p>
            <a:pPr rtl="0"/>
            <a:r>
              <a:rPr lang="cs-CZ" dirty="0" smtClean="0"/>
              <a:t>Dát Boha a rodinu na první místo je součástí stanovení priorit vašeho života. Čas strávený s rodinou je volbou. Je dobré dát času s rodinou prioritu, včetně četby Božího Slova a komunikace s Bohem jako rodina ve chvále a sdílení osobních potřeb.</a:t>
            </a:r>
          </a:p>
          <a:p>
            <a:pPr rtl="0"/>
            <a:r>
              <a:rPr lang="cs-CZ" dirty="0" smtClean="0"/>
              <a:t>Součástí vyváženého života je udržovat vztahy s ostatními a pomáhat těm, kdo jsou v nouzi.</a:t>
            </a:r>
          </a:p>
          <a:p>
            <a:pPr rtl="0"/>
            <a:r>
              <a:rPr lang="cs-CZ" dirty="0" smtClean="0"/>
              <a:t/>
            </a:r>
            <a:br>
              <a:rPr lang="cs-CZ" dirty="0" smtClean="0"/>
            </a:b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Why not teach children to cook and share stories of family history and traditions? Take the children to the garden and share the mystery of planting, weeding, and harvesting. When fixing a bicycle or an old car, or sewing, let them help and ask questions. They receive the gift of your time and learn skills for life.</a:t>
            </a:r>
          </a:p>
          <a:p>
            <a:pPr fontAlgn="ctr"/>
            <a:r>
              <a:rPr lang="en-US" sz="1200" kern="1200" dirty="0" smtClean="0">
                <a:solidFill>
                  <a:schemeClr val="tx1"/>
                </a:solidFill>
                <a:latin typeface="Arial" charset="0"/>
                <a:ea typeface="ＭＳ Ｐゴシック" charset="0"/>
                <a:cs typeface="ＭＳ Ｐゴシック" charset="0"/>
              </a:rPr>
              <a:t> </a:t>
            </a:r>
          </a:p>
          <a:p>
            <a:r>
              <a:rPr lang="en-US" sz="1200" kern="1200" dirty="0" smtClean="0">
                <a:solidFill>
                  <a:schemeClr val="tx1"/>
                </a:solidFill>
                <a:latin typeface="Arial" charset="0"/>
                <a:ea typeface="ＭＳ Ｐゴシック" charset="0"/>
                <a:cs typeface="ＭＳ Ｐゴシック" charset="0"/>
              </a:rPr>
              <a:t>Putting God and family first is part of prioritizing our lives. Time spent with family is a choice. It’s good to prioritize time for family, including reading God’s Word and communicating with God as a family in praise and sharing personal needs.</a:t>
            </a:r>
          </a:p>
          <a:p>
            <a:pPr fontAlgn="ctr"/>
            <a:r>
              <a:rPr lang="en-US" sz="1200" kern="1200" dirty="0" smtClean="0">
                <a:solidFill>
                  <a:schemeClr val="tx1"/>
                </a:solidFill>
                <a:latin typeface="Arial" charset="0"/>
                <a:ea typeface="ＭＳ Ｐゴシック" charset="0"/>
                <a:cs typeface="ＭＳ Ｐゴシック" charset="0"/>
              </a:rPr>
              <a:t>Part of balancing life is maintaining relationships with others and helping those in need. </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ctr" latinLnBrk="0" hangingPunct="0">
              <a:lnSpc>
                <a:spcPct val="100000"/>
              </a:lnSpc>
              <a:spcBef>
                <a:spcPct val="0"/>
              </a:spcBef>
              <a:spcAft>
                <a:spcPct val="0"/>
              </a:spcAft>
              <a:buClrTx/>
              <a:buSzTx/>
              <a:buFontTx/>
              <a:buNone/>
              <a:tabLst/>
              <a:defRPr/>
            </a:pPr>
            <a:r>
              <a:rPr lang="cs-CZ" dirty="0" smtClean="0"/>
              <a:t>Zatímco mnozí jsou zaměřeni sami na sebe a neslyší pláč ostatních, kteří potřebují pomocnou ruku, Matka Tereza slyšela pláč mnohých. Jednoho dne se zastavila, aby pomohla umírající ženě na kalkatském chodníku, a skončila změnou světa.</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While many are self-centered and don’t hear the cry of others who need a helping hand, Mother Teresa heard the cry of another. One day she stopped to help a dying woman on a Calcutta sidewalk and ended up changing the world. </a:t>
            </a:r>
          </a:p>
          <a:p>
            <a:pPr fontAlgn="ctr"/>
            <a:r>
              <a:rPr lang="en-US" sz="1200" kern="1200" dirty="0" smtClean="0">
                <a:solidFill>
                  <a:schemeClr val="tx1"/>
                </a:solidFill>
                <a:latin typeface="Arial" charset="0"/>
                <a:ea typeface="ＭＳ Ｐゴシック" charset="0"/>
                <a:cs typeface="ＭＳ Ｐゴシック" charset="0"/>
              </a:rPr>
              <a:t> </a:t>
            </a:r>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a:r>
              <a:rPr lang="cs-CZ" dirty="0" smtClean="0"/>
              <a:t>Sociální podpora je nejsilnějším faktorem při určování kvality života a dlouhověkosti.</a:t>
            </a:r>
            <a:r>
              <a:rPr lang="cs-CZ" baseline="30000" dirty="0" smtClean="0"/>
              <a:t>16</a:t>
            </a:r>
            <a:r>
              <a:rPr lang="cs-CZ" dirty="0" smtClean="0"/>
              <a:t> Být spojen je největším ziskem a přináší to s sebou radost jak tomu, kdo přijímá, tak tomu, kdo dává. Ať jsme bohatí nebo chudí, můžeme pomáhat druhým, kteří mají větší potřebu než my sami.</a:t>
            </a:r>
          </a:p>
          <a:p>
            <a:pPr rtl="0"/>
            <a:endParaRPr lang="cs-CZ" dirty="0" smtClean="0"/>
          </a:p>
          <a:p>
            <a:pPr rtl="0"/>
            <a:r>
              <a:rPr lang="cs-CZ" dirty="0" smtClean="0"/>
              <a:t>Žijeme ve světě, kde nám média říkají, že když budeme mít poslední model luxusního auta nebo elegantní oblečení, že budeme šťastní. Kdybychom měli velký dům, poslední model televizní obrazovky, silný počítač, elektronický přístroj nebo </a:t>
            </a:r>
            <a:r>
              <a:rPr lang="cs-CZ" dirty="0" err="1" smtClean="0"/>
              <a:t>iPad</a:t>
            </a:r>
            <a:r>
              <a:rPr lang="cs-CZ" dirty="0" smtClean="0"/>
              <a:t> –přineslo by nám to vše pokoj a štěstí, které hledáme? Co vám opravdu přináší radost a štěstí? Dobré zdraví? Šťastná rodina? Pomoc druhým? Uspokojení z dobře vykonané práce?</a:t>
            </a:r>
          </a:p>
          <a:p>
            <a:pPr rtl="0"/>
            <a:endParaRPr lang="cs-CZ" dirty="0" smtClean="0"/>
          </a:p>
          <a:p>
            <a:pPr rtl="0"/>
            <a:r>
              <a:rPr lang="cs-CZ" dirty="0" smtClean="0"/>
              <a:t>Mnozí touží po tom, aby byli osvobozeni od přemíry stresu a emoční zátěže. Mnozí touží po uvolněném smysluplném životě.</a:t>
            </a:r>
          </a:p>
          <a:p>
            <a:pPr rtl="0"/>
            <a:endParaRPr lang="cs-CZ" dirty="0" smtClean="0"/>
          </a:p>
          <a:p>
            <a:pPr rtl="0"/>
            <a:r>
              <a:rPr lang="cs-CZ" dirty="0" smtClean="0"/>
              <a:t>ZISK! Strategie životní pohody nám ukazují, co je tím opravdovým rozdílem v našich životech.</a:t>
            </a:r>
          </a:p>
          <a:p>
            <a:pPr rtl="0">
              <a:buFont typeface="Arial"/>
              <a:buChar char="•"/>
            </a:pPr>
            <a:r>
              <a:rPr lang="cs-CZ" dirty="0" smtClean="0"/>
              <a:t>Jsou to pouze 3 slova: „Návrat k základům“ – k tomu nezbytnému a mít čas na Boha, rodinu, péči o zdraví a přivonět si k růžím a uvidět Boží nádhernou krásu v přírodě. Buďte si toho vědomi!</a:t>
            </a:r>
          </a:p>
          <a:p>
            <a:pPr rtl="0">
              <a:buFont typeface="Arial"/>
              <a:buChar char="•"/>
            </a:pPr>
            <a:r>
              <a:rPr lang="cs-CZ" dirty="0" smtClean="0"/>
              <a:t>Nepřítel duše nás chce přetížit stresem a udržet nás extrémně zaneprázdněné.</a:t>
            </a:r>
          </a:p>
          <a:p>
            <a:pPr rtl="0"/>
            <a:r>
              <a:rPr lang="cs-CZ" dirty="0" smtClean="0"/>
              <a:t/>
            </a:r>
            <a:br>
              <a:rPr lang="cs-CZ" dirty="0" smtClean="0"/>
            </a:b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Social support is the strongest factor determining quality of life and longevity. Being connected is the greatest benefit and brings with it joy to the receiver and to the giver. Whether we are rich or poor, we can help others who are more needy than ourselves.</a:t>
            </a:r>
          </a:p>
          <a:p>
            <a:pPr fontAlgn="ctr"/>
            <a:r>
              <a:rPr lang="en-US" sz="1200" kern="1200" dirty="0" smtClean="0">
                <a:solidFill>
                  <a:schemeClr val="tx1"/>
                </a:solidFill>
                <a:latin typeface="Arial" charset="0"/>
                <a:ea typeface="ＭＳ Ｐゴシック" charset="0"/>
                <a:cs typeface="ＭＳ Ｐゴシック" charset="0"/>
              </a:rPr>
              <a:t> </a:t>
            </a:r>
          </a:p>
          <a:p>
            <a:r>
              <a:rPr lang="en-US" sz="1200" kern="1200" dirty="0" smtClean="0">
                <a:solidFill>
                  <a:schemeClr val="tx1"/>
                </a:solidFill>
                <a:latin typeface="Arial" charset="0"/>
                <a:ea typeface="ＭＳ Ｐゴシック" charset="0"/>
                <a:cs typeface="ＭＳ Ｐゴシック" charset="0"/>
              </a:rPr>
              <a:t>We live in a world where the media tells us that if we had a late model luxury car or elegant clothes we would be happy. If we had a big house, the latest flat screen TV, a powerful computer, electronic gadget or iPod—that would bring us the peace and happiness we have been seeking? What really brings you joy and happiness?  Good health?  A happy family? Helping others?  Satisfaction with work well done?</a:t>
            </a:r>
          </a:p>
          <a:p>
            <a:r>
              <a:rPr lang="en-US" sz="1200" kern="1200" dirty="0" smtClean="0">
                <a:solidFill>
                  <a:schemeClr val="tx1"/>
                </a:solidFill>
                <a:latin typeface="Arial" charset="0"/>
                <a:ea typeface="ＭＳ Ｐゴシック" charset="0"/>
                <a:cs typeface="ＭＳ Ｐゴシック" charset="0"/>
              </a:rPr>
              <a:t> </a:t>
            </a:r>
          </a:p>
          <a:p>
            <a:r>
              <a:rPr lang="en-US" sz="1200" kern="1200" dirty="0" smtClean="0">
                <a:solidFill>
                  <a:schemeClr val="tx1"/>
                </a:solidFill>
                <a:latin typeface="Arial" charset="0"/>
                <a:ea typeface="ＭＳ Ｐゴシック" charset="0"/>
                <a:cs typeface="ＭＳ Ｐゴシック" charset="0"/>
              </a:rPr>
              <a:t>Many long to be free of excess stress and emotional baggage. Many long for a relaxed meaningful life. </a:t>
            </a:r>
          </a:p>
          <a:p>
            <a:r>
              <a:rPr lang="en-US" sz="1200" kern="1200" dirty="0" smtClean="0">
                <a:solidFill>
                  <a:schemeClr val="tx1"/>
                </a:solidFill>
                <a:latin typeface="Arial" charset="0"/>
                <a:ea typeface="ＭＳ Ｐゴシック" charset="0"/>
                <a:cs typeface="ＭＳ Ｐゴシック" charset="0"/>
              </a:rPr>
              <a:t> </a:t>
            </a:r>
          </a:p>
          <a:p>
            <a:r>
              <a:rPr lang="en-US" sz="1200" kern="1200" dirty="0" smtClean="0">
                <a:solidFill>
                  <a:schemeClr val="tx1"/>
                </a:solidFill>
                <a:latin typeface="Arial" charset="0"/>
                <a:ea typeface="ＭＳ Ｐゴシック" charset="0"/>
                <a:cs typeface="ＭＳ Ｐゴシック" charset="0"/>
              </a:rPr>
              <a:t>The WIN! Wellness strategies point us to what can really make a difference in our life. </a:t>
            </a:r>
          </a:p>
          <a:p>
            <a:pPr lvl="0"/>
            <a:r>
              <a:rPr lang="en-US" sz="1200" kern="1200" dirty="0" smtClean="0">
                <a:solidFill>
                  <a:schemeClr val="tx1"/>
                </a:solidFill>
                <a:latin typeface="Arial" charset="0"/>
                <a:ea typeface="ＭＳ Ｐゴシック" charset="0"/>
                <a:cs typeface="ＭＳ Ｐゴシック" charset="0"/>
              </a:rPr>
              <a:t>It is about just 4 words</a:t>
            </a:r>
            <a:r>
              <a:rPr lang="en-US" sz="1200" b="1" kern="1200" dirty="0" smtClean="0">
                <a:solidFill>
                  <a:schemeClr val="tx1"/>
                </a:solidFill>
                <a:latin typeface="Arial" charset="0"/>
                <a:ea typeface="ＭＳ Ｐゴシック" charset="0"/>
                <a:cs typeface="ＭＳ Ｐゴシック" charset="0"/>
              </a:rPr>
              <a:t>: “Return to the Essentials”</a:t>
            </a:r>
            <a:r>
              <a:rPr lang="en-US" sz="1200" kern="1200" dirty="0" smtClean="0">
                <a:solidFill>
                  <a:schemeClr val="tx1"/>
                </a:solidFill>
                <a:latin typeface="Arial" charset="0"/>
                <a:ea typeface="ＭＳ Ｐゴシック" charset="0"/>
                <a:cs typeface="ＭＳ Ｐゴシック" charset="0"/>
              </a:rPr>
              <a:t>—to the necessary, and to have time for God, family, healthy self-care and to smell the roses and see God’s gorgeous beauty in nature.  Beware!  </a:t>
            </a:r>
          </a:p>
          <a:p>
            <a:pPr lvl="0"/>
            <a:r>
              <a:rPr lang="en-US" sz="1200" kern="1200" dirty="0" smtClean="0">
                <a:solidFill>
                  <a:schemeClr val="tx1"/>
                </a:solidFill>
                <a:latin typeface="Arial" charset="0"/>
                <a:ea typeface="ＭＳ Ｐゴシック" charset="0"/>
                <a:cs typeface="ＭＳ Ｐゴシック" charset="0"/>
              </a:rPr>
              <a:t>The enemy of the soul wants to overburden us with stress and keep us extremely busy.</a:t>
            </a:r>
          </a:p>
          <a:p>
            <a:r>
              <a:rPr lang="en-US" sz="1200" kern="1200" dirty="0" smtClean="0">
                <a:solidFill>
                  <a:schemeClr val="tx1"/>
                </a:solidFill>
                <a:latin typeface="Arial" charset="0"/>
                <a:ea typeface="ＭＳ Ｐゴシック" charset="0"/>
                <a:cs typeface="ＭＳ Ｐゴシック" charset="0"/>
              </a:rPr>
              <a:t>. Lisa F. </a:t>
            </a:r>
            <a:r>
              <a:rPr lang="en-US" sz="1200" kern="1200" dirty="0" err="1" smtClean="0">
                <a:solidFill>
                  <a:schemeClr val="tx1"/>
                </a:solidFill>
                <a:latin typeface="Arial" charset="0"/>
                <a:ea typeface="ＭＳ Ｐゴシック" charset="0"/>
                <a:cs typeface="ＭＳ Ｐゴシック" charset="0"/>
              </a:rPr>
              <a:t>Berkman</a:t>
            </a:r>
            <a:r>
              <a:rPr lang="en-US" sz="1200" kern="1200" dirty="0" smtClean="0">
                <a:solidFill>
                  <a:schemeClr val="tx1"/>
                </a:solidFill>
                <a:latin typeface="Arial" charset="0"/>
                <a:ea typeface="ＭＳ Ｐゴシック" charset="0"/>
                <a:cs typeface="ＭＳ Ｐゴシック" charset="0"/>
              </a:rPr>
              <a:t> and S. Leonard </a:t>
            </a:r>
            <a:r>
              <a:rPr lang="en-US" sz="1200" kern="1200" dirty="0" err="1" smtClean="0">
                <a:solidFill>
                  <a:schemeClr val="tx1"/>
                </a:solidFill>
                <a:latin typeface="Arial" charset="0"/>
                <a:ea typeface="ＭＳ Ｐゴシック" charset="0"/>
                <a:cs typeface="ＭＳ Ｐゴシック" charset="0"/>
              </a:rPr>
              <a:t>Syme</a:t>
            </a:r>
            <a:r>
              <a:rPr lang="en-US" sz="1200" kern="1200" dirty="0" smtClean="0">
                <a:solidFill>
                  <a:schemeClr val="tx1"/>
                </a:solidFill>
                <a:latin typeface="Arial" charset="0"/>
                <a:ea typeface="ＭＳ Ｐゴシック" charset="0"/>
                <a:cs typeface="ＭＳ Ｐゴシック" charset="0"/>
              </a:rPr>
              <a:t>, “Social Networks, Host Resistance, and Mortality: A Nine-Year Follow-up Study of Alameda County Residents,” </a:t>
            </a:r>
            <a:r>
              <a:rPr lang="en-US" sz="1200" i="1" kern="1200" dirty="0" smtClean="0">
                <a:solidFill>
                  <a:schemeClr val="tx1"/>
                </a:solidFill>
                <a:latin typeface="Arial" charset="0"/>
                <a:ea typeface="ＭＳ Ｐゴシック" charset="0"/>
                <a:cs typeface="ＭＳ Ｐゴシック" charset="0"/>
              </a:rPr>
              <a:t>American Journal of Epidemiology</a:t>
            </a:r>
            <a:r>
              <a:rPr lang="en-US" sz="1200" kern="1200" dirty="0" smtClean="0">
                <a:solidFill>
                  <a:schemeClr val="tx1"/>
                </a:solidFill>
                <a:latin typeface="Arial" charset="0"/>
                <a:ea typeface="ＭＳ Ｐゴシック" charset="0"/>
                <a:cs typeface="ＭＳ Ｐゴシック" charset="0"/>
              </a:rPr>
              <a:t> 109, no. 2 (1979): 186–204.</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C8FD4009-A265-4E72-9E73-0103159E039E}"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Naši první rodiče – Adam a Eva – žili v zahradě Eden. Měli radostné povolání, místo k žití, vztah jeden s druhým a s Bohem. Díky tragickému omylu si zvolili otočit se zády k základům, které následují Boží příkazy. A teď jsme tady my, o tisíce let později.</a:t>
            </a:r>
          </a:p>
          <a:p>
            <a:pPr rtl="0"/>
            <a:endParaRPr lang="cs-CZ" dirty="0" smtClean="0"/>
          </a:p>
          <a:p>
            <a:pPr rtl="0"/>
            <a:r>
              <a:rPr lang="cs-CZ" dirty="0" smtClean="0"/>
              <a:t>Bůh chce, abychom se vrátili k základům – Jeho plán pro nás je dobrým plánem pro zdravý a šťastný vyvážený život s uspokojujícími a radostnými vztahy. Říká: „Mé břímě je lehké a můj náklad netíží.“</a:t>
            </a:r>
          </a:p>
          <a:p>
            <a:endParaRPr lang="cs-CZ" sz="1200" kern="1200" dirty="0" smtClean="0">
              <a:solidFill>
                <a:schemeClr val="tx1"/>
              </a:solidFill>
              <a:latin typeface="Arial" charset="0"/>
              <a:ea typeface="ＭＳ Ｐゴシック" charset="0"/>
              <a:cs typeface="ＭＳ Ｐゴシック" charset="0"/>
            </a:endParaRPr>
          </a:p>
          <a:p>
            <a:endParaRPr lang="cs-CZ" sz="1200" kern="1200" dirty="0" smtClean="0">
              <a:solidFill>
                <a:schemeClr val="tx1"/>
              </a:solidFill>
              <a:latin typeface="Arial" charset="0"/>
              <a:ea typeface="ＭＳ Ｐゴシック" charset="0"/>
              <a:cs typeface="ＭＳ Ｐゴシック" charset="0"/>
            </a:endParaRPr>
          </a:p>
          <a:p>
            <a:r>
              <a:rPr lang="en-US" sz="1200" kern="1200" dirty="0" smtClean="0">
                <a:solidFill>
                  <a:schemeClr val="tx1"/>
                </a:solidFill>
                <a:latin typeface="Arial" charset="0"/>
                <a:ea typeface="ＭＳ Ｐゴシック" charset="0"/>
                <a:cs typeface="ＭＳ Ｐゴシック" charset="0"/>
              </a:rPr>
              <a:t>Our first parents—Adam and Eve—lived in the Garden of Eden. They had an enjoyable occupation, a place to live, relationship with each other and with God. Through a tragic mistake, they chose to turn their backs on the essentials of following God’s commands. Now thousands of years later, here we are. </a:t>
            </a:r>
          </a:p>
          <a:p>
            <a:r>
              <a:rPr lang="en-US" sz="1200" kern="1200" dirty="0" smtClean="0">
                <a:solidFill>
                  <a:schemeClr val="tx1"/>
                </a:solidFill>
                <a:latin typeface="Arial" charset="0"/>
                <a:ea typeface="ＭＳ Ｐゴシック" charset="0"/>
                <a:cs typeface="ＭＳ Ｐゴシック" charset="0"/>
              </a:rPr>
              <a:t> </a:t>
            </a:r>
          </a:p>
          <a:p>
            <a:r>
              <a:rPr lang="en-US" sz="1200" kern="1200" dirty="0" smtClean="0">
                <a:solidFill>
                  <a:schemeClr val="tx1"/>
                </a:solidFill>
                <a:latin typeface="Arial" charset="0"/>
                <a:ea typeface="ＭＳ Ｐゴシック" charset="0"/>
                <a:cs typeface="ＭＳ Ｐゴシック" charset="0"/>
              </a:rPr>
              <a:t>God wants us to return back to the essentials—His plan for us is a good plan for a healthy and happy balanced life with satisfying and joyful relationships.  He says, “My burden is easy and my load is light.”</a:t>
            </a:r>
          </a:p>
          <a:p>
            <a:pPr fontAlgn="ctr"/>
            <a:endParaRPr lang="en-US" sz="1200" kern="1200" dirty="0" smtClean="0">
              <a:solidFill>
                <a:schemeClr val="tx1"/>
              </a:solidFill>
              <a:latin typeface="Arial" charset="0"/>
              <a:ea typeface="ＭＳ Ｐゴシック" charset="0"/>
              <a:cs typeface="ＭＳ Ｐゴシック" charset="0"/>
            </a:endParaRPr>
          </a:p>
          <a:p>
            <a:r>
              <a:rPr lang="en-US" sz="1200" kern="1200" dirty="0" smtClean="0">
                <a:solidFill>
                  <a:schemeClr val="tx1"/>
                </a:solidFill>
                <a:latin typeface="Arial" charset="0"/>
                <a:ea typeface="ＭＳ Ｐゴシック" charset="0"/>
                <a:cs typeface="ＭＳ Ｐゴシック" charset="0"/>
              </a:rPr>
              <a:t>. Anna </a:t>
            </a:r>
            <a:r>
              <a:rPr lang="en-US" sz="1200" kern="1200" dirty="0" err="1" smtClean="0">
                <a:solidFill>
                  <a:schemeClr val="tx1"/>
                </a:solidFill>
                <a:latin typeface="Arial" charset="0"/>
                <a:ea typeface="ＭＳ Ｐゴシック" charset="0"/>
                <a:cs typeface="ＭＳ Ｐゴシック" charset="0"/>
              </a:rPr>
              <a:t>Muoio</a:t>
            </a:r>
            <a:r>
              <a:rPr lang="en-US" sz="1200" kern="1200" dirty="0" smtClean="0">
                <a:solidFill>
                  <a:schemeClr val="tx1"/>
                </a:solidFill>
                <a:latin typeface="Arial" charset="0"/>
                <a:ea typeface="ＭＳ Ｐゴシック" charset="0"/>
                <a:cs typeface="ＭＳ Ｐゴシック" charset="0"/>
              </a:rPr>
              <a:t>, “Life Is a Juggling Act,” </a:t>
            </a:r>
            <a:r>
              <a:rPr lang="en-US" sz="1200" i="1" kern="1200" dirty="0" smtClean="0">
                <a:solidFill>
                  <a:schemeClr val="tx1"/>
                </a:solidFill>
                <a:latin typeface="Arial" charset="0"/>
                <a:ea typeface="ＭＳ Ｐゴシック" charset="0"/>
                <a:cs typeface="ＭＳ Ｐゴシック" charset="0"/>
              </a:rPr>
              <a:t>Fast Company </a:t>
            </a:r>
            <a:r>
              <a:rPr lang="en-US" sz="1200" kern="1200" dirty="0" smtClean="0">
                <a:solidFill>
                  <a:schemeClr val="tx1"/>
                </a:solidFill>
                <a:latin typeface="Arial" charset="0"/>
                <a:ea typeface="ＭＳ Ｐゴシック" charset="0"/>
                <a:cs typeface="ＭＳ Ｐゴシック" charset="0"/>
              </a:rPr>
              <a:t>(Oct. 31, 1997): 1.</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56-</a:t>
            </a:r>
            <a:r>
              <a:rPr lang="cs-CZ" dirty="0" err="1" smtClean="0"/>
              <a:t>letý</a:t>
            </a:r>
            <a:r>
              <a:rPr lang="cs-CZ" dirty="0" smtClean="0"/>
              <a:t> milionář Stan </a:t>
            </a:r>
            <a:r>
              <a:rPr lang="cs-CZ" dirty="0" err="1" smtClean="0"/>
              <a:t>Zundel</a:t>
            </a:r>
            <a:r>
              <a:rPr lang="cs-CZ" dirty="0" smtClean="0"/>
              <a:t> byl krásný, okouzlující muž. Co se týče vnějšího vzhledu, neměl si na co stěžovat, ale tohle všechno pro něj bylo jen malou útěchou ve chvíli, kdy coby viceprezident jedné z největších světových bank stál tváří v tvář velké hromadě profesních a obchodních tlaků. Jak rostlo napětí a starosti, objevily se také vředy, po kterých následovalo srdeční onemocnění, artritida a rakovina.</a:t>
            </a:r>
          </a:p>
          <a:p>
            <a:pPr rtl="0"/>
            <a:endParaRPr lang="cs-CZ" dirty="0" smtClean="0"/>
          </a:p>
          <a:p>
            <a:pPr fontAlgn="ctr"/>
            <a:r>
              <a:rPr lang="en-US" sz="1200" kern="1200" dirty="0" smtClean="0">
                <a:solidFill>
                  <a:schemeClr val="tx1"/>
                </a:solidFill>
                <a:latin typeface="Arial" charset="0"/>
                <a:ea typeface="ＭＳ Ｐゴシック" charset="0"/>
                <a:cs typeface="ＭＳ Ｐゴシック" charset="0"/>
              </a:rPr>
              <a:t>A millionaire at age 56, Stan </a:t>
            </a:r>
            <a:r>
              <a:rPr lang="en-US" sz="1200" kern="1200" dirty="0" err="1" smtClean="0">
                <a:solidFill>
                  <a:schemeClr val="tx1"/>
                </a:solidFill>
                <a:latin typeface="Arial" charset="0"/>
                <a:ea typeface="ＭＳ Ｐゴシック" charset="0"/>
                <a:cs typeface="ＭＳ Ｐゴシック" charset="0"/>
              </a:rPr>
              <a:t>Zundel</a:t>
            </a:r>
            <a:r>
              <a:rPr lang="en-US" sz="1200" kern="1200" dirty="0" smtClean="0">
                <a:solidFill>
                  <a:schemeClr val="tx1"/>
                </a:solidFill>
                <a:latin typeface="Arial" charset="0"/>
                <a:ea typeface="ＭＳ Ｐゴシック" charset="0"/>
                <a:cs typeface="ＭＳ Ｐゴシック" charset="0"/>
              </a:rPr>
              <a:t> was a handsome, imposing man. From outward appearances he had nothing to worry about, but this was of little comfort to him in the face of mounting professional and business pressures as a vice-president of one of the world’s largest banks. With increasing tension and worry came ulcers, followed by heart disease, arthritis, and cancer. </a:t>
            </a:r>
          </a:p>
          <a:p>
            <a:r>
              <a:rPr lang="en-US" sz="1200" kern="1200" dirty="0" smtClean="0">
                <a:solidFill>
                  <a:schemeClr val="tx1"/>
                </a:solidFill>
                <a:latin typeface="Arial" charset="0"/>
                <a:ea typeface="ＭＳ Ｐゴシック" charset="0"/>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Anna </a:t>
            </a:r>
            <a:r>
              <a:rPr lang="cs-CZ" dirty="0" err="1" smtClean="0"/>
              <a:t>Muoio</a:t>
            </a:r>
            <a:r>
              <a:rPr lang="cs-CZ" dirty="0" smtClean="0"/>
              <a:t>, instruktorka žonglování, říká mnoha lidem, kteří si stěžují: „Mám ve vzduchu příliš mnoho míčků!“ Dále vysvětluje: „Život v našem časem trpícím nedostatkem, chaotickém světě se stal žonglováním, jak v práci, tak doma. My jsme nyní všichni žongléři a my všichni se musíme naučit, jak to dělat lépe.“</a:t>
            </a:r>
            <a:r>
              <a:rPr lang="cs-CZ" baseline="30000" dirty="0" smtClean="0"/>
              <a:t>17</a:t>
            </a:r>
            <a:r>
              <a:rPr lang="cs-CZ" dirty="0" smtClean="0"/>
              <a:t> Musíme si vybrat, s kterými míči žonglovat </a:t>
            </a:r>
            <a:r>
              <a:rPr lang="cs-CZ" i="1" dirty="0" smtClean="0"/>
              <a:t>ne</a:t>
            </a:r>
            <a:r>
              <a:rPr lang="cs-CZ" dirty="0" smtClean="0"/>
              <a:t>budeme.</a:t>
            </a:r>
          </a:p>
          <a:p>
            <a:pPr rtl="0"/>
            <a:r>
              <a:rPr lang="cs-CZ" dirty="0" smtClean="0"/>
              <a:t/>
            </a:r>
            <a:br>
              <a:rPr lang="cs-CZ" dirty="0" smtClean="0"/>
            </a:br>
            <a:r>
              <a:rPr lang="cs-CZ" dirty="0" smtClean="0"/>
              <a:t>Paul se rád o své dovednosti s žonglováním dělí se svými přáteli. K jejich pobavení udrží ve vzduchu hned pět míčků najednou. Možná že právě vy na to nemáte talent, ale možná že čelíte jinému druhu žonglování – snažit se žít vyvážený život.</a:t>
            </a:r>
          </a:p>
          <a:p>
            <a:pPr rtl="0"/>
            <a:endParaRPr lang="cs-CZ" dirty="0" smtClean="0"/>
          </a:p>
          <a:p>
            <a:pPr rtl="0"/>
            <a:r>
              <a:rPr lang="cs-CZ" dirty="0" smtClean="0"/>
              <a:t>Paulovi to zabralo měsíce, než se naučil dokonale žonglovat. Paul si také oddělil čas na žonglování se svým osobním časem priorit, s Boží pomocí a učí to i druhé lidi.</a:t>
            </a:r>
          </a:p>
          <a:p>
            <a:pPr rtl="0">
              <a:buFont typeface="Arial"/>
              <a:buChar char="•"/>
            </a:pPr>
            <a:r>
              <a:rPr lang="cs-CZ" dirty="0" smtClean="0"/>
              <a:t>Objevuje tajemství k uspokojivějšímu životu s menším stresem.</a:t>
            </a:r>
          </a:p>
          <a:p>
            <a:pPr rtl="0">
              <a:buFont typeface="Arial"/>
              <a:buChar char="•"/>
            </a:pPr>
            <a:r>
              <a:rPr lang="cs-CZ" dirty="0" smtClean="0"/>
              <a:t>Tento žonglér se musel něčeho vzdát, aby dal do rovnováhy práci, rodinu a péči o sebe samého, ale nyní, když žije uspokojivější a zdravější život, se cítí být svobodný.</a:t>
            </a:r>
          </a:p>
          <a:p>
            <a:pPr rtl="0">
              <a:buFont typeface="Arial"/>
              <a:buChar char="•"/>
            </a:pPr>
            <a:r>
              <a:rPr lang="cs-CZ" dirty="0" smtClean="0"/>
              <a:t>Největším krokem k rovnováze ze všech je zakomponovat všechny tyto faktory životní pohody do skutečného každodenního žití.</a:t>
            </a:r>
          </a:p>
          <a:p>
            <a:pPr rtl="0"/>
            <a:endParaRPr lang="cs-CZ" dirty="0" smtClean="0"/>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Paul enjoys sharing his juggling skill with his friends. To their amazement he keeps five balls moving at a time. That may not be your talent, but perhaps you face another type of juggling act—attempting to have a balanced life.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It took Paul months to perfect his juggling skills. Paul also has taken time to juggle his personal priority time, with God’s help and the coaching of others. </a:t>
            </a:r>
          </a:p>
          <a:p>
            <a:pPr lvl="0" fontAlgn="ctr"/>
            <a:r>
              <a:rPr lang="en-US" sz="1200" kern="1200" dirty="0" smtClean="0">
                <a:solidFill>
                  <a:schemeClr val="tx1"/>
                </a:solidFill>
                <a:latin typeface="Arial" charset="0"/>
                <a:ea typeface="ＭＳ Ｐゴシック" charset="0"/>
                <a:cs typeface="ＭＳ Ｐゴシック" charset="0"/>
              </a:rPr>
              <a:t>He is discovering secrets to a more satisfying life with fewer stresses. </a:t>
            </a:r>
          </a:p>
          <a:p>
            <a:pPr lvl="0" fontAlgn="ctr"/>
            <a:r>
              <a:rPr lang="en-US" sz="1200" kern="1200" dirty="0" smtClean="0">
                <a:solidFill>
                  <a:schemeClr val="tx1"/>
                </a:solidFill>
                <a:latin typeface="Arial" charset="0"/>
                <a:ea typeface="ＭＳ Ｐゴシック" charset="0"/>
                <a:cs typeface="ＭＳ Ｐゴシック" charset="0"/>
              </a:rPr>
              <a:t>This juggler had to give up something to balance work, family, and self-care, but now he feels free to live a more satisfying and healthier life. </a:t>
            </a:r>
          </a:p>
          <a:p>
            <a:pPr lvl="0" fontAlgn="ctr"/>
            <a:r>
              <a:rPr lang="en-US" sz="1200" kern="1200" dirty="0" smtClean="0">
                <a:solidFill>
                  <a:schemeClr val="tx1"/>
                </a:solidFill>
                <a:latin typeface="Arial" charset="0"/>
                <a:ea typeface="ＭＳ Ｐゴシック" charset="0"/>
                <a:cs typeface="ＭＳ Ｐゴシック" charset="0"/>
              </a:rPr>
              <a:t>The biggest balancing act of all is combining these wellness factors into real daily living.</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Někdy máme tendenci si myslet, že budeme zdravější, když směrem k lepšímu životnímu stylu podnikneme jeden krok – možná že </a:t>
            </a:r>
            <a:r>
              <a:rPr lang="cs-CZ" i="1" dirty="0" smtClean="0"/>
              <a:t>třeba</a:t>
            </a:r>
            <a:r>
              <a:rPr lang="cs-CZ" dirty="0" smtClean="0"/>
              <a:t> správné stravování nebo </a:t>
            </a:r>
            <a:r>
              <a:rPr lang="cs-CZ" i="1" dirty="0" smtClean="0"/>
              <a:t>jenom</a:t>
            </a:r>
            <a:r>
              <a:rPr lang="cs-CZ" dirty="0" smtClean="0"/>
              <a:t> cvičení půl hodiny denně.</a:t>
            </a:r>
          </a:p>
          <a:p>
            <a:pPr rtl="0"/>
            <a:endParaRPr lang="cs-CZ" dirty="0" smtClean="0"/>
          </a:p>
          <a:p>
            <a:pPr rtl="0"/>
            <a:r>
              <a:rPr lang="cs-CZ" dirty="0" smtClean="0"/>
              <a:t>Ale stačí nám </a:t>
            </a:r>
            <a:r>
              <a:rPr lang="cs-CZ" i="1" dirty="0" smtClean="0"/>
              <a:t>jedna</a:t>
            </a:r>
            <a:r>
              <a:rPr lang="cs-CZ" dirty="0" smtClean="0"/>
              <a:t> složka?</a:t>
            </a:r>
          </a:p>
          <a:p>
            <a:pPr rtl="0"/>
            <a:r>
              <a:rPr lang="cs-CZ" dirty="0" smtClean="0"/>
              <a:t>Co by se stalo, kdybychom zakomponovali </a:t>
            </a:r>
            <a:r>
              <a:rPr lang="cs-CZ" i="1" dirty="0" smtClean="0"/>
              <a:t>všechny</a:t>
            </a:r>
            <a:r>
              <a:rPr lang="cs-CZ" dirty="0" smtClean="0"/>
              <a:t> faktory?</a:t>
            </a:r>
          </a:p>
          <a:p>
            <a:pPr rtl="0"/>
            <a:r>
              <a:rPr lang="cs-CZ" dirty="0" smtClean="0"/>
              <a:t>Co by se stalo, kdybychom zkombinovali zdravé stravování, mírné cvičení, pití šesti až osmi sklenic vody, denně dostatek čerstvého vzduchu a sluníčka, pozitivní a rozvíjející život plný naděje, prokazování lásky, pocitů ocenění, radosti a zdravé vztahy s rodinou nebo přáteli?</a:t>
            </a:r>
          </a:p>
          <a:p>
            <a:pPr rtl="0"/>
            <a:r>
              <a:rPr lang="cs-CZ" dirty="0" smtClean="0"/>
              <a:t>To by byla zkušenost Aha!</a:t>
            </a:r>
          </a:p>
          <a:p>
            <a:pPr rtl="0"/>
            <a:r>
              <a:rPr lang="cs-CZ" dirty="0" smtClean="0"/>
              <a:t>Jaký by to mohl být rozdíl!</a:t>
            </a:r>
          </a:p>
          <a:p>
            <a:pPr rtl="0"/>
            <a:r>
              <a:rPr lang="cs-CZ" dirty="0" smtClean="0"/>
              <a:t>Když sladíte dohromady práci, rodinu, zdraví, osobní naplnění a duchovní růst, budou faktory působit mezi sebou a vy získáte multiplikaci namísto pouhého sčítání </a:t>
            </a:r>
            <a:r>
              <a:rPr lang="cs-CZ" dirty="0" err="1" smtClean="0"/>
              <a:t>benefitů</a:t>
            </a:r>
            <a:r>
              <a:rPr lang="cs-CZ" dirty="0" smtClean="0"/>
              <a:t>.</a:t>
            </a:r>
          </a:p>
          <a:p>
            <a:pPr rtl="0"/>
            <a:r>
              <a:rPr lang="cs-CZ" dirty="0" smtClean="0"/>
              <a:t>Bude to znamenat neuvěřitelné, užitečné </a:t>
            </a:r>
            <a:r>
              <a:rPr lang="cs-CZ" i="1" dirty="0" smtClean="0"/>
              <a:t>soužití</a:t>
            </a:r>
            <a:r>
              <a:rPr lang="cs-CZ" dirty="0" smtClean="0"/>
              <a:t> a delší, šťastnější život s méně zdravotními problémy, návštěvami u lékaře a medikamenty.</a:t>
            </a:r>
          </a:p>
          <a:p>
            <a:pPr rtl="0"/>
            <a:r>
              <a:rPr lang="cs-CZ" dirty="0" smtClean="0"/>
              <a:t/>
            </a:r>
            <a:br>
              <a:rPr lang="cs-CZ" dirty="0" smtClean="0"/>
            </a:b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Sometimes we are prone to think that we will be healthier if we take one step toward a better lifestyle—maybe </a:t>
            </a:r>
            <a:r>
              <a:rPr lang="en-US" sz="1200" i="1" kern="1200" dirty="0" smtClean="0">
                <a:solidFill>
                  <a:schemeClr val="tx1"/>
                </a:solidFill>
                <a:latin typeface="Arial" charset="0"/>
                <a:ea typeface="ＭＳ Ｐゴシック" charset="0"/>
                <a:cs typeface="ＭＳ Ｐゴシック" charset="0"/>
              </a:rPr>
              <a:t>just</a:t>
            </a:r>
            <a:r>
              <a:rPr lang="en-US" sz="1200" kern="1200" dirty="0" smtClean="0">
                <a:solidFill>
                  <a:schemeClr val="tx1"/>
                </a:solidFill>
                <a:latin typeface="Arial" charset="0"/>
                <a:ea typeface="ＭＳ Ｐゴシック" charset="0"/>
                <a:cs typeface="ＭＳ Ｐゴシック" charset="0"/>
              </a:rPr>
              <a:t> eating right, or </a:t>
            </a:r>
            <a:r>
              <a:rPr lang="en-US" sz="1200" i="1" kern="1200" dirty="0" smtClean="0">
                <a:solidFill>
                  <a:schemeClr val="tx1"/>
                </a:solidFill>
                <a:latin typeface="Arial" charset="0"/>
                <a:ea typeface="ＭＳ Ｐゴシック" charset="0"/>
                <a:cs typeface="ＭＳ Ｐゴシック" charset="0"/>
              </a:rPr>
              <a:t>just </a:t>
            </a:r>
            <a:r>
              <a:rPr lang="en-US" sz="1200" kern="1200" dirty="0" smtClean="0">
                <a:solidFill>
                  <a:schemeClr val="tx1"/>
                </a:solidFill>
                <a:latin typeface="Arial" charset="0"/>
                <a:ea typeface="ＭＳ Ｐゴシック" charset="0"/>
                <a:cs typeface="ＭＳ Ｐゴシック" charset="0"/>
              </a:rPr>
              <a:t>exercising half an hour a day. </a:t>
            </a:r>
          </a:p>
          <a:p>
            <a:pPr lvl="0" fontAlgn="ctr"/>
            <a:r>
              <a:rPr lang="en-US" sz="1200" kern="1200" dirty="0" smtClean="0">
                <a:solidFill>
                  <a:schemeClr val="tx1"/>
                </a:solidFill>
                <a:latin typeface="Arial" charset="0"/>
                <a:ea typeface="ＭＳ Ｐゴシック" charset="0"/>
                <a:cs typeface="ＭＳ Ｐゴシック" charset="0"/>
              </a:rPr>
              <a:t>But is </a:t>
            </a:r>
            <a:r>
              <a:rPr lang="en-US" sz="1200" i="1" kern="1200" dirty="0" smtClean="0">
                <a:solidFill>
                  <a:schemeClr val="tx1"/>
                </a:solidFill>
                <a:latin typeface="Arial" charset="0"/>
                <a:ea typeface="ＭＳ Ｐゴシック" charset="0"/>
                <a:cs typeface="ＭＳ Ｐゴシック" charset="0"/>
              </a:rPr>
              <a:t>one</a:t>
            </a:r>
            <a:r>
              <a:rPr lang="en-US" sz="1200" kern="1200" dirty="0" smtClean="0">
                <a:solidFill>
                  <a:schemeClr val="tx1"/>
                </a:solidFill>
                <a:latin typeface="Arial" charset="0"/>
                <a:ea typeface="ＭＳ Ｐゴシック" charset="0"/>
                <a:cs typeface="ＭＳ Ｐゴシック" charset="0"/>
              </a:rPr>
              <a:t> component enough? </a:t>
            </a:r>
          </a:p>
          <a:p>
            <a:pPr lvl="0" fontAlgn="ctr"/>
            <a:r>
              <a:rPr lang="en-US" sz="1200" kern="1200" dirty="0" smtClean="0">
                <a:solidFill>
                  <a:schemeClr val="tx1"/>
                </a:solidFill>
                <a:latin typeface="Arial" charset="0"/>
                <a:ea typeface="ＭＳ Ｐゴシック" charset="0"/>
                <a:cs typeface="ＭＳ Ｐゴシック" charset="0"/>
              </a:rPr>
              <a:t>What would happen if we integrated </a:t>
            </a:r>
            <a:r>
              <a:rPr lang="en-US" sz="1200" i="1" kern="1200" dirty="0" smtClean="0">
                <a:solidFill>
                  <a:schemeClr val="tx1"/>
                </a:solidFill>
                <a:latin typeface="Arial" charset="0"/>
                <a:ea typeface="ＭＳ Ｐゴシック" charset="0"/>
                <a:cs typeface="ＭＳ Ｐゴシック" charset="0"/>
              </a:rPr>
              <a:t>all</a:t>
            </a:r>
            <a:r>
              <a:rPr lang="en-US" sz="1200" kern="1200" dirty="0" smtClean="0">
                <a:solidFill>
                  <a:schemeClr val="tx1"/>
                </a:solidFill>
                <a:latin typeface="Arial" charset="0"/>
                <a:ea typeface="ＭＳ Ｐゴシック" charset="0"/>
                <a:cs typeface="ＭＳ Ｐゴシック" charset="0"/>
              </a:rPr>
              <a:t> the factors? </a:t>
            </a:r>
          </a:p>
          <a:p>
            <a:pPr lvl="0" fontAlgn="ctr"/>
            <a:r>
              <a:rPr lang="en-US" sz="1200" kern="1200" dirty="0" smtClean="0">
                <a:solidFill>
                  <a:schemeClr val="tx1"/>
                </a:solidFill>
                <a:latin typeface="Arial" charset="0"/>
                <a:ea typeface="ＭＳ Ｐゴシック" charset="0"/>
                <a:cs typeface="ＭＳ Ｐゴシック" charset="0"/>
              </a:rPr>
              <a:t>What would happen if we combined a healthy diet, moderate exercise, drinking our six to eight glasses of water, getting daily fresh air and sunshine, being positive and cultivating a life of hope, showing love, feeling appreciation, being joyful, and having healthy relations with the family or friends? </a:t>
            </a:r>
          </a:p>
          <a:p>
            <a:pPr lvl="0" fontAlgn="ctr"/>
            <a:r>
              <a:rPr lang="en-US" sz="1200" kern="1200" dirty="0" smtClean="0">
                <a:solidFill>
                  <a:schemeClr val="tx1"/>
                </a:solidFill>
                <a:latin typeface="Arial" charset="0"/>
                <a:ea typeface="ＭＳ Ｐゴシック" charset="0"/>
                <a:cs typeface="ＭＳ Ｐゴシック" charset="0"/>
              </a:rPr>
              <a:t>It would be a Wow experience! </a:t>
            </a:r>
          </a:p>
          <a:p>
            <a:pPr lvl="0" fontAlgn="ctr"/>
            <a:r>
              <a:rPr lang="en-US" sz="1200" kern="1200" dirty="0" smtClean="0">
                <a:solidFill>
                  <a:schemeClr val="tx1"/>
                </a:solidFill>
                <a:latin typeface="Arial" charset="0"/>
                <a:ea typeface="ＭＳ Ｐゴシック" charset="0"/>
                <a:cs typeface="ＭＳ Ｐゴシック" charset="0"/>
              </a:rPr>
              <a:t>What a difference there could be! </a:t>
            </a:r>
          </a:p>
          <a:p>
            <a:pPr lvl="0" fontAlgn="ctr"/>
            <a:r>
              <a:rPr lang="en-US" sz="1200" kern="1200" dirty="0" smtClean="0">
                <a:solidFill>
                  <a:schemeClr val="tx1"/>
                </a:solidFill>
                <a:latin typeface="Arial" charset="0"/>
                <a:ea typeface="ＭＳ Ｐゴシック" charset="0"/>
                <a:cs typeface="ＭＳ Ｐゴシック" charset="0"/>
              </a:rPr>
              <a:t>When you put work, family, health, personal fulfillment, and spiritual growth together in concert, the factors interact and you have multiplication instead of addition of benefits. </a:t>
            </a:r>
          </a:p>
          <a:p>
            <a:pPr lvl="0" fontAlgn="ctr"/>
            <a:r>
              <a:rPr lang="en-US" sz="1200" kern="1200" dirty="0" smtClean="0">
                <a:solidFill>
                  <a:schemeClr val="tx1"/>
                </a:solidFill>
                <a:latin typeface="Arial" charset="0"/>
                <a:ea typeface="ＭＳ Ｐゴシック" charset="0"/>
                <a:cs typeface="ＭＳ Ｐゴシック" charset="0"/>
              </a:rPr>
              <a:t>There will be incredible, beneficial </a:t>
            </a:r>
            <a:r>
              <a:rPr lang="en-US" sz="1200" i="1" kern="1200" dirty="0" smtClean="0">
                <a:solidFill>
                  <a:schemeClr val="tx1"/>
                </a:solidFill>
                <a:latin typeface="Arial" charset="0"/>
                <a:ea typeface="ＭＳ Ｐゴシック" charset="0"/>
                <a:cs typeface="ＭＳ Ｐゴシック" charset="0"/>
              </a:rPr>
              <a:t>synergy</a:t>
            </a:r>
            <a:r>
              <a:rPr lang="en-US" sz="1200" kern="1200" dirty="0" smtClean="0">
                <a:solidFill>
                  <a:schemeClr val="tx1"/>
                </a:solidFill>
                <a:latin typeface="Arial" charset="0"/>
                <a:ea typeface="ＭＳ Ｐゴシック" charset="0"/>
                <a:cs typeface="ＭＳ Ｐゴシック" charset="0"/>
              </a:rPr>
              <a:t> and a longer, happier life with fewer medical problems, doctor visits, and pills.</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b="1" kern="1200" dirty="0" smtClean="0">
                <a:solidFill>
                  <a:schemeClr val="tx1"/>
                </a:solidFill>
                <a:latin typeface="Arial" charset="0"/>
                <a:ea typeface="ＭＳ Ｐゴシック" charset="0"/>
                <a:cs typeface="ＭＳ Ｐゴシック" charset="0"/>
              </a:rPr>
              <a:t>Synergy</a:t>
            </a:r>
            <a:endParaRPr lang="en-US" sz="1200" kern="1200" dirty="0" smtClean="0">
              <a:solidFill>
                <a:schemeClr val="tx1"/>
              </a:solidFill>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Souznění je zajímavé slovo, které znamená: „Celek je více než jen součet jeho částí.“ Například houslové nebo hobojové sólo může být sladké a melodické, ale když dovedný dirigent řídí smyčcové nástroje, žesťové nástroje, dechové a bicí nástroje v hudbě majestátní harmonie, tak to s námi otřásá a naplňuje naše duše!</a:t>
            </a:r>
          </a:p>
          <a:p>
            <a:pPr rtl="0"/>
            <a:endParaRPr lang="cs-CZ" dirty="0" smtClean="0"/>
          </a:p>
          <a:p>
            <a:pPr rtl="0"/>
            <a:r>
              <a:rPr lang="cs-CZ" dirty="0" smtClean="0"/>
              <a:t>Bible říká: „Dostihnete své nepřátele. ... Pět z vás dohoní stovku [poměr 1:20] a sto z vás nechá vzlétnout deset tisíc [poměr 1:100].“</a:t>
            </a:r>
            <a:r>
              <a:rPr lang="cs-CZ" baseline="30000" dirty="0" smtClean="0"/>
              <a:t>18</a:t>
            </a:r>
            <a:r>
              <a:rPr lang="cs-CZ" dirty="0" smtClean="0"/>
              <a:t> Všimněte si, jak funguje princip soužití: jeden rozměr života harmonicky spolupracuje s dalšími dimenzemi a výsledkem je zdravější, šťastnější a </a:t>
            </a:r>
            <a:r>
              <a:rPr lang="cs-CZ" dirty="0" err="1" smtClean="0"/>
              <a:t>svatější</a:t>
            </a:r>
            <a:r>
              <a:rPr lang="cs-CZ" dirty="0" smtClean="0"/>
              <a:t> život.</a:t>
            </a:r>
          </a:p>
          <a:p>
            <a:pPr rtl="0"/>
            <a:endParaRPr lang="cs-CZ" dirty="0" smtClean="0"/>
          </a:p>
          <a:p>
            <a:pPr rtl="0"/>
            <a:r>
              <a:rPr lang="cs-CZ" dirty="0" smtClean="0"/>
              <a:t>Cesta začíná jedním krokem. Začněte nyní. Zvolte si nejjednodušší věc, kterou můžete udělat a začněte.</a:t>
            </a:r>
          </a:p>
          <a:p>
            <a:pPr rtl="0"/>
            <a:endParaRPr lang="cs-CZ" dirty="0" smtClean="0"/>
          </a:p>
          <a:p>
            <a:pPr rtl="0"/>
            <a:r>
              <a:rPr lang="cs-CZ" dirty="0" smtClean="0"/>
              <a:t>Vyhněte se vyschnutí energie – navrhněte si nový život</a:t>
            </a:r>
          </a:p>
          <a:p>
            <a:pPr rtl="0"/>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Synergy is an interesting word that means, “The whole is greater than the sum of its parts.” For example, a violin or oboe solo can be sweet and melodious, but when a skilled conductor leads the strings, the brass, the woodwinds, and the percussion instruments in music of majestic harmony, it shakes the rafters and fills our souls!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The Bible says, “You will chase your enemies. . . . Five of you shall chase a hundred [ratio of 1:20], and a hundred of you shall put ten thousand to flight [ratio of 1:100].” Notice the synergy principle at work: one dimension of life harmoniously interacts with other dimensions, and the result is living healthier, happier, and holier.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The journey begins with one step. Start now. Choose the easiest thing you can do and begin.</a:t>
            </a:r>
          </a:p>
          <a:p>
            <a:pPr fontAlgn="ctr"/>
            <a:r>
              <a:rPr lang="en-US" sz="1200" kern="1200" dirty="0" smtClean="0">
                <a:solidFill>
                  <a:schemeClr val="tx1"/>
                </a:solidFill>
                <a:latin typeface="Arial" charset="0"/>
                <a:ea typeface="ＭＳ Ｐゴシック" charset="0"/>
                <a:cs typeface="ＭＳ Ｐゴシック" charset="0"/>
              </a:rPr>
              <a:t> </a:t>
            </a:r>
          </a:p>
          <a:p>
            <a:pPr marL="0" marR="0" indent="0" algn="l" defTabSz="914400" rtl="0" eaLnBrk="0" fontAlgn="ctr" latinLnBrk="0" hangingPunct="0">
              <a:lnSpc>
                <a:spcPct val="100000"/>
              </a:lnSpc>
              <a:spcBef>
                <a:spcPct val="0"/>
              </a:spcBef>
              <a:spcAft>
                <a:spcPct val="0"/>
              </a:spcAft>
              <a:buClrTx/>
              <a:buSzTx/>
              <a:buFontTx/>
              <a:buNone/>
              <a:tabLst/>
              <a:defRPr/>
            </a:pPr>
            <a:r>
              <a:rPr lang="en-US" sz="1200" b="1" kern="1200" dirty="0" smtClean="0">
                <a:solidFill>
                  <a:schemeClr val="tx1"/>
                </a:solidFill>
                <a:latin typeface="Arial" charset="0"/>
                <a:ea typeface="ＭＳ Ｐゴシック" charset="0"/>
                <a:cs typeface="ＭＳ Ｐゴシック" charset="0"/>
              </a:rPr>
              <a:t> </a:t>
            </a:r>
            <a:r>
              <a:rPr lang="en-US" sz="1200" kern="1200" dirty="0" smtClean="0">
                <a:solidFill>
                  <a:schemeClr val="tx1"/>
                </a:solidFill>
                <a:latin typeface="Arial" charset="0"/>
                <a:ea typeface="ＭＳ Ｐゴシック" charset="0"/>
                <a:cs typeface="ＭＳ Ｐゴシック" charset="0"/>
              </a:rPr>
              <a:t>. Leviticus 26:7, 8.</a:t>
            </a:r>
          </a:p>
          <a:p>
            <a:pPr fontAlgn="ctr"/>
            <a:endParaRPr lang="en-US" sz="1200" kern="1200" dirty="0" smtClean="0">
              <a:solidFill>
                <a:schemeClr val="tx1"/>
              </a:solidFill>
              <a:latin typeface="Arial" charset="0"/>
              <a:ea typeface="ＭＳ Ｐゴシック" charset="0"/>
              <a:cs typeface="ＭＳ Ｐゴシック" charset="0"/>
            </a:endParaRPr>
          </a:p>
          <a:p>
            <a:pPr fontAlgn="ctr"/>
            <a:r>
              <a:rPr lang="en-US" sz="1200" b="1" kern="1200" dirty="0" smtClean="0">
                <a:solidFill>
                  <a:schemeClr val="tx1"/>
                </a:solidFill>
                <a:latin typeface="Arial" charset="0"/>
                <a:ea typeface="ＭＳ Ｐゴシック" charset="0"/>
                <a:cs typeface="ＭＳ Ｐゴシック" charset="0"/>
              </a:rPr>
              <a:t>Eliminate the energy drain—design a new life</a:t>
            </a:r>
            <a:endParaRPr lang="en-US" sz="1200" kern="1200" dirty="0" smtClean="0">
              <a:solidFill>
                <a:schemeClr val="tx1"/>
              </a:solidFill>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200">
                <a:solidFill>
                  <a:srgbClr val="000000"/>
                </a:solidFill>
                <a:latin typeface="Arial" charset="0"/>
                <a:ea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eaLnBrk="1" hangingPunct="1">
              <a:defRPr/>
            </a:pPr>
            <a:fld id="{AED7A30A-B24B-3F47-AAEC-D4CC6DCF1514}" type="slidenum">
              <a:rPr lang="en-US" smtClean="0">
                <a:solidFill>
                  <a:prstClr val="black"/>
                </a:solidFill>
              </a:rPr>
              <a:pPr eaLnBrk="1" hangingPunct="1">
                <a:defRPr/>
              </a:pPr>
              <a:t>39</a:t>
            </a:fld>
            <a:endParaRPr lang="en-US" smtClean="0">
              <a:solidFill>
                <a:prstClr val="black"/>
              </a:solidFill>
            </a:endParaRPr>
          </a:p>
        </p:txBody>
      </p:sp>
      <p:sp>
        <p:nvSpPr>
          <p:cNvPr id="1419266" name="4 Forma"/>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r" defTabSz="914400" eaLnBrk="1" fontAlgn="base" hangingPunct="1">
              <a:spcBef>
                <a:spcPct val="0"/>
              </a:spcBef>
              <a:spcAft>
                <a:spcPct val="0"/>
              </a:spcAft>
            </a:pPr>
            <a:fld id="{AE6E2038-C46C-1341-8D9E-6BEA513FCBDD}" type="slidenum">
              <a:rPr lang="es-MX">
                <a:solidFill>
                  <a:prstClr val="black"/>
                </a:solidFill>
              </a:rPr>
              <a:pPr algn="r" defTabSz="914400" eaLnBrk="1" fontAlgn="base" hangingPunct="1">
                <a:spcBef>
                  <a:spcPct val="0"/>
                </a:spcBef>
                <a:spcAft>
                  <a:spcPct val="0"/>
                </a:spcAft>
              </a:pPr>
              <a:t>39</a:t>
            </a:fld>
            <a:endParaRPr lang="en-US">
              <a:solidFill>
                <a:prstClr val="black"/>
              </a:solidFill>
            </a:endParaRPr>
          </a:p>
        </p:txBody>
      </p:sp>
      <p:sp>
        <p:nvSpPr>
          <p:cNvPr id="152580" name="103425 Rectángulo"/>
          <p:cNvSpPr>
            <a:spLocks noGrp="1" noRot="1" noChangeAspect="1" noChangeArrowheads="1" noTextEdit="1"/>
          </p:cNvSpPr>
          <p:nvPr>
            <p:ph type="sldImg"/>
          </p:nvPr>
        </p:nvSpPr>
        <p:spPr>
          <a:xfrm>
            <a:off x="1144588" y="685800"/>
            <a:ext cx="4572000" cy="3429000"/>
          </a:xfrm>
          <a:ln cap="flat">
            <a:headEnd type="none" w="med" len="med"/>
            <a:tailEnd type="none" w="med" len="med"/>
          </a:ln>
        </p:spPr>
      </p:sp>
      <p:sp>
        <p:nvSpPr>
          <p:cNvPr id="152581" name="103426 Rectángulo"/>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1" tIns="45716" rIns="91431" bIns="45716"/>
          <a:lstStyle/>
          <a:p>
            <a:pPr rtl="0"/>
            <a:r>
              <a:rPr lang="cs-CZ" dirty="0" smtClean="0"/>
              <a:t>Barbara desetiletí pracovala u stejné firmy. Ačkoliv povýšila do vyššího managementu, shledávala, že v jejím životě dominují telefonní hovory, emaily a faxy. Zatímco mohla v noci spát pouze za podpory medikamentů, během celého dne do sebe pumpovala kofein. Barbara brala pět různých léků proti bolestem hlavy a polykala tucty pilulek proti překyselení, aby se jí podařilo zvládnout své netrávení. Nakonec její tělo prohlásilo: Už ne!</a:t>
            </a:r>
          </a:p>
          <a:p>
            <a:pPr rtl="0"/>
            <a:endParaRPr lang="cs-CZ" dirty="0" smtClean="0"/>
          </a:p>
          <a:p>
            <a:pPr rtl="0"/>
            <a:r>
              <a:rPr lang="cs-CZ" dirty="0" smtClean="0"/>
              <a:t>Když Barbara odjela na svou mini-dovolenou, její tělo se nemohlo hýbat. Byla vyčerpána na nejvyšší míru. Po čtyřiceti osmi hodinách téměř nepřetržitého spánku se Barbara probudila vystrašená. Zvládla navštívit lékaře, který poté, co ji prohlédl, ji prohlásil za nejzdravější nemocnou osobu, jakou kdy viděl. Řekl: „Vaším problémem je </a:t>
            </a:r>
            <a:r>
              <a:rPr lang="cs-CZ" dirty="0" err="1" smtClean="0"/>
              <a:t>hyperstres</a:t>
            </a:r>
            <a:r>
              <a:rPr lang="cs-CZ" dirty="0" smtClean="0"/>
              <a:t>,“ a předepsal recept: „Najděte si jinou práci.“</a:t>
            </a:r>
          </a:p>
          <a:p>
            <a:pPr rtl="0"/>
            <a:endParaRPr lang="cs-CZ" dirty="0" smtClean="0"/>
          </a:p>
          <a:p>
            <a:pPr rtl="0"/>
            <a:r>
              <a:rPr lang="cs-CZ" dirty="0" smtClean="0"/>
              <a:t>Vzdát se bezpečné pozice vyššího managementu vyžadovalo odvahu, ale Barbara si zvolila poslechnout své tělo. Měla víru, že Bůh ji neopustí. Zvolila si odevzdanost. Znovu objevila své pravé já, odloučila se od přátel a znovu nalezla kontrolu nad svým životem. Osmitýdenní volno ji naučilo, že život bez rovnováhy není životem vůbec. Zažádala o méně stresující zaměstnání. Přestože její nový příjem byl nižší, Barbara byla šťastná. Peníze nebyly důležité, ale vyvážený život důležitý byl. Převzala zodpovědnost za svůj život a vrátila se k základům.</a:t>
            </a:r>
            <a:r>
              <a:rPr lang="cs-CZ" baseline="30000" dirty="0" smtClean="0"/>
              <a:t>19</a:t>
            </a:r>
            <a:endParaRPr lang="cs-CZ" dirty="0" smtClean="0"/>
          </a:p>
          <a:p>
            <a:pPr rtl="0"/>
            <a:endParaRPr lang="cs-CZ" dirty="0" smtClean="0"/>
          </a:p>
          <a:p>
            <a:pPr rtl="0"/>
            <a:r>
              <a:rPr lang="cs-CZ" dirty="0" smtClean="0"/>
              <a:t>Výzva neuvěřitelných, rostoucích příležitostí</a:t>
            </a:r>
          </a:p>
          <a:p>
            <a:pPr rtl="0"/>
            <a:r>
              <a:rPr lang="cs-CZ" dirty="0" smtClean="0"/>
              <a:t>Každý z nás může zažívat vyvážený, efektivní 24/7 život na vyšší úrovni. Je to naše volba.</a:t>
            </a:r>
          </a:p>
          <a:p>
            <a:pPr rtl="0">
              <a:buFont typeface="Arial"/>
              <a:buChar char="•"/>
            </a:pPr>
            <a:r>
              <a:rPr lang="cs-CZ" dirty="0" smtClean="0"/>
              <a:t>Rozhodnutí pro vyvážený život může znamenat výzvu plánování, těsné propojení se s ním a také vzdát se nedůležitého, ale nevzdat se našich velkých snů.</a:t>
            </a:r>
          </a:p>
          <a:p>
            <a:pPr rtl="0">
              <a:buFont typeface="Arial"/>
              <a:buChar char="•"/>
            </a:pPr>
            <a:r>
              <a:rPr lang="cs-CZ" dirty="0" smtClean="0"/>
              <a:t>Postupuje směrem kupředu, i když my to nechceme.</a:t>
            </a:r>
          </a:p>
          <a:p>
            <a:pPr rtl="0">
              <a:buFont typeface="Arial"/>
              <a:buChar char="•"/>
            </a:pPr>
            <a:r>
              <a:rPr lang="cs-CZ" dirty="0" smtClean="0"/>
              <a:t>Znamená to zaměřit se na dobro, být spokojený s tím, co máme, ale stále usilovat o lepší.</a:t>
            </a:r>
          </a:p>
          <a:p>
            <a:pPr rtl="0">
              <a:buFont typeface="Arial"/>
              <a:buChar char="•"/>
            </a:pPr>
            <a:r>
              <a:rPr lang="cs-CZ" dirty="0" smtClean="0"/>
              <a:t>Pamatujte si, výzvy a krize, které nás příležitostně vyvedou z konceptu, jsou neuvěřitelně většími příležitostmi k životnímu růstu než, věřte, nevěřte, mohou být požehnání. Hleďte vpřed k vítězstvím s nadějí a optimismem.</a:t>
            </a:r>
          </a:p>
          <a:p>
            <a:pPr rtl="0"/>
            <a:r>
              <a:rPr lang="cs-CZ" dirty="0" smtClean="0"/>
              <a:t/>
            </a:r>
            <a:br>
              <a:rPr lang="cs-CZ" dirty="0" smtClean="0"/>
            </a:br>
            <a:endParaRPr lang="cs-CZ" dirty="0" smtClean="0"/>
          </a:p>
          <a:p>
            <a:pPr rtl="0"/>
            <a:r>
              <a:rPr lang="en-US" sz="1200" kern="1200" dirty="0" smtClean="0">
                <a:solidFill>
                  <a:schemeClr val="tx1"/>
                </a:solidFill>
                <a:latin typeface="Arial" charset="0"/>
                <a:ea typeface="ＭＳ Ｐゴシック" charset="0"/>
                <a:cs typeface="ＭＳ Ｐゴシック" charset="0"/>
              </a:rPr>
              <a:t>Barbara worked with the same company for a decade. Although she had been promoted to upper management, she found phone calls, emails, and faxes dominated her life. Since she could only rest with sleep aids at night, she pumped herself full of caffeine during the day. Barbara took five kinds of headache remedies and swallowed dozens of antacid pills to try to control her indigestion. Finally her body said, No more!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When Barbara went on a mini-vacation, her body wouldn’t move. She was utterly exhausted. After forty-eight hours of almost nonstop sleep, Barbara awakened scared. She managed to see a doctor, who, after examining her, pronounced her the healthiest sick person he had ever seen. He said, “Hyper-stress is your problem,” and wrote out a prescription: “Get a different job.”</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Relinquishing the security of her upper-management position took courage, but Barbara chose to listen to her body. She had faith that God would never fail her. She turned in her resignation. Barbara rediscovered her true self, reconnected with friends, and got her life under control. An eight-week sabbatical taught her that life without balance is no life at all. She interviewed for a low-stress job. Though her new income was lower, Barbara was happy. Money was not important, but a balanced life was. She took charge of her life and returned to the essentials.</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b="1" kern="1200" dirty="0" smtClean="0">
                <a:solidFill>
                  <a:schemeClr val="tx1"/>
                </a:solidFill>
                <a:latin typeface="Arial" charset="0"/>
                <a:ea typeface="ＭＳ Ｐゴシック" charset="0"/>
                <a:cs typeface="ＭＳ Ｐゴシック" charset="0"/>
              </a:rPr>
              <a:t>The challenge of incredible, life-growing opportunities</a:t>
            </a:r>
            <a:endParaRPr lang="en-US"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Each of us can experience balanced, effective 24/7 living on a higher level. It’s our choice. </a:t>
            </a:r>
          </a:p>
          <a:p>
            <a:pPr lvl="0" fontAlgn="ctr"/>
            <a:r>
              <a:rPr lang="en-US" sz="1200" kern="1200" dirty="0" smtClean="0">
                <a:solidFill>
                  <a:schemeClr val="tx1"/>
                </a:solidFill>
                <a:latin typeface="Arial" charset="0"/>
                <a:ea typeface="ＭＳ Ｐゴシック" charset="0"/>
                <a:cs typeface="ＭＳ Ｐゴシック" charset="0"/>
              </a:rPr>
              <a:t>The balanced-living decision may call for planning, stick-to-it-</a:t>
            </a:r>
            <a:r>
              <a:rPr lang="en-US" sz="1200" kern="1200" dirty="0" err="1" smtClean="0">
                <a:solidFill>
                  <a:schemeClr val="tx1"/>
                </a:solidFill>
                <a:latin typeface="Arial" charset="0"/>
                <a:ea typeface="ＭＳ Ｐゴシック" charset="0"/>
                <a:cs typeface="ＭＳ Ｐゴシック" charset="0"/>
              </a:rPr>
              <a:t>iveness</a:t>
            </a:r>
            <a:r>
              <a:rPr lang="en-US" sz="1200" kern="1200" dirty="0" smtClean="0">
                <a:solidFill>
                  <a:schemeClr val="tx1"/>
                </a:solidFill>
                <a:latin typeface="Arial" charset="0"/>
                <a:ea typeface="ＭＳ Ｐゴシック" charset="0"/>
                <a:cs typeface="ＭＳ Ｐゴシック" charset="0"/>
              </a:rPr>
              <a:t>, and giving up the unimportant, but not giving up on our big dreams. </a:t>
            </a:r>
          </a:p>
          <a:p>
            <a:pPr lvl="0" fontAlgn="ctr"/>
            <a:r>
              <a:rPr lang="en-US" sz="1200" kern="1200" dirty="0" smtClean="0">
                <a:solidFill>
                  <a:schemeClr val="tx1"/>
                </a:solidFill>
                <a:latin typeface="Arial" charset="0"/>
                <a:ea typeface="ＭＳ Ｐゴシック" charset="0"/>
                <a:cs typeface="ＭＳ Ｐゴシック" charset="0"/>
              </a:rPr>
              <a:t>It is going forward even when we don’t want to. </a:t>
            </a:r>
          </a:p>
          <a:p>
            <a:pPr lvl="0" fontAlgn="ctr"/>
            <a:r>
              <a:rPr lang="en-US" sz="1200" kern="1200" dirty="0" smtClean="0">
                <a:solidFill>
                  <a:schemeClr val="tx1"/>
                </a:solidFill>
                <a:latin typeface="Arial" charset="0"/>
                <a:ea typeface="ＭＳ Ｐゴシック" charset="0"/>
                <a:cs typeface="ＭＳ Ｐゴシック" charset="0"/>
              </a:rPr>
              <a:t>It means focusing on the good, being content with what we have but still striving for the best. </a:t>
            </a:r>
          </a:p>
          <a:p>
            <a:pPr lvl="0" fontAlgn="ctr"/>
            <a:r>
              <a:rPr lang="en-US" sz="1200" kern="1200" dirty="0" smtClean="0">
                <a:solidFill>
                  <a:schemeClr val="tx1"/>
                </a:solidFill>
                <a:latin typeface="Arial" charset="0"/>
                <a:ea typeface="ＭＳ Ｐゴシック" charset="0"/>
                <a:cs typeface="ＭＳ Ｐゴシック" charset="0"/>
              </a:rPr>
              <a:t>Remember, challenges and crises that occasionally throw us off balance are incredible life-growing opportunities that, believe it or not, can be blessings. Look ahead to victories with hope and optimism. </a:t>
            </a:r>
          </a:p>
          <a:p>
            <a:pPr fontAlgn="ctr"/>
            <a:r>
              <a:rPr lang="en-US" sz="1200" kern="1200" dirty="0" smtClean="0">
                <a:solidFill>
                  <a:schemeClr val="tx1"/>
                </a:solidFill>
                <a:latin typeface="Arial" charset="0"/>
                <a:ea typeface="ＭＳ Ｐゴシック" charset="0"/>
                <a:cs typeface="ＭＳ Ｐゴシック" charset="0"/>
              </a:rPr>
              <a:t> </a:t>
            </a:r>
          </a:p>
          <a:p>
            <a:r>
              <a:rPr lang="en-US" sz="1200" kern="1200" dirty="0" smtClean="0">
                <a:solidFill>
                  <a:schemeClr val="tx1"/>
                </a:solidFill>
                <a:latin typeface="Arial" charset="0"/>
                <a:ea typeface="ＭＳ Ｐゴシック" charset="0"/>
                <a:cs typeface="ＭＳ Ｐゴシック" charset="0"/>
              </a:rPr>
              <a:t>. Adapted and modified from Kelly L. Stone, “Message in a Body,” in Jack Canfield, Mark Victor Hansen, Dan </a:t>
            </a:r>
            <a:r>
              <a:rPr lang="en-US" sz="1200" kern="1200" dirty="0" err="1" smtClean="0">
                <a:solidFill>
                  <a:schemeClr val="tx1"/>
                </a:solidFill>
                <a:latin typeface="Arial" charset="0"/>
                <a:ea typeface="ＭＳ Ｐゴシック" charset="0"/>
                <a:cs typeface="ＭＳ Ｐゴシック" charset="0"/>
              </a:rPr>
              <a:t>Millman</a:t>
            </a:r>
            <a:r>
              <a:rPr lang="en-US" sz="1200" kern="1200" dirty="0" smtClean="0">
                <a:solidFill>
                  <a:schemeClr val="tx1"/>
                </a:solidFill>
                <a:latin typeface="Arial" charset="0"/>
                <a:ea typeface="ＭＳ Ｐゴシック" charset="0"/>
                <a:cs typeface="ＭＳ Ｐゴシック" charset="0"/>
              </a:rPr>
              <a:t>, and Diane von </a:t>
            </a:r>
            <a:r>
              <a:rPr lang="en-US" sz="1200" kern="1200" dirty="0" err="1" smtClean="0">
                <a:solidFill>
                  <a:schemeClr val="tx1"/>
                </a:solidFill>
                <a:latin typeface="Arial" charset="0"/>
                <a:ea typeface="ＭＳ Ｐゴシック" charset="0"/>
                <a:cs typeface="ＭＳ Ｐゴシック" charset="0"/>
              </a:rPr>
              <a:t>Welanetz</a:t>
            </a:r>
            <a:r>
              <a:rPr lang="en-US" sz="1200" kern="1200" dirty="0" smtClean="0">
                <a:solidFill>
                  <a:schemeClr val="tx1"/>
                </a:solidFill>
                <a:latin typeface="Arial" charset="0"/>
                <a:ea typeface="ＭＳ Ｐゴシック" charset="0"/>
                <a:cs typeface="ＭＳ Ｐゴシック" charset="0"/>
              </a:rPr>
              <a:t> Wentworth, compilers, </a:t>
            </a:r>
            <a:r>
              <a:rPr lang="en-US" sz="1200" i="1" kern="1200" dirty="0" smtClean="0">
                <a:solidFill>
                  <a:schemeClr val="tx1"/>
                </a:solidFill>
                <a:latin typeface="Arial" charset="0"/>
                <a:ea typeface="ＭＳ Ｐゴシック" charset="0"/>
                <a:cs typeface="ＭＳ Ｐゴシック" charset="0"/>
              </a:rPr>
              <a:t>Chicken Soup to Inspire the Body &amp; Soul </a:t>
            </a:r>
            <a:r>
              <a:rPr lang="en-US" sz="1200" kern="1200" dirty="0" smtClean="0">
                <a:solidFill>
                  <a:schemeClr val="tx1"/>
                </a:solidFill>
                <a:latin typeface="Arial" charset="0"/>
                <a:ea typeface="ＭＳ Ｐゴシック" charset="0"/>
                <a:cs typeface="ＭＳ Ｐゴシック" charset="0"/>
              </a:rPr>
              <a:t>(Deerfield Beach, FL: Health Communications, 2003), 288–290.</a:t>
            </a:r>
          </a:p>
          <a:p>
            <a:pPr eaLnBrk="1" hangingPunct="1">
              <a:defRPr/>
            </a:pPr>
            <a:endParaRPr lang="es-E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on screen</a:t>
            </a:r>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on</a:t>
            </a:r>
            <a:r>
              <a:rPr lang="en-US" baseline="0" dirty="0" smtClean="0"/>
              <a:t> screen</a:t>
            </a:r>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on screen</a:t>
            </a:r>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on screen</a:t>
            </a:r>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on screen</a:t>
            </a:r>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on screen</a:t>
            </a:r>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C8FD4009-A265-4E72-9E73-0103159E039E}" type="slidenum">
              <a:rPr lang="en-US" smtClean="0">
                <a:solidFill>
                  <a:prstClr val="black"/>
                </a:solidFill>
                <a:latin typeface="Calibri"/>
              </a:rPr>
              <a:pPr/>
              <a:t>5</a:t>
            </a:fld>
            <a:endParaRPr lang="en-US">
              <a:solidFill>
                <a:prstClr val="black"/>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on screen</a:t>
            </a:r>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on screen</a:t>
            </a:r>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47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Doktor Edward M. </a:t>
            </a:r>
            <a:r>
              <a:rPr lang="cs-CZ" dirty="0" err="1" smtClean="0"/>
              <a:t>Hallowell</a:t>
            </a:r>
            <a:r>
              <a:rPr lang="cs-CZ" dirty="0" smtClean="0"/>
              <a:t> napsal knihu s poutavým názvem </a:t>
            </a:r>
            <a:r>
              <a:rPr lang="cs-CZ" i="1" dirty="0" smtClean="0"/>
              <a:t>K zbláznění zaneprázdněn: přetažený, bez volných termínů a těsně před kolapsem!</a:t>
            </a:r>
            <a:r>
              <a:rPr lang="cs-CZ" dirty="0" smtClean="0"/>
              <a:t> Možná se tak někdy můžete trochu cítit. Možná že každodenní povinnosti jsou velké a stresující a vy cítíte úzkost, protože nemůžete zvládnout všechno, co po vás život vyžaduje. Většina z nás bojuje s tím, aby dala do rovnováhy kariéru, rodinu a společenské povinnosti. Někdy jsou faktory, které přinášejí tu největší odměnu, jakou je fyzická, duchovní a vztahová pohoda, prostě vyždímané. I přes úprk vaší existencí si můžete zvolit prostě vyvážený život.</a:t>
            </a:r>
          </a:p>
          <a:p>
            <a:pPr rtl="0"/>
            <a:endParaRPr lang="cs-CZ" dirty="0" smtClean="0"/>
          </a:p>
          <a:p>
            <a:pPr rtl="0"/>
            <a:r>
              <a:rPr lang="cs-CZ" dirty="0" smtClean="0"/>
              <a:t>Prvním krokem k vyváženému životu je analýza vašeho životního stylu. Poté učiňte vědomá rozhodnutí směřující k budoucím cílům. Zvolte si, co je podstatné, co můžete vypustit a co můžete změnit. To je dobrý začátek. Znamená naději. Můžete si vybrat, jak chcete žít, protože vy jste architektem svého života a osudu. Bůh vaše rozhodnutí povede.</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Dr. Edward M. Hallowell wrote a book intriguingly titled, </a:t>
            </a:r>
            <a:r>
              <a:rPr lang="en-US" sz="1200" i="1" kern="1200" dirty="0" err="1" smtClean="0">
                <a:solidFill>
                  <a:schemeClr val="tx1"/>
                </a:solidFill>
                <a:latin typeface="Arial" charset="0"/>
                <a:ea typeface="ＭＳ Ｐゴシック" charset="0"/>
                <a:cs typeface="ＭＳ Ｐゴシック" charset="0"/>
              </a:rPr>
              <a:t>CrazyBusy</a:t>
            </a:r>
            <a:r>
              <a:rPr lang="en-US" sz="1200" i="1" kern="1200" dirty="0" smtClean="0">
                <a:solidFill>
                  <a:schemeClr val="tx1"/>
                </a:solidFill>
                <a:latin typeface="Arial" charset="0"/>
                <a:ea typeface="ＭＳ Ｐゴシック" charset="0"/>
                <a:cs typeface="ＭＳ Ｐゴシック" charset="0"/>
              </a:rPr>
              <a:t>: Overstretched, Overbooked, and About to Snap! </a:t>
            </a:r>
            <a:r>
              <a:rPr lang="en-US" sz="1200" kern="1200" dirty="0" smtClean="0">
                <a:solidFill>
                  <a:schemeClr val="tx1"/>
                </a:solidFill>
                <a:latin typeface="Arial" charset="0"/>
                <a:ea typeface="ＭＳ Ｐゴシック" charset="0"/>
                <a:cs typeface="ＭＳ Ｐゴシック" charset="0"/>
              </a:rPr>
              <a:t>You may feel a little like this at times. Perhaps the day-to-day responsibilities are overwhelming and stressful, and you feel anxious because you cannot accomplish all that life requires of you. Most of us struggle to balance career, family, and social obligations. Sometimes factors that bring the greatest rewards, like physical, spiritual and relational wellness, are squeezed out. In spite of the rushed pace of your existence, you can choose a balanced life.</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Steps toward a balanced life begin by analyzing your lifestyle. Next you make conscious decisions for future goals. Decide what is not essential, what you can leave out, and what you can change. This is a good beginning. There is hope. You can choose how to live, for you are the architect of your life and destiny. God will guide your decisions.</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ctr" latinLnBrk="0" hangingPunct="0">
              <a:lnSpc>
                <a:spcPct val="100000"/>
              </a:lnSpc>
              <a:spcBef>
                <a:spcPct val="0"/>
              </a:spcBef>
              <a:spcAft>
                <a:spcPct val="0"/>
              </a:spcAft>
              <a:buClrTx/>
              <a:buSzTx/>
              <a:buFontTx/>
              <a:buNone/>
              <a:tabLst/>
              <a:defRPr/>
            </a:pPr>
            <a:r>
              <a:rPr lang="cs-CZ" dirty="0" smtClean="0"/>
              <a:t>Jean Francois </a:t>
            </a:r>
            <a:r>
              <a:rPr lang="cs-CZ" dirty="0" err="1" smtClean="0"/>
              <a:t>Gravelet</a:t>
            </a:r>
            <a:r>
              <a:rPr lang="cs-CZ" dirty="0" smtClean="0"/>
              <a:t>, více známý jako Velký blondýn, byl prvním člověkem, který přešel nad obrovskou roklinou Niagarských vodopádů po napnutém lanu. Vypadalo to, že tento úžasný muž má dokonalou rovnováhu. 30. června 1859 blondýn úspěšně přešel nad vodopády po třípalcovém konopném lanu, které se táhlo z americké strany ke kanadské straně v rozpětí 1.100 stop. Strávil při tom dvacet minut a téměř bez dechu mu přihlíželo dvacet pět tisíc diváků. V půli cesty přes řeku se klidně posadil, natáhl se na záda a dal odpočinout své rovnovážné tyči na své hrudi před tím, než se znovu postavil, aby dokončil svůj přechod. Když se blížil ke kanadskému břehu, šokoval dav tím, že na lanu předvedl salto vzad.</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Jean Francois </a:t>
            </a:r>
            <a:r>
              <a:rPr lang="en-US" sz="1200" kern="1200" dirty="0" err="1" smtClean="0">
                <a:solidFill>
                  <a:schemeClr val="tx1"/>
                </a:solidFill>
                <a:latin typeface="Arial" charset="0"/>
                <a:ea typeface="ＭＳ Ｐゴシック" charset="0"/>
                <a:cs typeface="ＭＳ Ｐゴシック" charset="0"/>
              </a:rPr>
              <a:t>Gravelet</a:t>
            </a:r>
            <a:r>
              <a:rPr lang="en-US" sz="1200" kern="1200" dirty="0" smtClean="0">
                <a:solidFill>
                  <a:schemeClr val="tx1"/>
                </a:solidFill>
                <a:latin typeface="Arial" charset="0"/>
                <a:ea typeface="ＭＳ Ｐゴシック" charset="0"/>
                <a:cs typeface="ＭＳ Ｐゴシック" charset="0"/>
              </a:rPr>
              <a:t>, better known as the Great </a:t>
            </a:r>
            <a:r>
              <a:rPr lang="en-US" sz="1200" kern="1200" dirty="0" err="1" smtClean="0">
                <a:solidFill>
                  <a:schemeClr val="tx1"/>
                </a:solidFill>
                <a:latin typeface="Arial" charset="0"/>
                <a:ea typeface="ＭＳ Ｐゴシック" charset="0"/>
                <a:cs typeface="ＭＳ Ｐゴシック" charset="0"/>
              </a:rPr>
              <a:t>Blondin</a:t>
            </a:r>
            <a:r>
              <a:rPr lang="en-US" sz="1200" kern="1200" dirty="0" smtClean="0">
                <a:solidFill>
                  <a:schemeClr val="tx1"/>
                </a:solidFill>
                <a:latin typeface="Arial" charset="0"/>
                <a:ea typeface="ＭＳ Ｐゴシック" charset="0"/>
                <a:cs typeface="ＭＳ Ｐゴシック" charset="0"/>
              </a:rPr>
              <a:t>, was the first man to cross the huge gorge of Niagara Falls on a tightrope. This amazing man seemed to have perfect balance. On June 30, 1859, </a:t>
            </a:r>
            <a:r>
              <a:rPr lang="en-US" sz="1200" kern="1200" dirty="0" err="1" smtClean="0">
                <a:solidFill>
                  <a:schemeClr val="tx1"/>
                </a:solidFill>
                <a:latin typeface="Arial" charset="0"/>
                <a:ea typeface="ＭＳ Ｐゴシック" charset="0"/>
                <a:cs typeface="ＭＳ Ｐゴシック" charset="0"/>
              </a:rPr>
              <a:t>Blondin</a:t>
            </a:r>
            <a:r>
              <a:rPr lang="en-US" sz="1200" kern="1200" dirty="0" smtClean="0">
                <a:solidFill>
                  <a:schemeClr val="tx1"/>
                </a:solidFill>
                <a:latin typeface="Arial" charset="0"/>
                <a:ea typeface="ＭＳ Ｐゴシック" charset="0"/>
                <a:cs typeface="ＭＳ Ｐゴシック" charset="0"/>
              </a:rPr>
              <a:t> successfully crossed the falls on a three-inch manila rope stretching from the American side to the Canadian side, a span of 1,100 feet. While he spent twenty minutes crossing the frothing Niagara River, twenty-five thousand onlookers watched almost breathlessly. Halfway across the river, he calmly sat down, stretched out on his back and rested the balancing pole across his chest before rising to his feet to resume his crossing. When he neared the Canadian shore, he shocked the crowd by performing a back somersault on the rope.</a:t>
            </a:r>
          </a:p>
          <a:p>
            <a:r>
              <a:rPr lang="es-ES_tradnl" sz="1200" kern="1200" dirty="0" smtClean="0">
                <a:solidFill>
                  <a:schemeClr val="tx1"/>
                </a:solidFill>
                <a:latin typeface="Arial" charset="0"/>
                <a:ea typeface="ＭＳ Ｐゴシック" charset="0"/>
                <a:cs typeface="ＭＳ Ｐゴシック" charset="0"/>
              </a:rPr>
              <a:t> </a:t>
            </a:r>
            <a:endParaRPr lang="en-US" sz="1200" kern="1200" dirty="0" smtClean="0">
              <a:solidFill>
                <a:schemeClr val="tx1"/>
              </a:solidFill>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Během následujících přechodů blondýn předvedl ještě další věci jako je chůze na chůdách a přejezd na jízdním kole.</a:t>
            </a:r>
          </a:p>
          <a:p>
            <a:pPr rtl="0">
              <a:buFont typeface="Arial"/>
              <a:buChar char="•"/>
            </a:pPr>
            <a:r>
              <a:rPr lang="cs-CZ" dirty="0" smtClean="0"/>
              <a:t>Také přes rokli tlačil kolečko, na kterém byla malá kamna s želenými pláty.</a:t>
            </a:r>
          </a:p>
          <a:p>
            <a:pPr rtl="0">
              <a:buFont typeface="Arial"/>
              <a:buChar char="•"/>
            </a:pPr>
            <a:r>
              <a:rPr lang="cs-CZ" dirty="0" smtClean="0"/>
              <a:t>Během přechodu udělal to, že v kamnech zatopil a osmažil omeletu, kterou podal cestujícím na palubě člunu </a:t>
            </a:r>
            <a:r>
              <a:rPr lang="cs-CZ" i="1" dirty="0" err="1" smtClean="0"/>
              <a:t>Maid</a:t>
            </a:r>
            <a:r>
              <a:rPr lang="cs-CZ" i="1" dirty="0" smtClean="0"/>
              <a:t> </a:t>
            </a:r>
            <a:r>
              <a:rPr lang="cs-CZ" i="1" dirty="0" err="1" smtClean="0"/>
              <a:t>of</a:t>
            </a:r>
            <a:r>
              <a:rPr lang="cs-CZ" i="1" dirty="0" smtClean="0"/>
              <a:t> </a:t>
            </a:r>
            <a:r>
              <a:rPr lang="cs-CZ" i="1" dirty="0" err="1" smtClean="0"/>
              <a:t>the</a:t>
            </a:r>
            <a:r>
              <a:rPr lang="cs-CZ" i="1" dirty="0" smtClean="0"/>
              <a:t> Mist</a:t>
            </a:r>
            <a:r>
              <a:rPr lang="cs-CZ" dirty="0" smtClean="0"/>
              <a:t>.</a:t>
            </a:r>
            <a:r>
              <a:rPr lang="cs-CZ" baseline="30000" dirty="0" smtClean="0"/>
              <a:t>2</a:t>
            </a:r>
            <a:endParaRPr lang="cs-CZ" dirty="0" smtClean="0"/>
          </a:p>
          <a:p>
            <a:pPr rtl="0"/>
            <a:r>
              <a:rPr lang="cs-CZ" dirty="0" smtClean="0"/>
              <a:t/>
            </a:r>
            <a:br>
              <a:rPr lang="cs-CZ" dirty="0" smtClean="0"/>
            </a:br>
            <a:endParaRPr lang="cs-CZ" dirty="0" smtClean="0"/>
          </a:p>
          <a:p>
            <a:pPr rtl="0"/>
            <a:r>
              <a:rPr lang="cs-CZ" dirty="0" smtClean="0"/>
              <a:t>Jak to provazochodci dělají?</a:t>
            </a:r>
          </a:p>
          <a:p>
            <a:pPr rtl="0">
              <a:buFont typeface="Arial"/>
              <a:buChar char="•"/>
            </a:pPr>
            <a:r>
              <a:rPr lang="cs-CZ" dirty="0" smtClean="0"/>
              <a:t>Někdo se zeptal známého provazochodce, jaké je tajemství chůze po lanu.</a:t>
            </a:r>
          </a:p>
          <a:p>
            <a:pPr rtl="0">
              <a:buFont typeface="Arial"/>
              <a:buChar char="•"/>
            </a:pPr>
            <a:r>
              <a:rPr lang="cs-CZ" dirty="0" smtClean="0"/>
              <a:t>Jeho odpověď zněla: „Tajemstvím je dívat se dopředu tam, kam jdeš. Jdeš tam, kam jdou tvoje oči.“ To je způsob, který funguje i v životě. Udržuj své oči upřené na cíl.</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During subsequent crossings, </a:t>
            </a:r>
            <a:r>
              <a:rPr lang="en-US" sz="1200" kern="1200" dirty="0" err="1" smtClean="0">
                <a:solidFill>
                  <a:schemeClr val="tx1"/>
                </a:solidFill>
                <a:latin typeface="Arial" charset="0"/>
                <a:ea typeface="ＭＳ Ｐゴシック" charset="0"/>
                <a:cs typeface="ＭＳ Ｐゴシック" charset="0"/>
              </a:rPr>
              <a:t>Blondin</a:t>
            </a:r>
            <a:r>
              <a:rPr lang="en-US" sz="1200" kern="1200" dirty="0" smtClean="0">
                <a:solidFill>
                  <a:schemeClr val="tx1"/>
                </a:solidFill>
                <a:latin typeface="Arial" charset="0"/>
                <a:ea typeface="ＭＳ Ｐゴシック" charset="0"/>
                <a:cs typeface="ＭＳ Ｐゴシック" charset="0"/>
              </a:rPr>
              <a:t> performed other acts such as walking on stilts and crossing on a bicycle. </a:t>
            </a:r>
          </a:p>
          <a:p>
            <a:pPr lvl="0" fontAlgn="ctr"/>
            <a:r>
              <a:rPr lang="en-US" sz="1200" kern="1200" dirty="0" smtClean="0">
                <a:solidFill>
                  <a:schemeClr val="tx1"/>
                </a:solidFill>
                <a:latin typeface="Arial" charset="0"/>
                <a:ea typeface="ＭＳ Ｐゴシック" charset="0"/>
                <a:cs typeface="ＭＳ Ｐゴシック" charset="0"/>
              </a:rPr>
              <a:t>He also pushed a wheelbarrow containing a small sheet-iron stove across the gorge. </a:t>
            </a:r>
          </a:p>
          <a:p>
            <a:pPr lvl="0" fontAlgn="ctr"/>
            <a:r>
              <a:rPr lang="en-US" sz="1200" kern="1200" dirty="0" smtClean="0">
                <a:solidFill>
                  <a:schemeClr val="tx1"/>
                </a:solidFill>
                <a:latin typeface="Arial" charset="0"/>
                <a:ea typeface="ＭＳ Ｐゴシック" charset="0"/>
                <a:cs typeface="ＭＳ Ｐゴシック" charset="0"/>
              </a:rPr>
              <a:t>During this trip across, he proceeded to fire up the stove and cook an omelet that he lowered to the passengers aboard the boat, </a:t>
            </a:r>
            <a:r>
              <a:rPr lang="en-US" sz="1200" i="1" kern="1200" dirty="0" smtClean="0">
                <a:solidFill>
                  <a:schemeClr val="tx1"/>
                </a:solidFill>
                <a:latin typeface="Arial" charset="0"/>
                <a:ea typeface="ＭＳ Ｐゴシック" charset="0"/>
                <a:cs typeface="ＭＳ Ｐゴシック" charset="0"/>
              </a:rPr>
              <a:t>Maid of the Mist.</a:t>
            </a:r>
            <a:endParaRPr lang="en-US" sz="1200" kern="1200" dirty="0" smtClean="0">
              <a:solidFill>
                <a:schemeClr val="tx1"/>
              </a:solidFill>
              <a:latin typeface="Arial" charset="0"/>
              <a:ea typeface="ＭＳ Ｐゴシック" charset="0"/>
              <a:cs typeface="ＭＳ Ｐゴシック" charset="0"/>
            </a:endParaRPr>
          </a:p>
          <a:p>
            <a:pPr fontAlgn="ctr"/>
            <a:r>
              <a:rPr lang="en-US" sz="1200" i="1" kern="1200" dirty="0" smtClean="0">
                <a:solidFill>
                  <a:schemeClr val="tx1"/>
                </a:solidFill>
                <a:latin typeface="Arial" charset="0"/>
                <a:ea typeface="ＭＳ Ｐゴシック" charset="0"/>
                <a:cs typeface="ＭＳ Ｐゴシック" charset="0"/>
              </a:rPr>
              <a:t> </a:t>
            </a:r>
            <a:endParaRPr lang="en-US"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How do tightrope walkers do it? </a:t>
            </a:r>
          </a:p>
          <a:p>
            <a:pPr lvl="0" fontAlgn="ctr"/>
            <a:r>
              <a:rPr lang="en-US" sz="1200" kern="1200" dirty="0" smtClean="0">
                <a:solidFill>
                  <a:schemeClr val="tx1"/>
                </a:solidFill>
                <a:latin typeface="Arial" charset="0"/>
                <a:ea typeface="ＭＳ Ｐゴシック" charset="0"/>
                <a:cs typeface="ＭＳ Ｐゴシック" charset="0"/>
              </a:rPr>
              <a:t>Someone asked a famous tightrope walker what was the secret of walking the rope. </a:t>
            </a:r>
          </a:p>
          <a:p>
            <a:pPr lvl="0" fontAlgn="ctr"/>
            <a:r>
              <a:rPr lang="en-US" sz="1200" kern="1200" dirty="0" smtClean="0">
                <a:solidFill>
                  <a:schemeClr val="tx1"/>
                </a:solidFill>
                <a:latin typeface="Arial" charset="0"/>
                <a:ea typeface="ＭＳ Ｐゴシック" charset="0"/>
                <a:cs typeface="ＭＳ Ｐゴシック" charset="0"/>
              </a:rPr>
              <a:t>His response was, “The secret is looking ahead at where you are going. You tend to go where your eyes go.” That’s the way it is in life. Keep your eyes fixed on the goal. </a:t>
            </a:r>
          </a:p>
          <a:p>
            <a:r>
              <a:rPr lang="en-US" sz="1200" kern="1200" dirty="0" smtClean="0">
                <a:solidFill>
                  <a:schemeClr val="tx1"/>
                </a:solidFill>
                <a:latin typeface="Arial" charset="0"/>
                <a:ea typeface="ＭＳ Ｐゴシック" charset="0"/>
                <a:cs typeface="ＭＳ Ｐゴシック" charset="0"/>
              </a:rPr>
              <a:t>.	“Niagara Falls Stunts and Daredevils: History,” Niagara Parks, an agency of the government of Ontario, </a:t>
            </a:r>
            <a:r>
              <a:rPr lang="en-US" sz="1200" kern="1200" dirty="0" err="1" smtClean="0">
                <a:solidFill>
                  <a:schemeClr val="tx1"/>
                </a:solidFill>
                <a:latin typeface="Arial" charset="0"/>
                <a:ea typeface="ＭＳ Ｐゴシック" charset="0"/>
                <a:cs typeface="ＭＳ Ｐゴシック" charset="0"/>
              </a:rPr>
              <a:t>http://www.niagaraparks.com/media/niagara-falls-stunting-history.html</a:t>
            </a:r>
            <a:r>
              <a:rPr lang="en-US" sz="1200" kern="1200" dirty="0" smtClean="0">
                <a:solidFill>
                  <a:schemeClr val="tx1"/>
                </a:solidFill>
                <a:latin typeface="Arial" charset="0"/>
                <a:ea typeface="ＭＳ Ｐゴシック" charset="0"/>
                <a:cs typeface="ＭＳ Ｐゴシック" charset="0"/>
              </a:rPr>
              <a:t>; “Jean Francois </a:t>
            </a:r>
            <a:r>
              <a:rPr lang="en-US" sz="1200" kern="1200" dirty="0" err="1" smtClean="0">
                <a:solidFill>
                  <a:schemeClr val="tx1"/>
                </a:solidFill>
                <a:latin typeface="Arial" charset="0"/>
                <a:ea typeface="ＭＳ Ｐゴシック" charset="0"/>
                <a:cs typeface="ＭＳ Ｐゴシック" charset="0"/>
              </a:rPr>
              <a:t>Gravelet</a:t>
            </a:r>
            <a:r>
              <a:rPr lang="en-US" sz="1200" kern="1200" dirty="0" smtClean="0">
                <a:solidFill>
                  <a:schemeClr val="tx1"/>
                </a:solidFill>
                <a:latin typeface="Arial" charset="0"/>
                <a:ea typeface="ＭＳ Ｐゴシック" charset="0"/>
                <a:cs typeface="ＭＳ Ｐゴシック" charset="0"/>
              </a:rPr>
              <a:t>: AKA the Great </a:t>
            </a:r>
            <a:r>
              <a:rPr lang="en-US" sz="1200" kern="1200" dirty="0" err="1" smtClean="0">
                <a:solidFill>
                  <a:schemeClr val="tx1"/>
                </a:solidFill>
                <a:latin typeface="Arial" charset="0"/>
                <a:ea typeface="ＭＳ Ｐゴシック" charset="0"/>
                <a:cs typeface="ＭＳ Ｐゴシック" charset="0"/>
              </a:rPr>
              <a:t>Blondin</a:t>
            </a:r>
            <a:r>
              <a:rPr lang="en-US" sz="1200" kern="1200" dirty="0" smtClean="0">
                <a:solidFill>
                  <a:schemeClr val="tx1"/>
                </a:solidFill>
                <a:latin typeface="Arial" charset="0"/>
                <a:ea typeface="ＭＳ Ｐゴシック" charset="0"/>
                <a:cs typeface="ＭＳ Ｐゴシック" charset="0"/>
              </a:rPr>
              <a:t>,” Niagara Falls promotional Web site, </a:t>
            </a:r>
            <a:r>
              <a:rPr lang="en-US" sz="1200" kern="1200" dirty="0" err="1" smtClean="0">
                <a:solidFill>
                  <a:schemeClr val="tx1"/>
                </a:solidFill>
                <a:latin typeface="Arial" charset="0"/>
                <a:ea typeface="ＭＳ Ｐゴシック" charset="0"/>
                <a:cs typeface="ＭＳ Ｐゴシック" charset="0"/>
              </a:rPr>
              <a:t>http://www.tourniagara.com/history/daredevils/jean-francois-gravelet/</a:t>
            </a:r>
            <a:r>
              <a:rPr lang="en-US" sz="1200" kern="1200" dirty="0" smtClean="0">
                <a:solidFill>
                  <a:schemeClr val="tx1"/>
                </a:solidFill>
                <a:latin typeface="Arial" charset="0"/>
                <a:ea typeface="ＭＳ Ｐゴシック" charset="0"/>
                <a:cs typeface="ＭＳ Ｐゴシック" charset="0"/>
              </a:rPr>
              <a:t>; The </a:t>
            </a:r>
            <a:r>
              <a:rPr lang="en-US" sz="1200" kern="1200" dirty="0" err="1" smtClean="0">
                <a:solidFill>
                  <a:schemeClr val="tx1"/>
                </a:solidFill>
                <a:latin typeface="Arial" charset="0"/>
                <a:ea typeface="ＭＳ Ｐゴシック" charset="0"/>
                <a:cs typeface="ＭＳ Ｐゴシック" charset="0"/>
              </a:rPr>
              <a:t>Blondin</a:t>
            </a:r>
            <a:r>
              <a:rPr lang="en-US" sz="1200" kern="1200" dirty="0" smtClean="0">
                <a:solidFill>
                  <a:schemeClr val="tx1"/>
                </a:solidFill>
                <a:latin typeface="Arial" charset="0"/>
                <a:ea typeface="ＭＳ Ｐゴシック" charset="0"/>
                <a:cs typeface="ＭＳ Ｐゴシック" charset="0"/>
              </a:rPr>
              <a:t> Memorial Trust, http://</a:t>
            </a:r>
            <a:r>
              <a:rPr lang="en-US" sz="1200" kern="1200" dirty="0" err="1" smtClean="0">
                <a:solidFill>
                  <a:schemeClr val="tx1"/>
                </a:solidFill>
                <a:latin typeface="Arial" charset="0"/>
                <a:ea typeface="ＭＳ Ｐゴシック" charset="0"/>
                <a:cs typeface="ＭＳ Ｐゴシック" charset="0"/>
              </a:rPr>
              <a:t>www.blondinmemorialtrust.com</a:t>
            </a:r>
            <a:r>
              <a:rPr lang="en-US" sz="1200" kern="1200" dirty="0" smtClean="0">
                <a:solidFill>
                  <a:schemeClr val="tx1"/>
                </a:solidFill>
                <a:latin typeface="Arial" charset="0"/>
                <a:ea typeface="ＭＳ Ｐゴシック" charset="0"/>
                <a:cs typeface="ＭＳ Ｐゴシック" charset="0"/>
              </a:rPr>
              <a:t>/.</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Vyšší cíl – vyvážený život. Blondýnovy výkony byly úžasné, ale mnohem větší hodnotu má pro muže nebo ženu, chlapce nebo děvče, kteří chtějí fungovat, přechod po visutém lanu každodenně vyrovnaného osobního života. To zahrnuje nalezení rovnováhy duševního, duchovního, fyzického a vztahového zdraví. Jaká je to výzva tento cíl pro nás pro všechny! Ale stojí to za to.</a:t>
            </a:r>
          </a:p>
          <a:p>
            <a:pPr rtl="0"/>
            <a:r>
              <a:rPr lang="cs-CZ" dirty="0" smtClean="0"/>
              <a:t/>
            </a:r>
            <a:br>
              <a:rPr lang="cs-CZ" dirty="0" smtClean="0"/>
            </a:br>
            <a:endParaRPr lang="cs-CZ" dirty="0" smtClean="0"/>
          </a:p>
          <a:p>
            <a:pPr rtl="0"/>
            <a:r>
              <a:rPr lang="cs-CZ" dirty="0" smtClean="0"/>
              <a:t>Podívejme se na přehled rozměrů vyváženého života, které jsou často v našem stresujícím, horečnatém životním stylu opomíjeny.</a:t>
            </a:r>
          </a:p>
          <a:p>
            <a:pPr rtl="0"/>
            <a:endParaRPr lang="cs-CZ" sz="1200" i="1" kern="1200" dirty="0" smtClean="0">
              <a:solidFill>
                <a:schemeClr val="tx1"/>
              </a:solidFill>
              <a:latin typeface="Arial" charset="0"/>
              <a:ea typeface="ＭＳ Ｐゴシック" charset="0"/>
              <a:cs typeface="ＭＳ Ｐゴシック" charset="0"/>
            </a:endParaRPr>
          </a:p>
          <a:p>
            <a:pPr fontAlgn="ctr"/>
            <a:endParaRPr lang="cs-CZ" sz="1200" i="1" kern="1200" dirty="0" smtClean="0">
              <a:solidFill>
                <a:schemeClr val="tx1"/>
              </a:solidFill>
              <a:latin typeface="Arial" charset="0"/>
              <a:ea typeface="ＭＳ Ｐゴシック" charset="0"/>
              <a:cs typeface="ＭＳ Ｐゴシック" charset="0"/>
            </a:endParaRPr>
          </a:p>
          <a:p>
            <a:pPr fontAlgn="ctr"/>
            <a:r>
              <a:rPr lang="en-US" sz="1200" i="1" kern="1200" dirty="0" smtClean="0">
                <a:solidFill>
                  <a:schemeClr val="tx1"/>
                </a:solidFill>
                <a:latin typeface="Arial" charset="0"/>
                <a:ea typeface="ＭＳ Ｐゴシック" charset="0"/>
                <a:cs typeface="ＭＳ Ｐゴシック" charset="0"/>
              </a:rPr>
              <a:t>A higher goal—a balanced life. </a:t>
            </a:r>
            <a:r>
              <a:rPr lang="en-US" sz="1200" kern="1200" dirty="0" err="1" smtClean="0">
                <a:solidFill>
                  <a:schemeClr val="tx1"/>
                </a:solidFill>
                <a:latin typeface="Arial" charset="0"/>
                <a:ea typeface="ＭＳ Ｐゴシック" charset="0"/>
                <a:cs typeface="ＭＳ Ｐゴシック" charset="0"/>
              </a:rPr>
              <a:t>Blondin’s</a:t>
            </a:r>
            <a:r>
              <a:rPr lang="en-US" sz="1200" kern="1200" dirty="0" smtClean="0">
                <a:solidFill>
                  <a:schemeClr val="tx1"/>
                </a:solidFill>
                <a:latin typeface="Arial" charset="0"/>
                <a:ea typeface="ＭＳ Ｐゴシック" charset="0"/>
                <a:cs typeface="ＭＳ Ｐゴシック" charset="0"/>
              </a:rPr>
              <a:t> feats were amazing, but for a man or a woman, a boy or a girl to be able to perform the high-wire act of a daily balanced personal life is more valuable. This entails discovering equilibrium of mental, spiritual, physical, and relational health. What a challenging goal for most of us! But it’s worth it.</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Let’s look at a preview of dimensions of a balanced life that are often omitted in our fast-paced, frenzied lifestyle.</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b="1" kern="1200" dirty="0" smtClean="0">
                <a:solidFill>
                  <a:schemeClr val="tx1"/>
                </a:solidFill>
                <a:latin typeface="Arial" charset="0"/>
                <a:ea typeface="ＭＳ Ｐゴシック" charset="0"/>
                <a:cs typeface="ＭＳ Ｐゴシック" charset="0"/>
              </a:rPr>
              <a:t>BODY</a:t>
            </a:r>
            <a:endParaRPr lang="en-US" sz="1200" kern="1200" dirty="0" smtClean="0">
              <a:solidFill>
                <a:schemeClr val="tx1"/>
              </a:solidFill>
              <a:latin typeface="Arial" charset="0"/>
              <a:ea typeface="ＭＳ Ｐゴシック" charset="0"/>
              <a:cs typeface="ＭＳ Ｐゴシック" charset="0"/>
            </a:endParaRPr>
          </a:p>
          <a:p>
            <a:pPr lvl="0" fontAlgn="ctr"/>
            <a:r>
              <a:rPr lang="en-US" sz="1200" b="1" kern="1200" dirty="0" smtClean="0">
                <a:solidFill>
                  <a:schemeClr val="tx1"/>
                </a:solidFill>
                <a:latin typeface="Arial" charset="0"/>
                <a:ea typeface="ＭＳ Ｐゴシック" charset="0"/>
                <a:cs typeface="ＭＳ Ｐゴシック" charset="0"/>
              </a:rPr>
              <a:t> It’s a balancing act to </a:t>
            </a:r>
            <a:r>
              <a:rPr lang="en-US" sz="1200" b="1" i="1" kern="1200" dirty="0" smtClean="0">
                <a:solidFill>
                  <a:schemeClr val="tx1"/>
                </a:solidFill>
                <a:latin typeface="Arial" charset="0"/>
                <a:ea typeface="ＭＳ Ｐゴシック" charset="0"/>
                <a:cs typeface="ＭＳ Ｐゴシック" charset="0"/>
              </a:rPr>
              <a:t>sleep</a:t>
            </a:r>
            <a:r>
              <a:rPr lang="en-US" sz="1200" b="1" kern="1200" dirty="0" smtClean="0">
                <a:solidFill>
                  <a:schemeClr val="tx1"/>
                </a:solidFill>
                <a:latin typeface="Arial" charset="0"/>
                <a:ea typeface="ＭＳ Ｐゴシック" charset="0"/>
                <a:cs typeface="ＭＳ Ｐゴシック" charset="0"/>
              </a:rPr>
              <a:t> right.</a:t>
            </a:r>
            <a:endParaRPr lang="en-US" sz="1200" kern="1200" dirty="0" smtClean="0">
              <a:solidFill>
                <a:schemeClr val="tx1"/>
              </a:solidFill>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a:r>
              <a:rPr lang="cs-CZ" dirty="0" smtClean="0"/>
              <a:t>Znáte někoho, kdo je právě vyčerpán? Až 80% Američanů jsou chronicky nedospalí a až 25% dětí trpí problémy se spánkem.</a:t>
            </a:r>
            <a:r>
              <a:rPr lang="cs-CZ" baseline="30000" dirty="0" smtClean="0"/>
              <a:t>3</a:t>
            </a:r>
            <a:r>
              <a:rPr lang="cs-CZ" dirty="0" smtClean="0"/>
              <a:t> Jak nedostatek spánku ovlivňuje naše hormony? Krysy s nedostatkem spánku se zpronevěřují svému imunitnímu systému, onemocní z bakteriálních patogenních látek, neudržují dostatečnou tělesnou teplotu a umírají asi za tři týdny.</a:t>
            </a:r>
            <a:r>
              <a:rPr lang="cs-CZ" baseline="30000" dirty="0" smtClean="0"/>
              <a:t>4</a:t>
            </a:r>
            <a:endParaRPr lang="cs-CZ" dirty="0" smtClean="0"/>
          </a:p>
          <a:p>
            <a:pPr rtl="0"/>
            <a:r>
              <a:rPr lang="cs-CZ" dirty="0" smtClean="0"/>
              <a:t/>
            </a:r>
            <a:br>
              <a:rPr lang="cs-CZ" dirty="0" smtClean="0"/>
            </a:br>
            <a:endParaRPr lang="cs-CZ" dirty="0" smtClean="0"/>
          </a:p>
          <a:p>
            <a:pPr rtl="0"/>
            <a:r>
              <a:rPr lang="cs-CZ" dirty="0" smtClean="0"/>
              <a:t>Chceme se my naučit, jak si od našich stresů odpočinout? Ježíš řekl: „Pojďte ... a odpočiňte.“</a:t>
            </a:r>
            <a:r>
              <a:rPr lang="cs-CZ" baseline="30000" dirty="0" smtClean="0"/>
              <a:t>5</a:t>
            </a:r>
            <a:r>
              <a:rPr lang="cs-CZ" dirty="0" smtClean="0"/>
              <a:t> Někdo vtipně poznamenal: „Když se neoddělíme, můžu oddělení přijít skrze rozpadnutí se!“</a:t>
            </a:r>
          </a:p>
          <a:p>
            <a:pPr fontAlgn="ctr"/>
            <a:endParaRPr lang="cs-CZ" sz="1200" kern="1200" dirty="0" smtClean="0">
              <a:solidFill>
                <a:schemeClr val="tx1"/>
              </a:solidFill>
              <a:latin typeface="Arial" charset="0"/>
              <a:ea typeface="ＭＳ Ｐゴシック" charset="0"/>
              <a:cs typeface="ＭＳ Ｐゴシック" charset="0"/>
            </a:endParaRPr>
          </a:p>
          <a:p>
            <a:pPr fontAlgn="ctr"/>
            <a:endParaRPr lang="cs-CZ" sz="1200" kern="1200" dirty="0" smtClean="0">
              <a:solidFill>
                <a:schemeClr val="tx1"/>
              </a:solidFill>
              <a:latin typeface="Arial" charset="0"/>
              <a:ea typeface="ＭＳ Ｐゴシック" charset="0"/>
              <a:cs typeface="ＭＳ Ｐゴシック" charset="0"/>
            </a:endParaRPr>
          </a:p>
          <a:p>
            <a:pPr fontAlgn="ctr"/>
            <a:r>
              <a:rPr lang="en-US" sz="1200" kern="1200" dirty="0" smtClean="0">
                <a:solidFill>
                  <a:schemeClr val="tx1"/>
                </a:solidFill>
                <a:latin typeface="Arial" charset="0"/>
                <a:ea typeface="ＭＳ Ｐゴシック" charset="0"/>
                <a:cs typeface="ＭＳ Ｐゴシック" charset="0"/>
              </a:rPr>
              <a:t>Do you know anyone who is just tired out? Up to 80% of Americans are chronically sleep-deprived and up to 25% of children suffer from sleep problems. How does loss of sleep affect our hormones? Rats deprived of sleep compromise their immune systems, fall ill from bacterial pathogens, fail to maintain body heat, and die in about three weeks. </a:t>
            </a:r>
          </a:p>
          <a:p>
            <a:pPr fontAlgn="ctr"/>
            <a:r>
              <a:rPr lang="en-US" sz="1200" kern="1200" dirty="0" smtClean="0">
                <a:solidFill>
                  <a:schemeClr val="tx1"/>
                </a:solidFill>
                <a:latin typeface="Arial" charset="0"/>
                <a:ea typeface="ＭＳ Ｐゴシック" charset="0"/>
                <a:cs typeface="ＭＳ Ｐゴシック" charset="0"/>
              </a:rPr>
              <a:t> </a:t>
            </a:r>
          </a:p>
          <a:p>
            <a:pPr fontAlgn="ctr"/>
            <a:r>
              <a:rPr lang="en-US" sz="1200" kern="1200" dirty="0" smtClean="0">
                <a:solidFill>
                  <a:schemeClr val="tx1"/>
                </a:solidFill>
                <a:latin typeface="Arial" charset="0"/>
                <a:ea typeface="ＭＳ Ｐゴシック" charset="0"/>
                <a:cs typeface="ＭＳ Ｐゴシック" charset="0"/>
              </a:rPr>
              <a:t>Do we want to learn how to rest from our stresses? Jesus said, “Come aside . . . and rest a while.” Someone quipped, “If we don’t come apart, we may fall apart!” </a:t>
            </a:r>
          </a:p>
          <a:p>
            <a:pPr fontAlgn="ctr"/>
            <a:r>
              <a:rPr lang="en-US" sz="1200" b="1" kern="1200" dirty="0" smtClean="0">
                <a:solidFill>
                  <a:schemeClr val="tx1"/>
                </a:solidFill>
                <a:latin typeface="Arial" charset="0"/>
                <a:ea typeface="ＭＳ Ｐゴシック" charset="0"/>
                <a:cs typeface="ＭＳ Ｐゴシック" charset="0"/>
              </a:rPr>
              <a:t> </a:t>
            </a:r>
            <a:endParaRPr lang="en-US" sz="1200" kern="1200" dirty="0" smtClean="0">
              <a:solidFill>
                <a:schemeClr val="tx1"/>
              </a:solidFill>
              <a:latin typeface="Arial" charset="0"/>
              <a:ea typeface="ＭＳ Ｐゴシック" charset="0"/>
              <a:cs typeface="ＭＳ Ｐゴシック" charset="0"/>
            </a:endParaRPr>
          </a:p>
          <a:p>
            <a:pPr fontAlgn="ctr"/>
            <a:r>
              <a:rPr lang="en-US" sz="1200" b="1" kern="1200" dirty="0" smtClean="0">
                <a:solidFill>
                  <a:schemeClr val="tx1"/>
                </a:solidFill>
                <a:latin typeface="Arial" charset="0"/>
                <a:ea typeface="ＭＳ Ｐゴシック" charset="0"/>
                <a:cs typeface="ＭＳ Ｐゴシック" charset="0"/>
              </a:rPr>
              <a:t> </a:t>
            </a:r>
            <a:endParaRPr lang="en-US" sz="1200" kern="1200" dirty="0" smtClean="0">
              <a:solidFill>
                <a:schemeClr val="tx1"/>
              </a:solidFill>
              <a:latin typeface="Arial" charset="0"/>
              <a:ea typeface="ＭＳ Ｐゴシック" charset="0"/>
              <a:cs typeface="ＭＳ Ｐゴシック" charset="0"/>
            </a:endParaRPr>
          </a:p>
          <a:p>
            <a:pPr fontAlgn="ctr"/>
            <a:r>
              <a:rPr lang="en-US" sz="1200" b="1" kern="1200" dirty="0" smtClean="0">
                <a:solidFill>
                  <a:schemeClr val="tx1"/>
                </a:solidFill>
                <a:latin typeface="Arial" charset="0"/>
                <a:ea typeface="ＭＳ Ｐゴシック" charset="0"/>
                <a:cs typeface="ＭＳ Ｐゴシック" charset="0"/>
              </a:rPr>
              <a:t>2. It’s a balancing act to </a:t>
            </a:r>
            <a:r>
              <a:rPr lang="en-US" sz="1200" b="1" i="1" kern="1200" dirty="0" smtClean="0">
                <a:solidFill>
                  <a:schemeClr val="tx1"/>
                </a:solidFill>
                <a:latin typeface="Arial" charset="0"/>
                <a:ea typeface="ＭＳ Ｐゴシック" charset="0"/>
                <a:cs typeface="ＭＳ Ｐゴシック" charset="0"/>
              </a:rPr>
              <a:t>eat</a:t>
            </a:r>
            <a:r>
              <a:rPr lang="en-US" sz="1200" b="1" kern="1200" dirty="0" smtClean="0">
                <a:solidFill>
                  <a:schemeClr val="tx1"/>
                </a:solidFill>
                <a:latin typeface="Arial" charset="0"/>
                <a:ea typeface="ＭＳ Ｐゴシック" charset="0"/>
                <a:cs typeface="ＭＳ Ｐゴシック" charset="0"/>
              </a:rPr>
              <a:t> right.</a:t>
            </a:r>
            <a:endParaRPr lang="en-US" sz="1200" kern="1200" dirty="0" smtClean="0">
              <a:solidFill>
                <a:schemeClr val="tx1"/>
              </a:solidFill>
              <a:latin typeface="Arial" charset="0"/>
              <a:ea typeface="ＭＳ Ｐゴシック" charset="0"/>
              <a:cs typeface="ＭＳ Ｐゴシック" charset="0"/>
            </a:endParaRPr>
          </a:p>
          <a:p>
            <a:r>
              <a:rPr lang="en-US" sz="1200" kern="1200" dirty="0" smtClean="0">
                <a:solidFill>
                  <a:schemeClr val="tx1"/>
                </a:solidFill>
                <a:latin typeface="Arial" charset="0"/>
                <a:ea typeface="ＭＳ Ｐゴシック" charset="0"/>
                <a:cs typeface="ＭＳ Ｐゴシック" charset="0"/>
              </a:rPr>
              <a:t>.	Samantha Levine, “Up Too Late: Hectic Lives Rob Kids of Sleep and Health,” </a:t>
            </a:r>
            <a:r>
              <a:rPr lang="en-US" sz="1200" i="1" kern="1200" dirty="0" smtClean="0">
                <a:solidFill>
                  <a:schemeClr val="tx1"/>
                </a:solidFill>
                <a:latin typeface="Arial" charset="0"/>
                <a:ea typeface="ＭＳ Ｐゴシック" charset="0"/>
                <a:cs typeface="ＭＳ Ｐゴシック" charset="0"/>
              </a:rPr>
              <a:t>U.S. News &amp; World Report </a:t>
            </a:r>
            <a:r>
              <a:rPr lang="en-US" sz="1200" kern="1200" dirty="0" smtClean="0">
                <a:solidFill>
                  <a:schemeClr val="tx1"/>
                </a:solidFill>
                <a:latin typeface="Arial" charset="0"/>
                <a:ea typeface="ＭＳ Ｐゴシック" charset="0"/>
                <a:cs typeface="ＭＳ Ｐゴシック" charset="0"/>
              </a:rPr>
              <a:t>(September 1, 2002), 51.</a:t>
            </a:r>
          </a:p>
          <a:p>
            <a:r>
              <a:rPr lang="en-US" sz="1200" kern="1200" dirty="0" smtClean="0">
                <a:solidFill>
                  <a:schemeClr val="tx1"/>
                </a:solidFill>
                <a:latin typeface="Arial" charset="0"/>
                <a:ea typeface="ＭＳ Ｐゴシック" charset="0"/>
                <a:cs typeface="ＭＳ Ｐゴシック" charset="0"/>
              </a:rPr>
              <a:t>.	Carol A. Everson, “Sleep Deprivation and the Immune System,” in Mark R. Pressman and William C. Orr, eds., </a:t>
            </a:r>
            <a:r>
              <a:rPr lang="en-US" sz="1200" i="1" kern="1200" dirty="0" smtClean="0">
                <a:solidFill>
                  <a:schemeClr val="tx1"/>
                </a:solidFill>
                <a:latin typeface="Arial" charset="0"/>
                <a:ea typeface="ＭＳ Ｐゴシック" charset="0"/>
                <a:cs typeface="ＭＳ Ｐゴシック" charset="0"/>
              </a:rPr>
              <a:t>Understanding Sleep: The Evaluation and Treatment of Sleep Disorders</a:t>
            </a:r>
            <a:r>
              <a:rPr lang="en-US" sz="1200" kern="1200" dirty="0" smtClean="0">
                <a:solidFill>
                  <a:schemeClr val="tx1"/>
                </a:solidFill>
                <a:latin typeface="Arial" charset="0"/>
                <a:ea typeface="ＭＳ Ｐゴシック" charset="0"/>
                <a:cs typeface="ＭＳ Ｐゴシック" charset="0"/>
              </a:rPr>
              <a:t> (Washington, DC: American Psychological Association, 1997), 401–424.</a:t>
            </a:r>
          </a:p>
          <a:p>
            <a:r>
              <a:rPr lang="en-US" sz="1200" kern="1200" dirty="0" smtClean="0">
                <a:solidFill>
                  <a:schemeClr val="tx1"/>
                </a:solidFill>
                <a:latin typeface="Arial" charset="0"/>
                <a:ea typeface="ＭＳ Ｐゴシック" charset="0"/>
                <a:cs typeface="ＭＳ Ｐゴシック" charset="0"/>
              </a:rPr>
              <a:t>.	Mark 6:31.</a:t>
            </a:r>
          </a:p>
          <a:p>
            <a:endParaRPr lang="en-US" dirty="0"/>
          </a:p>
        </p:txBody>
      </p:sp>
      <p:sp>
        <p:nvSpPr>
          <p:cNvPr id="4" name="Slide Number Placeholder 3"/>
          <p:cNvSpPr>
            <a:spLocks noGrp="1"/>
          </p:cNvSpPr>
          <p:nvPr>
            <p:ph type="sldNum" sz="quarter" idx="10"/>
          </p:nvPr>
        </p:nvSpPr>
        <p:spPr/>
        <p:txBody>
          <a:bodyPr/>
          <a:lstStyle/>
          <a:p>
            <a:pPr>
              <a:defRPr/>
            </a:pPr>
            <a:fld id="{23ACB2B8-E077-1548-93DD-8BE31BB79903}" type="slidenum">
              <a:rPr lang="en-US" smtClean="0"/>
              <a:pPr>
                <a:defRPr/>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541470C-9CC4-0F44-AC58-0BEB75517C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274568"/>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3C9C299-7F87-0E45-BAA3-4213D9A01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275205"/>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A3D776D-64AC-654B-A213-4B79D0566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812353"/>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3 Rectángulo"/>
          <p:cNvSpPr>
            <a:spLocks noGrp="1"/>
          </p:cNvSpPr>
          <p:nvPr>
            <p:ph type="dt" sz="half" idx="10"/>
          </p:nvPr>
        </p:nvSpPr>
        <p:spPr>
          <a:ln/>
        </p:spPr>
        <p:txBody>
          <a:bodyPr/>
          <a:lstStyle>
            <a:lvl1pPr>
              <a:defRPr/>
            </a:lvl1pPr>
          </a:lstStyle>
          <a:p>
            <a:pPr>
              <a:defRPr/>
            </a:pPr>
            <a:fld id="{072598C5-5B6E-6340-B56D-619F01B2A408}" type="datetime1">
              <a:rPr lang="en-US">
                <a:solidFill>
                  <a:srgbClr val="000000"/>
                </a:solidFill>
              </a:rPr>
              <a:pPr>
                <a:defRPr/>
              </a:pPr>
              <a:t>12/28/15</a:t>
            </a:fld>
            <a:endParaRPr lang="en-US">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9D9AD3FD-A393-0B4B-8483-3AC0E8F04ACE}"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3564652203"/>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Rectángulo"/>
          <p:cNvSpPr>
            <a:spLocks noGrp="1"/>
          </p:cNvSpPr>
          <p:nvPr>
            <p:ph type="dt" sz="half" idx="10"/>
          </p:nvPr>
        </p:nvSpPr>
        <p:spPr>
          <a:ln/>
        </p:spPr>
        <p:txBody>
          <a:bodyPr/>
          <a:lstStyle>
            <a:lvl1pPr>
              <a:defRPr/>
            </a:lvl1pPr>
          </a:lstStyle>
          <a:p>
            <a:pPr>
              <a:defRPr/>
            </a:pPr>
            <a:fld id="{335CFC14-EB23-3748-AAB8-5A262957EDF0}" type="datetime1">
              <a:rPr lang="en-US">
                <a:solidFill>
                  <a:srgbClr val="000000"/>
                </a:solidFill>
              </a:rPr>
              <a:pPr>
                <a:defRPr/>
              </a:pPr>
              <a:t>12/28/15</a:t>
            </a:fld>
            <a:endParaRPr lang="en-US">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04115E19-75DB-0640-8638-8F931A0D5CFC}"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345855097"/>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3 Rectángulo"/>
          <p:cNvSpPr>
            <a:spLocks noGrp="1"/>
          </p:cNvSpPr>
          <p:nvPr>
            <p:ph type="dt" sz="half" idx="10"/>
          </p:nvPr>
        </p:nvSpPr>
        <p:spPr>
          <a:ln/>
        </p:spPr>
        <p:txBody>
          <a:bodyPr/>
          <a:lstStyle>
            <a:lvl1pPr>
              <a:defRPr/>
            </a:lvl1pPr>
          </a:lstStyle>
          <a:p>
            <a:pPr>
              <a:defRPr/>
            </a:pPr>
            <a:fld id="{395D1908-D578-7A44-8E25-B06FA68E584A}" type="datetime1">
              <a:rPr lang="en-US">
                <a:solidFill>
                  <a:srgbClr val="000000"/>
                </a:solidFill>
              </a:rPr>
              <a:pPr>
                <a:defRPr/>
              </a:pPr>
              <a:t>12/28/15</a:t>
            </a:fld>
            <a:endParaRPr lang="en-US">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216769F6-91EA-5A49-A230-D155E645EEDE}"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524663619"/>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3 Rectángulo"/>
          <p:cNvSpPr>
            <a:spLocks noGrp="1"/>
          </p:cNvSpPr>
          <p:nvPr>
            <p:ph type="dt" sz="half" idx="10"/>
          </p:nvPr>
        </p:nvSpPr>
        <p:spPr>
          <a:ln/>
        </p:spPr>
        <p:txBody>
          <a:bodyPr/>
          <a:lstStyle>
            <a:lvl1pPr>
              <a:defRPr/>
            </a:lvl1pPr>
          </a:lstStyle>
          <a:p>
            <a:pPr>
              <a:defRPr/>
            </a:pPr>
            <a:fld id="{C4A8FD36-299B-A447-A2E1-F6C77080B42A}" type="datetime1">
              <a:rPr lang="en-US">
                <a:solidFill>
                  <a:srgbClr val="000000"/>
                </a:solidFill>
              </a:rPr>
              <a:pPr>
                <a:defRPr/>
              </a:pPr>
              <a:t>12/28/15</a:t>
            </a:fld>
            <a:endParaRPr lang="en-US">
              <a:solidFill>
                <a:srgbClr val="000000"/>
              </a:solidFill>
            </a:endParaRPr>
          </a:p>
        </p:txBody>
      </p:sp>
      <p:sp>
        <p:nvSpPr>
          <p:cNvPr id="6"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7" name="8 Rectángulo"/>
          <p:cNvSpPr>
            <a:spLocks noGrp="1"/>
          </p:cNvSpPr>
          <p:nvPr>
            <p:ph type="sldNum" sz="quarter" idx="12"/>
          </p:nvPr>
        </p:nvSpPr>
        <p:spPr>
          <a:ln/>
        </p:spPr>
        <p:txBody>
          <a:bodyPr/>
          <a:lstStyle>
            <a:lvl1pPr>
              <a:defRPr/>
            </a:lvl1pPr>
          </a:lstStyle>
          <a:p>
            <a:pPr>
              <a:defRPr/>
            </a:pPr>
            <a:fld id="{A2FED9C0-63BD-3948-81FB-CCBD6E312A60}"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81619878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3 Rectángulo"/>
          <p:cNvSpPr>
            <a:spLocks noGrp="1"/>
          </p:cNvSpPr>
          <p:nvPr>
            <p:ph type="dt" sz="half" idx="10"/>
          </p:nvPr>
        </p:nvSpPr>
        <p:spPr>
          <a:ln/>
        </p:spPr>
        <p:txBody>
          <a:bodyPr/>
          <a:lstStyle>
            <a:lvl1pPr>
              <a:defRPr/>
            </a:lvl1pPr>
          </a:lstStyle>
          <a:p>
            <a:pPr>
              <a:defRPr/>
            </a:pPr>
            <a:fld id="{8096FE86-7490-A14C-80C6-247B7B466AAF}" type="datetime1">
              <a:rPr lang="en-US">
                <a:solidFill>
                  <a:srgbClr val="000000"/>
                </a:solidFill>
              </a:rPr>
              <a:pPr>
                <a:defRPr/>
              </a:pPr>
              <a:t>12/28/15</a:t>
            </a:fld>
            <a:endParaRPr lang="en-US">
              <a:solidFill>
                <a:srgbClr val="000000"/>
              </a:solidFill>
            </a:endParaRPr>
          </a:p>
        </p:txBody>
      </p:sp>
      <p:sp>
        <p:nvSpPr>
          <p:cNvPr id="8"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9" name="8 Rectángulo"/>
          <p:cNvSpPr>
            <a:spLocks noGrp="1"/>
          </p:cNvSpPr>
          <p:nvPr>
            <p:ph type="sldNum" sz="quarter" idx="12"/>
          </p:nvPr>
        </p:nvSpPr>
        <p:spPr>
          <a:ln/>
        </p:spPr>
        <p:txBody>
          <a:bodyPr/>
          <a:lstStyle>
            <a:lvl1pPr>
              <a:defRPr/>
            </a:lvl1pPr>
          </a:lstStyle>
          <a:p>
            <a:pPr>
              <a:defRPr/>
            </a:pPr>
            <a:fld id="{65B09891-98E1-2B4A-9EC4-1B93EF000EE5}"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2245831535"/>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3 Rectángulo"/>
          <p:cNvSpPr>
            <a:spLocks noGrp="1"/>
          </p:cNvSpPr>
          <p:nvPr>
            <p:ph type="dt" sz="half" idx="10"/>
          </p:nvPr>
        </p:nvSpPr>
        <p:spPr>
          <a:ln/>
        </p:spPr>
        <p:txBody>
          <a:bodyPr/>
          <a:lstStyle>
            <a:lvl1pPr>
              <a:defRPr/>
            </a:lvl1pPr>
          </a:lstStyle>
          <a:p>
            <a:pPr>
              <a:defRPr/>
            </a:pPr>
            <a:fld id="{84E95225-8A04-4346-B857-79B194B7C74F}" type="datetime1">
              <a:rPr lang="en-US">
                <a:solidFill>
                  <a:srgbClr val="000000"/>
                </a:solidFill>
              </a:rPr>
              <a:pPr>
                <a:defRPr/>
              </a:pPr>
              <a:t>12/28/15</a:t>
            </a:fld>
            <a:endParaRPr lang="en-US">
              <a:solidFill>
                <a:srgbClr val="000000"/>
              </a:solidFill>
            </a:endParaRPr>
          </a:p>
        </p:txBody>
      </p:sp>
      <p:sp>
        <p:nvSpPr>
          <p:cNvPr id="4"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5" name="8 Rectángulo"/>
          <p:cNvSpPr>
            <a:spLocks noGrp="1"/>
          </p:cNvSpPr>
          <p:nvPr>
            <p:ph type="sldNum" sz="quarter" idx="12"/>
          </p:nvPr>
        </p:nvSpPr>
        <p:spPr>
          <a:ln/>
        </p:spPr>
        <p:txBody>
          <a:bodyPr/>
          <a:lstStyle>
            <a:lvl1pPr>
              <a:defRPr/>
            </a:lvl1pPr>
          </a:lstStyle>
          <a:p>
            <a:pPr>
              <a:defRPr/>
            </a:pPr>
            <a:fld id="{395F8BEE-F067-C340-BA9B-9311152F7330}"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3944832519"/>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3 Rectángulo"/>
          <p:cNvSpPr>
            <a:spLocks noGrp="1"/>
          </p:cNvSpPr>
          <p:nvPr>
            <p:ph type="dt" sz="half" idx="10"/>
          </p:nvPr>
        </p:nvSpPr>
        <p:spPr>
          <a:ln/>
        </p:spPr>
        <p:txBody>
          <a:bodyPr/>
          <a:lstStyle>
            <a:lvl1pPr>
              <a:defRPr/>
            </a:lvl1pPr>
          </a:lstStyle>
          <a:p>
            <a:pPr>
              <a:defRPr/>
            </a:pPr>
            <a:fld id="{D3340BE9-7D97-5049-BA1B-847F534A4BFE}" type="datetime1">
              <a:rPr lang="en-US">
                <a:solidFill>
                  <a:srgbClr val="000000"/>
                </a:solidFill>
              </a:rPr>
              <a:pPr>
                <a:defRPr/>
              </a:pPr>
              <a:t>12/28/15</a:t>
            </a:fld>
            <a:endParaRPr lang="en-US">
              <a:solidFill>
                <a:srgbClr val="000000"/>
              </a:solidFill>
            </a:endParaRPr>
          </a:p>
        </p:txBody>
      </p:sp>
      <p:sp>
        <p:nvSpPr>
          <p:cNvPr id="3"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4" name="8 Rectángulo"/>
          <p:cNvSpPr>
            <a:spLocks noGrp="1"/>
          </p:cNvSpPr>
          <p:nvPr>
            <p:ph type="sldNum" sz="quarter" idx="12"/>
          </p:nvPr>
        </p:nvSpPr>
        <p:spPr>
          <a:ln/>
        </p:spPr>
        <p:txBody>
          <a:bodyPr/>
          <a:lstStyle>
            <a:lvl1pPr>
              <a:defRPr/>
            </a:lvl1pPr>
          </a:lstStyle>
          <a:p>
            <a:pPr>
              <a:defRPr/>
            </a:pPr>
            <a:fld id="{B00B6906-66E0-AF42-A8AE-CE0D45FF5459}"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122363236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3 Rectángulo"/>
          <p:cNvSpPr>
            <a:spLocks noGrp="1"/>
          </p:cNvSpPr>
          <p:nvPr>
            <p:ph type="dt" sz="half" idx="10"/>
          </p:nvPr>
        </p:nvSpPr>
        <p:spPr>
          <a:ln/>
        </p:spPr>
        <p:txBody>
          <a:bodyPr/>
          <a:lstStyle>
            <a:lvl1pPr>
              <a:defRPr/>
            </a:lvl1pPr>
          </a:lstStyle>
          <a:p>
            <a:pPr>
              <a:defRPr/>
            </a:pPr>
            <a:fld id="{66509DEA-2E44-3645-ADC0-FA02B3D3F564}" type="datetime1">
              <a:rPr lang="en-US">
                <a:solidFill>
                  <a:srgbClr val="000000"/>
                </a:solidFill>
              </a:rPr>
              <a:pPr>
                <a:defRPr/>
              </a:pPr>
              <a:t>12/28/15</a:t>
            </a:fld>
            <a:endParaRPr lang="en-US">
              <a:solidFill>
                <a:srgbClr val="000000"/>
              </a:solidFill>
            </a:endParaRPr>
          </a:p>
        </p:txBody>
      </p:sp>
      <p:sp>
        <p:nvSpPr>
          <p:cNvPr id="6"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7" name="8 Rectángulo"/>
          <p:cNvSpPr>
            <a:spLocks noGrp="1"/>
          </p:cNvSpPr>
          <p:nvPr>
            <p:ph type="sldNum" sz="quarter" idx="12"/>
          </p:nvPr>
        </p:nvSpPr>
        <p:spPr>
          <a:ln/>
        </p:spPr>
        <p:txBody>
          <a:bodyPr/>
          <a:lstStyle>
            <a:lvl1pPr>
              <a:defRPr/>
            </a:lvl1pPr>
          </a:lstStyle>
          <a:p>
            <a:pPr>
              <a:defRPr/>
            </a:pPr>
            <a:fld id="{7A474A82-2B7D-3048-95F8-A7CF776C4A79}"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2024408361"/>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3 Rectángulo"/>
          <p:cNvSpPr>
            <a:spLocks noGrp="1"/>
          </p:cNvSpPr>
          <p:nvPr>
            <p:ph type="dt" sz="half" idx="10"/>
          </p:nvPr>
        </p:nvSpPr>
        <p:spPr>
          <a:ln/>
        </p:spPr>
        <p:txBody>
          <a:bodyPr/>
          <a:lstStyle>
            <a:lvl1pPr>
              <a:defRPr/>
            </a:lvl1pPr>
          </a:lstStyle>
          <a:p>
            <a:pPr>
              <a:defRPr/>
            </a:pPr>
            <a:fld id="{CF9728A9-0CA1-6547-B88B-C6E43FBE6338}" type="datetime1">
              <a:rPr lang="en-US">
                <a:solidFill>
                  <a:srgbClr val="000000"/>
                </a:solidFill>
              </a:rPr>
              <a:pPr>
                <a:defRPr/>
              </a:pPr>
              <a:t>12/28/15</a:t>
            </a:fld>
            <a:endParaRPr lang="en-US">
              <a:solidFill>
                <a:srgbClr val="000000"/>
              </a:solidFill>
            </a:endParaRPr>
          </a:p>
        </p:txBody>
      </p:sp>
      <p:sp>
        <p:nvSpPr>
          <p:cNvPr id="6"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7" name="8 Rectángulo"/>
          <p:cNvSpPr>
            <a:spLocks noGrp="1"/>
          </p:cNvSpPr>
          <p:nvPr>
            <p:ph type="sldNum" sz="quarter" idx="12"/>
          </p:nvPr>
        </p:nvSpPr>
        <p:spPr>
          <a:ln/>
        </p:spPr>
        <p:txBody>
          <a:bodyPr/>
          <a:lstStyle>
            <a:lvl1pPr>
              <a:defRPr/>
            </a:lvl1pPr>
          </a:lstStyle>
          <a:p>
            <a:pPr>
              <a:defRPr/>
            </a:pPr>
            <a:fld id="{ED3D8D7A-A641-F441-B559-58C390C5E4A3}"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31631451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A48F24A-1AE3-FF4A-A17A-8B88610FFC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912714"/>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Rectángulo"/>
          <p:cNvSpPr>
            <a:spLocks noGrp="1"/>
          </p:cNvSpPr>
          <p:nvPr>
            <p:ph type="dt" sz="half" idx="10"/>
          </p:nvPr>
        </p:nvSpPr>
        <p:spPr>
          <a:ln/>
        </p:spPr>
        <p:txBody>
          <a:bodyPr/>
          <a:lstStyle>
            <a:lvl1pPr>
              <a:defRPr/>
            </a:lvl1pPr>
          </a:lstStyle>
          <a:p>
            <a:pPr>
              <a:defRPr/>
            </a:pPr>
            <a:fld id="{1254F44E-FBED-A94E-A58D-9F83D89725A7}" type="datetime1">
              <a:rPr lang="en-US">
                <a:solidFill>
                  <a:srgbClr val="000000"/>
                </a:solidFill>
              </a:rPr>
              <a:pPr>
                <a:defRPr/>
              </a:pPr>
              <a:t>12/28/15</a:t>
            </a:fld>
            <a:endParaRPr lang="en-US">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919E84E6-63AA-D744-95FB-58954FA8679B}"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2132073221"/>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Rectángulo"/>
          <p:cNvSpPr>
            <a:spLocks noGrp="1"/>
          </p:cNvSpPr>
          <p:nvPr>
            <p:ph type="dt" sz="half" idx="10"/>
          </p:nvPr>
        </p:nvSpPr>
        <p:spPr>
          <a:ln/>
        </p:spPr>
        <p:txBody>
          <a:bodyPr/>
          <a:lstStyle>
            <a:lvl1pPr>
              <a:defRPr/>
            </a:lvl1pPr>
          </a:lstStyle>
          <a:p>
            <a:pPr>
              <a:defRPr/>
            </a:pPr>
            <a:fld id="{9CCC4A66-613B-E142-A27F-AA96E0BF5F57}" type="datetime1">
              <a:rPr lang="en-US">
                <a:solidFill>
                  <a:srgbClr val="000000"/>
                </a:solidFill>
              </a:rPr>
              <a:pPr>
                <a:defRPr/>
              </a:pPr>
              <a:t>12/28/15</a:t>
            </a:fld>
            <a:endParaRPr lang="en-US">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n-US">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4AB8E129-B4FD-3F43-B953-6F4C88759AE9}"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33131743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58B089D-A927-2A45-91C5-3B2E6D6A88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79223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C80DC9F-CF1B-204B-A5F0-CEF721825F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28815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6426569-2544-C449-A726-13342281A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063825"/>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C29F5B6F-572B-2F4E-9296-2E883F5374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756254"/>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E0CD312A-24D6-8B43-87B6-02D6BDD2B3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597916"/>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BC825A99-867A-834C-A4A1-276875B773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13942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7EB250B-F9BC-4F41-86E7-C622FAB61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348310"/>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A580AFC-47FF-4F40-8D44-5F8D3C7807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10956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B770122-F88D-8645-BF24-7728F33B8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89408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BA5014B-74CF-E244-8CF3-FE4FBE844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29370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9ED0C29-887D-424E-A80C-F1C66B6352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041227"/>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C3235CB-F1F8-1440-ACAC-F12C4DA8E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710155"/>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FCF8449-E618-A64E-9370-D141189C5B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025272"/>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2885915-6C7E-3447-AB23-3C51A941A6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852338"/>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B601BD1-4E20-504A-BBA2-9E07ECA35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909775"/>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C1B38F90-7FFE-E648-8046-8190CD886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82408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CB46232E-6D4E-0B40-A599-BC7D11C764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72312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C47A1E00-98D5-E74C-9C16-22EFC8F08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765125"/>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151CD58-693D-0140-9CA4-DCA74F803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157866"/>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AA15CCA-3C1E-0649-8638-DF89C3E273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05925"/>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0A8DE6A-CD1B-4949-8F4D-FEBE036326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222267"/>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40E33AE-87C7-9347-A026-D26B4DF40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943990"/>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FA87043-0A0C-6B42-BAD1-D5D0EB6BB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2884"/>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0D1796F-549C-4945-945D-677EFF5FF2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68436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FCAA59C-ED3B-4E4E-8E35-DD7DF81E8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648234"/>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32CC37A-FE73-CC4A-9086-013FCCB6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4990010"/>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2D0F23E-7A6D-B94A-AA35-53C2C034C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53155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29DAE37-BC36-5A45-A68A-183B42C40F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65054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E93A8F5A-F3A5-0143-9607-235A430F13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27045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0AE5B6EC-DCF0-3D4E-B4A9-1B6E45649F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018889"/>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6E92CBA-2940-B445-8BB9-CA03B4A641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193676"/>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44CA61D-C5FC-3245-922E-14D8BFFE4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20170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A2F77DE-9FE4-874A-B354-787543AB6C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518448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A19E462-D3CE-2D4D-9969-2660A9581E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672957"/>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7532B4F-836F-4B44-94EE-48443D2F55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40455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6EA11B3-7FD2-574A-BDD1-291B5E38AC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962519"/>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87396250-47E8-2344-9CF9-BDE595C7C611}"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507341146"/>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3EDFF15C-ED5E-6141-9C83-D34516EC8DFB}"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2570351592"/>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CFA58067-9B73-1E47-9EFB-7D558E0FBB1A}"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285102726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6"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7" name="8 Rectángulo"/>
          <p:cNvSpPr>
            <a:spLocks noGrp="1"/>
          </p:cNvSpPr>
          <p:nvPr>
            <p:ph type="sldNum" sz="quarter" idx="12"/>
          </p:nvPr>
        </p:nvSpPr>
        <p:spPr>
          <a:ln/>
        </p:spPr>
        <p:txBody>
          <a:bodyPr/>
          <a:lstStyle>
            <a:lvl1pPr>
              <a:defRPr/>
            </a:lvl1pPr>
          </a:lstStyle>
          <a:p>
            <a:pPr>
              <a:defRPr/>
            </a:pPr>
            <a:fld id="{BE5AC0AD-2E40-674C-9D8E-F652404E342E}"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1293614924"/>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8"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9" name="8 Rectángulo"/>
          <p:cNvSpPr>
            <a:spLocks noGrp="1"/>
          </p:cNvSpPr>
          <p:nvPr>
            <p:ph type="sldNum" sz="quarter" idx="12"/>
          </p:nvPr>
        </p:nvSpPr>
        <p:spPr>
          <a:ln/>
        </p:spPr>
        <p:txBody>
          <a:bodyPr/>
          <a:lstStyle>
            <a:lvl1pPr>
              <a:defRPr/>
            </a:lvl1pPr>
          </a:lstStyle>
          <a:p>
            <a:pPr>
              <a:defRPr/>
            </a:pPr>
            <a:fld id="{0C04BF4E-FF21-7A41-93E1-AF143905D149}"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391400595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253A5402-3636-F547-832F-D39D97B2F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71443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4"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5" name="8 Rectángulo"/>
          <p:cNvSpPr>
            <a:spLocks noGrp="1"/>
          </p:cNvSpPr>
          <p:nvPr>
            <p:ph type="sldNum" sz="quarter" idx="12"/>
          </p:nvPr>
        </p:nvSpPr>
        <p:spPr>
          <a:ln/>
        </p:spPr>
        <p:txBody>
          <a:bodyPr/>
          <a:lstStyle>
            <a:lvl1pPr>
              <a:defRPr/>
            </a:lvl1pPr>
          </a:lstStyle>
          <a:p>
            <a:pPr>
              <a:defRPr/>
            </a:pPr>
            <a:fld id="{DAE5C693-FFA3-634A-B4F4-B229F153F01A}"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3379721094"/>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3"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4" name="8 Rectángulo"/>
          <p:cNvSpPr>
            <a:spLocks noGrp="1"/>
          </p:cNvSpPr>
          <p:nvPr>
            <p:ph type="sldNum" sz="quarter" idx="12"/>
          </p:nvPr>
        </p:nvSpPr>
        <p:spPr>
          <a:ln/>
        </p:spPr>
        <p:txBody>
          <a:bodyPr/>
          <a:lstStyle>
            <a:lvl1pPr>
              <a:defRPr/>
            </a:lvl1pPr>
          </a:lstStyle>
          <a:p>
            <a:pPr>
              <a:defRPr/>
            </a:pPr>
            <a:fld id="{B8A99D01-90C3-CD4F-84FC-5C5FEE1C41F4}"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1656960750"/>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6"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7" name="8 Rectángulo"/>
          <p:cNvSpPr>
            <a:spLocks noGrp="1"/>
          </p:cNvSpPr>
          <p:nvPr>
            <p:ph type="sldNum" sz="quarter" idx="12"/>
          </p:nvPr>
        </p:nvSpPr>
        <p:spPr>
          <a:ln/>
        </p:spPr>
        <p:txBody>
          <a:bodyPr/>
          <a:lstStyle>
            <a:lvl1pPr>
              <a:defRPr/>
            </a:lvl1pPr>
          </a:lstStyle>
          <a:p>
            <a:pPr>
              <a:defRPr/>
            </a:pPr>
            <a:fld id="{D53ADC4E-7B78-454F-839C-758FA269AB4E}"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840815140"/>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6"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7" name="8 Rectángulo"/>
          <p:cNvSpPr>
            <a:spLocks noGrp="1"/>
          </p:cNvSpPr>
          <p:nvPr>
            <p:ph type="sldNum" sz="quarter" idx="12"/>
          </p:nvPr>
        </p:nvSpPr>
        <p:spPr>
          <a:ln/>
        </p:spPr>
        <p:txBody>
          <a:bodyPr/>
          <a:lstStyle>
            <a:lvl1pPr>
              <a:defRPr/>
            </a:lvl1pPr>
          </a:lstStyle>
          <a:p>
            <a:pPr>
              <a:defRPr/>
            </a:pPr>
            <a:fld id="{E6464BED-ECA3-954E-9E17-B9DAB73FFD65}"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402403984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8A04692D-7C44-CB4B-9F98-95E4CF6FD9FB}"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3412728226"/>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Rectángulo"/>
          <p:cNvSpPr>
            <a:spLocks noGrp="1"/>
          </p:cNvSpPr>
          <p:nvPr>
            <p:ph type="dt" sz="half" idx="10"/>
          </p:nvPr>
        </p:nvSpPr>
        <p:spPr>
          <a:ln/>
        </p:spPr>
        <p:txBody>
          <a:bodyPr/>
          <a:lstStyle>
            <a:lvl1pPr>
              <a:defRPr/>
            </a:lvl1pPr>
          </a:lstStyle>
          <a:p>
            <a:pPr>
              <a:defRPr/>
            </a:pPr>
            <a:endParaRPr lang="es-MX">
              <a:solidFill>
                <a:srgbClr val="000000"/>
              </a:solidFill>
            </a:endParaRPr>
          </a:p>
        </p:txBody>
      </p:sp>
      <p:sp>
        <p:nvSpPr>
          <p:cNvPr id="5" name="4 Rectángulo"/>
          <p:cNvSpPr>
            <a:spLocks noGrp="1"/>
          </p:cNvSpPr>
          <p:nvPr>
            <p:ph type="ftr" sz="quarter" idx="11"/>
          </p:nvPr>
        </p:nvSpPr>
        <p:spPr>
          <a:ln/>
        </p:spPr>
        <p:txBody>
          <a:bodyPr/>
          <a:lstStyle>
            <a:lvl1pPr>
              <a:defRPr/>
            </a:lvl1pPr>
          </a:lstStyle>
          <a:p>
            <a:pPr>
              <a:defRPr/>
            </a:pPr>
            <a:endParaRPr lang="es-MX">
              <a:solidFill>
                <a:srgbClr val="000000"/>
              </a:solidFill>
            </a:endParaRPr>
          </a:p>
        </p:txBody>
      </p:sp>
      <p:sp>
        <p:nvSpPr>
          <p:cNvPr id="6" name="8 Rectángulo"/>
          <p:cNvSpPr>
            <a:spLocks noGrp="1"/>
          </p:cNvSpPr>
          <p:nvPr>
            <p:ph type="sldNum" sz="quarter" idx="12"/>
          </p:nvPr>
        </p:nvSpPr>
        <p:spPr>
          <a:ln/>
        </p:spPr>
        <p:txBody>
          <a:bodyPr/>
          <a:lstStyle>
            <a:lvl1pPr>
              <a:defRPr/>
            </a:lvl1pPr>
          </a:lstStyle>
          <a:p>
            <a:pPr>
              <a:defRPr/>
            </a:pPr>
            <a:fld id="{5E5BF3A7-A473-C741-863C-A2DA51AFAB9C}" type="slidenum">
              <a:rPr lang="es-MX">
                <a:solidFill>
                  <a:srgbClr val="000000"/>
                </a:solidFill>
              </a:rPr>
              <a:pPr>
                <a:defRPr/>
              </a:pPr>
              <a:t>‹#›</a:t>
            </a:fld>
            <a:endParaRPr lang="es-MX">
              <a:solidFill>
                <a:srgbClr val="000000"/>
              </a:solidFill>
            </a:endParaRPr>
          </a:p>
        </p:txBody>
      </p:sp>
    </p:spTree>
    <p:extLst>
      <p:ext uri="{BB962C8B-B14F-4D97-AF65-F5344CB8AC3E}">
        <p14:creationId xmlns:p14="http://schemas.microsoft.com/office/powerpoint/2010/main" val="2333402089"/>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0"/>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3310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04490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15614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6" name="Fußzeilenplatzhalt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1942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EF2048FF-4989-CC42-8DF0-0D9E12A97B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970856"/>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8" name="Fußzeilenplatzhalt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Foliennummernplatzhalter 8"/>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54261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4" name="Fußzeilenplatzhalt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Foliennummernplatzhalter 4"/>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79532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3" name="Fußzeilenplatzhalt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Foliennummernplatzhalter 3"/>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11841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8" y="273049"/>
            <a:ext cx="3008313" cy="1162051"/>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6" name="Fußzeilenplatzhalt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4257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9"/>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6" name="Fußzeilenplatzhalt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1938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88911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0"/>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40"/>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29733CA8-8842-46B5-9272-FA0E28B1479D}" type="datetimeFigureOut">
              <a:rPr lang="en-US" smtClean="0">
                <a:solidFill>
                  <a:prstClr val="black">
                    <a:tint val="75000"/>
                  </a:prstClr>
                </a:solidFill>
                <a:latin typeface="Calibri"/>
              </a:rPr>
              <a:pPr/>
              <a:t>12/28/15</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14DE6861-EE63-4466-95B3-5A9C8283951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66970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3"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solidFill>
                <a:prstClr val="black">
                  <a:tint val="75000"/>
                </a:prstClr>
              </a:solidFill>
              <a:latin typeface="Calibri"/>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Rectangle 6"/>
          <p:cNvSpPr>
            <a:spLocks noGrp="1" noChangeArrowheads="1"/>
          </p:cNvSpPr>
          <p:nvPr>
            <p:ph type="sldNum" sz="quarter" idx="12"/>
          </p:nvPr>
        </p:nvSpPr>
        <p:spPr/>
        <p:txBody>
          <a:bodyPr/>
          <a:lstStyle>
            <a:lvl1pPr>
              <a:defRPr/>
            </a:lvl1pPr>
          </a:lstStyle>
          <a:p>
            <a:fld id="{1EAF0675-0323-0748-BEC0-0EE8F03A5A7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6751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425F3405-A68E-8D42-88F6-460BB2D389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42357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BB58095-9772-4441-9930-7275DCE62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264354"/>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71BC6A8-7C9D-1547-BB32-C16D38FC84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7242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8E395CE-AE40-494B-95B6-1D6A633AE8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7331776"/>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F3EB1C1-7954-AA44-910A-DB0E19414B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93685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6DEFACC-76B9-1147-98B1-97156064DB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6435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757AC26-0DE0-244B-8048-3EBFBDB418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359981"/>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1231056-CCB4-3649-B2C5-58686F8C22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77543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F49ECD2-A4E7-4641-B3B7-810CF55627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36449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62297B3-7F76-754C-BE24-10031AF4D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695881"/>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250E5963-4C0E-E644-B94C-B7AC57E04F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53640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AC5AC906-2AB9-534A-83B5-AC267369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56285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4E16F1CF-F9FA-DC4F-9BD8-9EC1324D15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340185"/>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FFA95B1-A448-AB48-BA3E-226234370C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66246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FDA5B83-7DEC-104E-A648-6DF92F8E45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1434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847152B-DAD2-5448-8FB6-2649F6193A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502256"/>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3B18830-7519-854F-824D-1A898E272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2238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B771334-618E-B144-B5A9-BF143E880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126551"/>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F844F59-5CB0-E24D-9C77-27AC9AE306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66907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0BF8A0B-4412-A24D-B989-B5825FDF24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343859"/>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C983BF4-C7D6-F340-9914-EC7CF4D1F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70427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45CBACC-0845-AF4A-9115-094EA23DB8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943250"/>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E7CBA73E-722B-0949-AFCD-549E0C9C07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63590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D76270B0-922F-B14F-B702-C823FB721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923100"/>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27C427EF-7721-DE48-8CD3-9CB2CF197F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75981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804758D3-89B2-1F46-9BAC-939566148E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18431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078EBD8-E16F-564B-B919-169B05BF1D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971357"/>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8BCBB76-D83F-0A49-A7DA-ECBB247F4A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09861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49BDC4-190F-564D-84D5-C3F7C89CD6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733596"/>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CCDE1E1-1FCC-074C-970D-A882BF0E5F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11345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4E5726A-010B-D44C-A727-7A4DA8EFE6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859805"/>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515675D-FC02-7B45-AC4D-C5690E4E1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0173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3EEA9CE-2B34-7746-8A09-6AA6230AE9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242843"/>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F8FBA59B-F527-1846-855F-4BC4DB523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779731"/>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EA8C538F-3EB5-6E4D-A267-254CCD1B5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84595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4B7E5428-1990-4F4D-8AAA-2A8603937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86546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CFC05C77-D1D6-A649-9842-B803B43ED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66800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FD1CA483-5A5A-7442-8005-EC3FB153AF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16841"/>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A260CD2C-B046-C141-8E22-A4CF4A57D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67297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EFC2DD6-EA82-014B-A435-2D0609766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112174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D2D4651-BADE-7643-9CFC-D811D9889A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4512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6BDAC0E-B34E-D946-8A52-D05B2A943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8089087"/>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8875045-6FB7-D744-A9AF-31F47ACC1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3347375"/>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A51C233-BF6E-5441-A128-186C69D88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959695"/>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59B7634-B14D-9F45-AAAB-D73A9FBEB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2655020"/>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10CF9BE-BEA8-E240-A69F-37002C28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82402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B6B785BF-4E9E-DD40-8F2B-EEF9F2CC96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36419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E9AAA51B-6EA6-A149-A861-887474791B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25974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ED75F83C-2C7A-2C43-AC75-1389D804AD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16719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7744A9E3-E1C7-564E-8E98-529F30C880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43041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5E83C77-4F74-3541-8D5D-60FF18DD1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05037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6DF8CB6-FD59-F348-A225-FD7871C08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68629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B81F08E-36D5-C143-9379-6D3CAB495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47484"/>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3473966-7F28-2040-AD04-66F901B0F9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65623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BFCBB14-B567-B84C-A3B5-A6F3FDC5D7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68709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E331E98-CE84-EE45-8021-A76278B87A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908371"/>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048B887-C951-3645-B7A1-363972E3D6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498357"/>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4AC1EE8-C9EE-9046-B5DC-91686C9DB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58989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AB97D914-7B6B-E241-BCA5-63F810ABB8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44945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7F06D77-BC66-8048-A29F-513B0E7F66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459051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7CD6B119-5647-E544-992F-2CC16EC85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07929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7F0595CB-E033-354C-A426-561EDDC0C4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20335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B6A9BE9-38C5-7445-A0C5-F140DFE3E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846035"/>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0317606-4D9D-1F48-920F-BCB114DC49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99013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AF6C849-7D6F-D64C-B900-C3676BF8B9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79760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F1004E5-80CF-564A-A77A-A8DF99812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782288"/>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247E5DF-646B-9D4C-9A1B-6F3F51144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85575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F48D7DF-46FB-0745-95F3-73567BCAE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83462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75C9900-1E2B-CD4E-9F8D-CD3A89229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67629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D650BCB-727E-604D-8194-EA4A33283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490647"/>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49BAD36-E79B-7641-8109-6137782E6C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349628"/>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CBEEC301-313E-C740-8639-F12CE8E703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191641"/>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1CCA5EEB-83C7-6C43-934C-5D77A802E2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372216"/>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EDAC0A35-E76B-6847-88E1-08FC733851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68867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75494C8-FFD8-A24C-B211-2587C6402B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7382682"/>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253470E-FD53-6C4A-9541-8C57FC5914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064444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4560C88-2171-EB4D-B27F-57413E5BC8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9699642"/>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8B5979E-73A2-6643-B12F-D97AB0464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45227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BDC1DCB-9748-F54B-8C47-774DE8DB2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032467"/>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CEA86DA-E30B-9847-90BE-725C5A78A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06925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5DFC1A1-CDCB-A241-8752-6BE5CF2EB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499520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B2B1875-D53F-774C-9CF3-0E7FB0B2EF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78329"/>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1417D76-F98E-D449-BAF4-6B0FBE234E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791904"/>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C746A176-7DA7-C546-ABAC-D450326702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01731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620138AD-8A9F-7C45-B744-8B7AE92397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442213"/>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8468469A-225F-1746-8CE9-74CDF83480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54490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E2DFDAB-25C9-0D40-816E-CD57815790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011214"/>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7318744-E8CC-234D-8C51-3051E05003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788078"/>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D672D1C-79E1-E947-9CC3-3239825E50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126710"/>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34CF059-027A-4D43-8710-8F39F021A4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87685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5DC8636-85BD-5A46-B202-D1EDFE1148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56926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1.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2.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3.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5.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theme" Target="../theme/theme16.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027"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25127D3A-4208-2147-B6EE-DCA3251BB323}"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55055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1267"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38F9EB4C-F15F-6943-AC94-9FADC0630876}"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09290426"/>
      </p:ext>
    </p:extLst>
  </p:cSld>
  <p:clrMap bg1="lt1" tx1="dk1" bg2="lt2" tx2="dk2" accent1="accent1" accent2="accent2" accent3="accent3" accent4="accent4" accent5="accent5" accent6="accent6" hlink="hlink" folHlink="folHlink"/>
  <p:sldLayoutIdLst>
    <p:sldLayoutId id="2147483769" r:id="rId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2706" name="1025 Rectángulo"/>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352707" name="1026 Rectángulo"/>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Rectángulo"/>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cs typeface="+mn-cs"/>
              </a:defRPr>
            </a:lvl1pPr>
          </a:lstStyle>
          <a:p>
            <a:pPr defTabSz="914400" fontAlgn="base">
              <a:spcBef>
                <a:spcPct val="0"/>
              </a:spcBef>
              <a:spcAft>
                <a:spcPct val="0"/>
              </a:spcAft>
              <a:defRPr/>
            </a:pPr>
            <a:fld id="{F06F2DEB-8A0E-6142-86EC-28E5330C7E85}" type="datetime1">
              <a:rPr lang="en-US">
                <a:solidFill>
                  <a:srgbClr val="000000"/>
                </a:solidFill>
                <a:latin typeface="Arial" charset="0"/>
                <a:ea typeface="ＭＳ Ｐゴシック" charset="0"/>
                <a:sym typeface="Arial" charset="0"/>
              </a:rPr>
              <a:pPr defTabSz="914400" fontAlgn="base">
                <a:spcBef>
                  <a:spcPct val="0"/>
                </a:spcBef>
                <a:spcAft>
                  <a:spcPct val="0"/>
                </a:spcAft>
                <a:defRPr/>
              </a:pPr>
              <a:t>12/28/15</a:t>
            </a:fld>
            <a:endParaRPr lang="en-US">
              <a:solidFill>
                <a:srgbClr val="000000"/>
              </a:solidFill>
              <a:latin typeface="Arial" charset="0"/>
              <a:ea typeface="ＭＳ Ｐゴシック" charset="0"/>
              <a:sym typeface="Arial" charset="0"/>
            </a:endParaRPr>
          </a:p>
        </p:txBody>
      </p:sp>
      <p:sp>
        <p:nvSpPr>
          <p:cNvPr id="8" name="4 Rectángulo"/>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ea typeface="+mn-ea"/>
                <a:cs typeface="+mn-cs"/>
              </a:defRPr>
            </a:lvl1pPr>
          </a:lstStyle>
          <a:p>
            <a:pPr defTabSz="914400" fontAlgn="base">
              <a:spcBef>
                <a:spcPct val="0"/>
              </a:spcBef>
              <a:spcAft>
                <a:spcPct val="0"/>
              </a:spcAft>
              <a:defRPr/>
            </a:pPr>
            <a:endParaRPr lang="en-US">
              <a:solidFill>
                <a:srgbClr val="000000"/>
              </a:solidFill>
              <a:latin typeface="Arial" charset="0"/>
              <a:sym typeface="Arial" charset="0"/>
            </a:endParaRPr>
          </a:p>
        </p:txBody>
      </p:sp>
      <p:sp>
        <p:nvSpPr>
          <p:cNvPr id="9" name="8 Rectángulo"/>
          <p:cNvSpPr>
            <a:spLocks noGrp="1"/>
          </p:cNvSpPr>
          <p:nvPr>
            <p:ph type="sldNum" sz="quarter" idx="4"/>
          </p:nvPr>
        </p:nvSpPr>
        <p:spPr bwMode="auto">
          <a:xfrm>
            <a:off x="6553200" y="6245225"/>
            <a:ext cx="2133600" cy="476250"/>
          </a:xfrm>
          <a:prstGeom prst="rect">
            <a:avLst/>
          </a:prstGeom>
          <a:ln cap="flat" algn="ctr">
            <a:miter lim="800000"/>
            <a:headEnd type="none" w="med" len="med"/>
            <a:tailEnd type="none" w="med" len="med"/>
          </a:ln>
        </p:spPr>
        <p:txBody>
          <a:bodyPr vert="horz" wrap="square" lIns="91440" tIns="45720" rIns="91440" bIns="45720" numCol="1" anchor="t" anchorCtr="0" compatLnSpc="1">
            <a:prstTxWarp prst="textNoShape">
              <a:avLst/>
            </a:prstTxWarp>
          </a:bodyPr>
          <a:lstStyle>
            <a:lvl1pPr algn="r">
              <a:defRPr sz="1400">
                <a:solidFill>
                  <a:schemeClr val="tx1"/>
                </a:solidFill>
                <a:cs typeface="+mn-cs"/>
              </a:defRPr>
            </a:lvl1pPr>
          </a:lstStyle>
          <a:p>
            <a:pPr defTabSz="914400" fontAlgn="base">
              <a:spcBef>
                <a:spcPct val="0"/>
              </a:spcBef>
              <a:spcAft>
                <a:spcPct val="0"/>
              </a:spcAft>
              <a:defRPr/>
            </a:pPr>
            <a:fld id="{78032EB7-E712-3848-B775-9E7386BC728D}" type="slidenum">
              <a:rPr lang="es-MX">
                <a:solidFill>
                  <a:srgbClr val="000000"/>
                </a:solidFill>
                <a:latin typeface="Arial" charset="0"/>
                <a:ea typeface="ＭＳ Ｐゴシック" charset="0"/>
                <a:sym typeface="Arial" charset="0"/>
              </a:rPr>
              <a:pPr defTabSz="914400" fontAlgn="base">
                <a:spcBef>
                  <a:spcPct val="0"/>
                </a:spcBef>
                <a:spcAft>
                  <a:spcPct val="0"/>
                </a:spcAft>
                <a:defRPr/>
              </a:pPr>
              <a:t>‹#›</a:t>
            </a:fld>
            <a:endParaRPr lang="es-MX">
              <a:solidFill>
                <a:srgbClr val="000000"/>
              </a:solidFill>
              <a:latin typeface="Arial" charset="0"/>
              <a:ea typeface="ＭＳ Ｐゴシック" charset="0"/>
              <a:sym typeface="Arial" charset="0"/>
            </a:endParaRPr>
          </a:p>
        </p:txBody>
      </p:sp>
    </p:spTree>
    <p:extLst>
      <p:ext uri="{BB962C8B-B14F-4D97-AF65-F5344CB8AC3E}">
        <p14:creationId xmlns:p14="http://schemas.microsoft.com/office/powerpoint/2010/main" val="176789211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xmlns:p14="http://schemas.microsoft.com/office/powerpoint/2010/main"/>
  <p:txStyles>
    <p:titleStyle>
      <a:lvl1pPr marL="342900" indent="-342900" algn="ctr" defTabSz="-13873163"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marL="342900" indent="-342900" algn="ctr" defTabSz="-13873163"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marL="342900" indent="-342900" algn="ctr" defTabSz="-13873163"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marL="342900" indent="-342900" algn="ctr" defTabSz="-13873163"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marL="342900" indent="-342900" algn="ctr" defTabSz="-13873163"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800100" indent="-342900" algn="ctr" defTabSz="-13873163" rtl="0" fontAlgn="base">
        <a:spcBef>
          <a:spcPct val="0"/>
        </a:spcBef>
        <a:spcAft>
          <a:spcPct val="0"/>
        </a:spcAft>
        <a:defRPr sz="4400">
          <a:solidFill>
            <a:schemeClr val="tx2"/>
          </a:solidFill>
          <a:latin typeface="Arial" charset="0"/>
        </a:defRPr>
      </a:lvl6pPr>
      <a:lvl7pPr marL="1257300" indent="-342900" algn="ctr" defTabSz="-13873163" rtl="0" fontAlgn="base">
        <a:spcBef>
          <a:spcPct val="0"/>
        </a:spcBef>
        <a:spcAft>
          <a:spcPct val="0"/>
        </a:spcAft>
        <a:defRPr sz="4400">
          <a:solidFill>
            <a:schemeClr val="tx2"/>
          </a:solidFill>
          <a:latin typeface="Arial" charset="0"/>
        </a:defRPr>
      </a:lvl7pPr>
      <a:lvl8pPr marL="1714500" indent="-342900" algn="ctr" defTabSz="-13873163" rtl="0" fontAlgn="base">
        <a:spcBef>
          <a:spcPct val="0"/>
        </a:spcBef>
        <a:spcAft>
          <a:spcPct val="0"/>
        </a:spcAft>
        <a:defRPr sz="4400">
          <a:solidFill>
            <a:schemeClr val="tx2"/>
          </a:solidFill>
          <a:latin typeface="Arial" charset="0"/>
        </a:defRPr>
      </a:lvl8pPr>
      <a:lvl9pPr marL="2171700" indent="-342900" algn="ctr" defTabSz="-13873163" rtl="0" fontAlgn="base">
        <a:spcBef>
          <a:spcPct val="0"/>
        </a:spcBef>
        <a:spcAft>
          <a:spcPct val="0"/>
        </a:spcAft>
        <a:defRPr sz="4400">
          <a:solidFill>
            <a:schemeClr val="tx2"/>
          </a:solidFill>
          <a:latin typeface="Arial" charset="0"/>
        </a:defRPr>
      </a:lvl9pPr>
    </p:titleStyle>
    <p:bodyStyle>
      <a:lvl1pPr marL="342900" indent="-342900" algn="l" defTabSz="-13873163"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defTabSz="-13873163"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defTabSz="-13873163"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defTabSz="-13873163"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defTabSz="-13873163"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defTabSz="-13873163" rtl="0" fontAlgn="base">
        <a:spcBef>
          <a:spcPct val="20000"/>
        </a:spcBef>
        <a:spcAft>
          <a:spcPct val="0"/>
        </a:spcAft>
        <a:buChar char="»"/>
        <a:defRPr sz="2000">
          <a:solidFill>
            <a:schemeClr val="tx1"/>
          </a:solidFill>
          <a:latin typeface="+mn-lt"/>
        </a:defRPr>
      </a:lvl6pPr>
      <a:lvl7pPr marL="2971800" indent="-228600" algn="l" defTabSz="-13873163" rtl="0" fontAlgn="base">
        <a:spcBef>
          <a:spcPct val="20000"/>
        </a:spcBef>
        <a:spcAft>
          <a:spcPct val="0"/>
        </a:spcAft>
        <a:buChar char="»"/>
        <a:defRPr sz="2000">
          <a:solidFill>
            <a:schemeClr val="tx1"/>
          </a:solidFill>
          <a:latin typeface="+mn-lt"/>
        </a:defRPr>
      </a:lvl7pPr>
      <a:lvl8pPr marL="3429000" indent="-228600" algn="l" defTabSz="-13873163" rtl="0" fontAlgn="base">
        <a:spcBef>
          <a:spcPct val="20000"/>
        </a:spcBef>
        <a:spcAft>
          <a:spcPct val="0"/>
        </a:spcAft>
        <a:buChar char="»"/>
        <a:defRPr sz="2000">
          <a:solidFill>
            <a:schemeClr val="tx1"/>
          </a:solidFill>
          <a:latin typeface="+mn-lt"/>
        </a:defRPr>
      </a:lvl8pPr>
      <a:lvl9pPr marL="3886200" indent="-228600" algn="l" defTabSz="-13873163"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0243"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C0B4C0B3-2D5A-A14A-81BA-56E4F1FD5E80}"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513726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2291"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3315"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581B8651-BBFA-4143-9E20-4FEF3879F937}"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334476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3315"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4339"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DFF78067-E926-DE44-BCD2-32BD8EF0178C}"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1132996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4994" name="1025 Rectángulo"/>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364995" name="1026 Rectángulo"/>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Rectángulo"/>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ea typeface="+mn-ea"/>
                <a:cs typeface="+mn-cs"/>
              </a:defRPr>
            </a:lvl1pPr>
          </a:lstStyle>
          <a:p>
            <a:pPr defTabSz="914400" fontAlgn="base">
              <a:spcBef>
                <a:spcPct val="0"/>
              </a:spcBef>
              <a:spcAft>
                <a:spcPct val="0"/>
              </a:spcAft>
              <a:defRPr/>
            </a:pPr>
            <a:endParaRPr lang="es-MX">
              <a:solidFill>
                <a:srgbClr val="000000"/>
              </a:solidFill>
              <a:latin typeface="Arial" charset="0"/>
              <a:sym typeface="Arial" charset="0"/>
            </a:endParaRPr>
          </a:p>
        </p:txBody>
      </p:sp>
      <p:sp>
        <p:nvSpPr>
          <p:cNvPr id="8" name="4 Rectángulo"/>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ea typeface="+mn-ea"/>
                <a:cs typeface="+mn-cs"/>
              </a:defRPr>
            </a:lvl1pPr>
          </a:lstStyle>
          <a:p>
            <a:pPr defTabSz="914400" fontAlgn="base">
              <a:spcBef>
                <a:spcPct val="0"/>
              </a:spcBef>
              <a:spcAft>
                <a:spcPct val="0"/>
              </a:spcAft>
              <a:defRPr/>
            </a:pPr>
            <a:endParaRPr lang="es-MX">
              <a:solidFill>
                <a:srgbClr val="000000"/>
              </a:solidFill>
              <a:latin typeface="Arial" charset="0"/>
              <a:sym typeface="Arial" charset="0"/>
            </a:endParaRPr>
          </a:p>
        </p:txBody>
      </p:sp>
      <p:sp>
        <p:nvSpPr>
          <p:cNvPr id="9" name="8 Rectángulo"/>
          <p:cNvSpPr>
            <a:spLocks noGrp="1"/>
          </p:cNvSpPr>
          <p:nvPr>
            <p:ph type="sldNum" sz="quarter" idx="4"/>
          </p:nvPr>
        </p:nvSpPr>
        <p:spPr bwMode="auto">
          <a:xfrm>
            <a:off x="6553200" y="6245225"/>
            <a:ext cx="2133600" cy="476250"/>
          </a:xfrm>
          <a:prstGeom prst="rect">
            <a:avLst/>
          </a:prstGeom>
          <a:ln cap="flat" algn="ctr">
            <a:miter lim="800000"/>
            <a:headEnd type="none" w="med" len="med"/>
            <a:tailEnd type="none" w="med" len="med"/>
          </a:ln>
        </p:spPr>
        <p:txBody>
          <a:bodyPr vert="horz" wrap="square" lIns="91440" tIns="45720" rIns="91440" bIns="45720" numCol="1" anchor="t" anchorCtr="0" compatLnSpc="1">
            <a:prstTxWarp prst="textNoShape">
              <a:avLst/>
            </a:prstTxWarp>
          </a:bodyPr>
          <a:lstStyle>
            <a:lvl1pPr algn="r">
              <a:defRPr sz="1400">
                <a:solidFill>
                  <a:schemeClr val="tx1"/>
                </a:solidFill>
                <a:cs typeface="+mn-cs"/>
              </a:defRPr>
            </a:lvl1pPr>
          </a:lstStyle>
          <a:p>
            <a:pPr defTabSz="914400" fontAlgn="base">
              <a:spcBef>
                <a:spcPct val="0"/>
              </a:spcBef>
              <a:spcAft>
                <a:spcPct val="0"/>
              </a:spcAft>
              <a:defRPr/>
            </a:pPr>
            <a:fld id="{F1B7F8D1-C3C0-F045-B624-FE4867A86319}" type="slidenum">
              <a:rPr lang="es-MX">
                <a:solidFill>
                  <a:srgbClr val="000000"/>
                </a:solidFill>
                <a:latin typeface="Arial" charset="0"/>
                <a:ea typeface="ＭＳ Ｐゴシック" charset="0"/>
                <a:sym typeface="Arial" charset="0"/>
              </a:rPr>
              <a:pPr defTabSz="914400" fontAlgn="base">
                <a:spcBef>
                  <a:spcPct val="0"/>
                </a:spcBef>
                <a:spcAft>
                  <a:spcPct val="0"/>
                </a:spcAft>
                <a:defRPr/>
              </a:pPr>
              <a:t>‹#›</a:t>
            </a:fld>
            <a:endParaRPr lang="es-MX">
              <a:solidFill>
                <a:srgbClr val="000000"/>
              </a:solidFill>
              <a:latin typeface="Arial" charset="0"/>
              <a:ea typeface="ＭＳ Ｐゴシック" charset="0"/>
              <a:sym typeface="Arial" charset="0"/>
            </a:endParaRPr>
          </a:p>
        </p:txBody>
      </p:sp>
    </p:spTree>
    <p:extLst>
      <p:ext uri="{BB962C8B-B14F-4D97-AF65-F5344CB8AC3E}">
        <p14:creationId xmlns:p14="http://schemas.microsoft.com/office/powerpoint/2010/main" val="256305217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xmlns:p14="http://schemas.microsoft.com/office/powerpoint/2010/main"/>
  <p:txStyles>
    <p:titleStyle>
      <a:lvl1pPr marL="342900" indent="-342900" algn="ctr" defTabSz="-13873163"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marL="342900" indent="-342900" algn="ctr" defTabSz="-13873163"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marL="342900" indent="-342900" algn="ctr" defTabSz="-13873163"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marL="342900" indent="-342900" algn="ctr" defTabSz="-13873163"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marL="342900" indent="-342900" algn="ctr" defTabSz="-13873163"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800100" indent="-342900" algn="ctr" defTabSz="-13873163" rtl="0" fontAlgn="base">
        <a:spcBef>
          <a:spcPct val="0"/>
        </a:spcBef>
        <a:spcAft>
          <a:spcPct val="0"/>
        </a:spcAft>
        <a:defRPr sz="4400">
          <a:solidFill>
            <a:schemeClr val="tx2"/>
          </a:solidFill>
          <a:latin typeface="Arial" charset="0"/>
        </a:defRPr>
      </a:lvl6pPr>
      <a:lvl7pPr marL="1257300" indent="-342900" algn="ctr" defTabSz="-13873163" rtl="0" fontAlgn="base">
        <a:spcBef>
          <a:spcPct val="0"/>
        </a:spcBef>
        <a:spcAft>
          <a:spcPct val="0"/>
        </a:spcAft>
        <a:defRPr sz="4400">
          <a:solidFill>
            <a:schemeClr val="tx2"/>
          </a:solidFill>
          <a:latin typeface="Arial" charset="0"/>
        </a:defRPr>
      </a:lvl7pPr>
      <a:lvl8pPr marL="1714500" indent="-342900" algn="ctr" defTabSz="-13873163" rtl="0" fontAlgn="base">
        <a:spcBef>
          <a:spcPct val="0"/>
        </a:spcBef>
        <a:spcAft>
          <a:spcPct val="0"/>
        </a:spcAft>
        <a:defRPr sz="4400">
          <a:solidFill>
            <a:schemeClr val="tx2"/>
          </a:solidFill>
          <a:latin typeface="Arial" charset="0"/>
        </a:defRPr>
      </a:lvl8pPr>
      <a:lvl9pPr marL="2171700" indent="-342900" algn="ctr" defTabSz="-13873163" rtl="0" fontAlgn="base">
        <a:spcBef>
          <a:spcPct val="0"/>
        </a:spcBef>
        <a:spcAft>
          <a:spcPct val="0"/>
        </a:spcAft>
        <a:defRPr sz="4400">
          <a:solidFill>
            <a:schemeClr val="tx2"/>
          </a:solidFill>
          <a:latin typeface="Arial" charset="0"/>
        </a:defRPr>
      </a:lvl9pPr>
    </p:titleStyle>
    <p:bodyStyle>
      <a:lvl1pPr marL="342900" indent="-342900" algn="l" defTabSz="-13873163"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defTabSz="-13873163"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defTabSz="-13873163"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defTabSz="-13873163"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defTabSz="-13873163"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defTabSz="-13873163" rtl="0" fontAlgn="base">
        <a:spcBef>
          <a:spcPct val="20000"/>
        </a:spcBef>
        <a:spcAft>
          <a:spcPct val="0"/>
        </a:spcAft>
        <a:buChar char="»"/>
        <a:defRPr sz="2000">
          <a:solidFill>
            <a:schemeClr val="tx1"/>
          </a:solidFill>
          <a:latin typeface="+mn-lt"/>
        </a:defRPr>
      </a:lvl6pPr>
      <a:lvl7pPr marL="2971800" indent="-228600" algn="l" defTabSz="-13873163" rtl="0" fontAlgn="base">
        <a:spcBef>
          <a:spcPct val="20000"/>
        </a:spcBef>
        <a:spcAft>
          <a:spcPct val="0"/>
        </a:spcAft>
        <a:buChar char="»"/>
        <a:defRPr sz="2000">
          <a:solidFill>
            <a:schemeClr val="tx1"/>
          </a:solidFill>
          <a:latin typeface="+mn-lt"/>
        </a:defRPr>
      </a:lvl7pPr>
      <a:lvl8pPr marL="3429000" indent="-228600" algn="l" defTabSz="-13873163" rtl="0" fontAlgn="base">
        <a:spcBef>
          <a:spcPct val="20000"/>
        </a:spcBef>
        <a:spcAft>
          <a:spcPct val="0"/>
        </a:spcAft>
        <a:buChar char="»"/>
        <a:defRPr sz="2000">
          <a:solidFill>
            <a:schemeClr val="tx1"/>
          </a:solidFill>
          <a:latin typeface="+mn-lt"/>
        </a:defRPr>
      </a:lvl8pPr>
      <a:lvl9pPr marL="3886200" indent="-228600" algn="l" defTabSz="-13873163"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platzhalt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9733CA8-8842-46B5-9272-FA0E28B1479D}" type="datetimeFigureOut">
              <a:rPr lang="en-US" smtClean="0">
                <a:solidFill>
                  <a:prstClr val="black">
                    <a:tint val="75000"/>
                  </a:prstClr>
                </a:solidFill>
                <a:latin typeface="Calibri"/>
              </a:rPr>
              <a:pPr defTabSz="914400"/>
              <a:t>12/28/15</a:t>
            </a:fld>
            <a:endParaRPr lang="en-US">
              <a:solidFill>
                <a:prstClr val="black">
                  <a:tint val="75000"/>
                </a:prstClr>
              </a:solidFill>
              <a:latin typeface="Calibri"/>
            </a:endParaRPr>
          </a:p>
        </p:txBody>
      </p:sp>
      <p:sp>
        <p:nvSpPr>
          <p:cNvPr id="5" name="Fußzeilenplatzhalt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4DE6861-EE63-4466-95B3-5A9C82839514}"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69446914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2051"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211B9F59-3EE7-4547-92F8-E2FFB48D30C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582166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075"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682113CB-1BF5-6D43-B5C7-048A4F04454C}"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314669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4099"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A9225B5C-6861-A54E-85A6-E1050A76F45D}"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069845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5123"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68193D5F-C570-7347-B565-82CCF3491498}"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62360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6147"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6B2EAA31-48E0-B546-B38E-A16B0520EE5D}"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39807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1"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A7EC34B1-8BA9-E443-940C-E28C577A67EE}"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5214923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8195"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FB090BAE-764A-0B4C-A335-F66F4AC04EF9}"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9079851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9219"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462838" y="6245225"/>
            <a:ext cx="311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Arial"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defRPr/>
            </a:pPr>
            <a:fld id="{8D410825-9057-E24F-B77D-E1FCFA435E5D}"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3269589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ＭＳ Ｐゴシック" charset="0"/>
          <a:cs typeface="ＭＳ Ｐゴシック" charset="0"/>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ＭＳ Ｐゴシック" charset="0"/>
          <a:cs typeface="ＭＳ Ｐゴシック" charset="0"/>
          <a:sym typeface="Arial" charset="0"/>
        </a:defRPr>
      </a:lvl5pPr>
      <a:lvl6pPr marL="496888" algn="ctr" rtl="0" fontAlgn="base">
        <a:spcBef>
          <a:spcPct val="0"/>
        </a:spcBef>
        <a:spcAft>
          <a:spcPct val="0"/>
        </a:spcAft>
        <a:defRPr sz="4400">
          <a:solidFill>
            <a:schemeClr val="tx1"/>
          </a:solidFill>
          <a:latin typeface="Arial" charset="0"/>
          <a:sym typeface="Arial" charset="0"/>
        </a:defRPr>
      </a:lvl6pPr>
      <a:lvl7pPr marL="954088" algn="ctr" rtl="0" fontAlgn="base">
        <a:spcBef>
          <a:spcPct val="0"/>
        </a:spcBef>
        <a:spcAft>
          <a:spcPct val="0"/>
        </a:spcAft>
        <a:defRPr sz="4400">
          <a:solidFill>
            <a:schemeClr val="tx1"/>
          </a:solidFill>
          <a:latin typeface="Arial" charset="0"/>
          <a:sym typeface="Arial" charset="0"/>
        </a:defRPr>
      </a:lvl7pPr>
      <a:lvl8pPr marL="1411288" algn="ctr" rtl="0" fontAlgn="base">
        <a:spcBef>
          <a:spcPct val="0"/>
        </a:spcBef>
        <a:spcAft>
          <a:spcPct val="0"/>
        </a:spcAft>
        <a:defRPr sz="4400">
          <a:solidFill>
            <a:schemeClr val="tx1"/>
          </a:solidFill>
          <a:latin typeface="Arial" charset="0"/>
          <a:sym typeface="Arial" charset="0"/>
        </a:defRPr>
      </a:lvl8pPr>
      <a:lvl9pPr marL="1868488" algn="ctr" rtl="0" fontAlgn="base">
        <a:spcBef>
          <a:spcPct val="0"/>
        </a:spcBef>
        <a:spcAft>
          <a:spcPct val="0"/>
        </a:spcAft>
        <a:defRPr sz="4400">
          <a:solidFill>
            <a:schemeClr val="tx1"/>
          </a:solidFill>
          <a:latin typeface="Arial"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ＭＳ Ｐゴシック" charset="0"/>
          <a:cs typeface="ＭＳ Ｐゴシック" charset="0"/>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ＭＳ Ｐゴシック" charset="0"/>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ＭＳ Ｐゴシック" charset="0"/>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0"/>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image" Target="../media/image20.jpeg"/><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5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1.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2.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3.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4.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6.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27.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28.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29.xml"/><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2.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33.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4.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5.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8.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9.xml"/><Relationship Id="rId3"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0.xml"/><Relationship Id="rId3"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1.xml"/><Relationship Id="rId3"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CC">
            <a:alpha val="5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90487"/>
            <a:ext cx="8229600" cy="6881409"/>
          </a:xfrm>
        </p:spPr>
        <p:txBody>
          <a:bodyPr/>
          <a:lstStyle/>
          <a:p>
            <a:r>
              <a:rPr lang="cs-CZ" sz="6000" b="1" dirty="0" smtClean="0">
                <a:solidFill>
                  <a:srgbClr val="FF0000"/>
                </a:solidFill>
              </a:rPr>
              <a:t>Poznej </a:t>
            </a:r>
            <a:r>
              <a:rPr lang="cs-CZ" sz="6000" b="1" dirty="0" err="1" smtClean="0">
                <a:solidFill>
                  <a:srgbClr val="FF0000"/>
                </a:solidFill>
              </a:rPr>
              <a:t>sam</a:t>
            </a:r>
            <a:r>
              <a:rPr lang="cs-CZ" sz="6000" b="1" dirty="0" smtClean="0">
                <a:solidFill>
                  <a:srgbClr val="FF0000"/>
                </a:solidFill>
              </a:rPr>
              <a:t> sebe</a:t>
            </a:r>
            <a:endParaRPr lang="cs-CZ" sz="6000" b="1" dirty="0">
              <a:solidFill>
                <a:srgbClr val="FF0000"/>
              </a:solidFill>
            </a:endParaRPr>
          </a:p>
        </p:txBody>
      </p:sp>
    </p:spTree>
    <p:extLst>
      <p:ext uri="{BB962C8B-B14F-4D97-AF65-F5344CB8AC3E}">
        <p14:creationId xmlns:p14="http://schemas.microsoft.com/office/powerpoint/2010/main" val="1282581834"/>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95714" name="TextBox 1"/>
          <p:cNvSpPr txBox="1">
            <a:spLocks noChangeArrowheads="1"/>
          </p:cNvSpPr>
          <p:nvPr/>
        </p:nvSpPr>
        <p:spPr bwMode="auto">
          <a:xfrm>
            <a:off x="3124200" y="4924425"/>
            <a:ext cx="5791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pPr>
            <a:r>
              <a:rPr lang="cs-CZ" sz="4000" b="1" dirty="0" smtClean="0">
                <a:solidFill>
                  <a:srgbClr val="FFFFFF"/>
                </a:solidFill>
              </a:rPr>
              <a:t>„Velký Blondýn“</a:t>
            </a:r>
            <a:endParaRPr lang="cs-CZ" sz="4000" dirty="0" smtClean="0">
              <a:solidFill>
                <a:srgbClr val="FFFFFF"/>
              </a:solidFill>
            </a:endParaRPr>
          </a:p>
          <a:p>
            <a:pPr defTabSz="914400" fontAlgn="base">
              <a:spcBef>
                <a:spcPct val="0"/>
              </a:spcBef>
              <a:spcAft>
                <a:spcPct val="0"/>
              </a:spcAft>
            </a:pPr>
            <a:r>
              <a:rPr lang="cs-CZ" sz="4000" b="1" dirty="0" smtClean="0">
                <a:solidFill>
                  <a:srgbClr val="FFFFFF"/>
                </a:solidFill>
              </a:rPr>
              <a:t>Dokonalá rovnováha</a:t>
            </a:r>
            <a:endParaRPr lang="cs-CZ" sz="4000" dirty="0">
              <a:solidFill>
                <a:srgbClr val="FFFFFF"/>
              </a:solidFill>
            </a:endParaRPr>
          </a:p>
        </p:txBody>
      </p:sp>
    </p:spTree>
    <p:extLst>
      <p:ext uri="{BB962C8B-B14F-4D97-AF65-F5344CB8AC3E}">
        <p14:creationId xmlns:p14="http://schemas.microsoft.com/office/powerpoint/2010/main" val="1792104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4038600" cy="6858000"/>
          </a:xfrm>
          <a:prstGeom prst="rect">
            <a:avLst/>
          </a:prstGeom>
          <a:solidFill>
            <a:srgbClr val="FFFFFF">
              <a:lumMod val="85000"/>
              <a:alpha val="5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396739" name="Rectangle 2"/>
          <p:cNvSpPr>
            <a:spLocks/>
          </p:cNvSpPr>
          <p:nvPr/>
        </p:nvSpPr>
        <p:spPr bwMode="auto">
          <a:xfrm>
            <a:off x="304800" y="609600"/>
            <a:ext cx="36401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algn="ctr" defTabSz="914400" fontAlgn="base">
              <a:spcBef>
                <a:spcPct val="0"/>
              </a:spcBef>
              <a:spcAft>
                <a:spcPct val="0"/>
              </a:spcAft>
            </a:pPr>
            <a:r>
              <a:rPr lang="cs-CZ" sz="3200" b="1" dirty="0">
                <a:solidFill>
                  <a:srgbClr val="000000"/>
                </a:solidFill>
                <a:latin typeface="Arial" charset="0"/>
                <a:ea typeface="ＭＳ Ｐゴシック" charset="0"/>
                <a:cs typeface="ＭＳ Ｐゴシック" charset="0"/>
                <a:sym typeface="Arial" charset="0"/>
              </a:rPr>
              <a:t>Snaha </a:t>
            </a:r>
          </a:p>
          <a:p>
            <a:pPr algn="ctr" defTabSz="914400" fontAlgn="base">
              <a:spcBef>
                <a:spcPct val="0"/>
              </a:spcBef>
              <a:spcAft>
                <a:spcPct val="0"/>
              </a:spcAft>
            </a:pPr>
            <a:r>
              <a:rPr lang="cs-CZ" sz="3200" b="1" dirty="0">
                <a:solidFill>
                  <a:srgbClr val="000000"/>
                </a:solidFill>
                <a:latin typeface="Arial" charset="0"/>
                <a:ea typeface="ＭＳ Ｐゴシック" charset="0"/>
                <a:cs typeface="ＭＳ Ｐゴシック" charset="0"/>
                <a:sym typeface="Arial" charset="0"/>
              </a:rPr>
              <a:t>o skutečnou rovnováhu </a:t>
            </a:r>
          </a:p>
          <a:p>
            <a:pPr algn="ctr" defTabSz="914400" fontAlgn="base">
              <a:spcBef>
                <a:spcPct val="0"/>
              </a:spcBef>
              <a:spcAft>
                <a:spcPct val="0"/>
              </a:spcAft>
            </a:pPr>
            <a:r>
              <a:rPr lang="cs-CZ" sz="3200" b="1" dirty="0">
                <a:solidFill>
                  <a:srgbClr val="000000"/>
                </a:solidFill>
                <a:latin typeface="Arial" charset="0"/>
                <a:ea typeface="ＭＳ Ｐゴシック" charset="0"/>
                <a:cs typeface="ＭＳ Ｐゴシック" charset="0"/>
                <a:sym typeface="Arial" charset="0"/>
              </a:rPr>
              <a:t>je nalezení vyváženosti mezi </a:t>
            </a:r>
          </a:p>
          <a:p>
            <a:pPr algn="ctr" defTabSz="914400" fontAlgn="base">
              <a:spcBef>
                <a:spcPct val="0"/>
              </a:spcBef>
              <a:spcAft>
                <a:spcPct val="0"/>
              </a:spcAft>
            </a:pPr>
            <a:r>
              <a:rPr lang="cs-CZ" sz="3600" b="1" dirty="0">
                <a:solidFill>
                  <a:srgbClr val="FF0000"/>
                </a:solidFill>
                <a:latin typeface="Arial" charset="0"/>
                <a:ea typeface="ＭＳ Ｐゴシック" charset="0"/>
                <a:cs typeface="ＭＳ Ｐゴシック" charset="0"/>
                <a:sym typeface="Arial" charset="0"/>
              </a:rPr>
              <a:t>tělem, </a:t>
            </a:r>
          </a:p>
          <a:p>
            <a:pPr algn="ctr" defTabSz="914400" fontAlgn="base">
              <a:spcBef>
                <a:spcPct val="0"/>
              </a:spcBef>
              <a:spcAft>
                <a:spcPct val="0"/>
              </a:spcAft>
            </a:pPr>
            <a:r>
              <a:rPr lang="cs-CZ" sz="3600" b="1" dirty="0">
                <a:solidFill>
                  <a:srgbClr val="FF0000"/>
                </a:solidFill>
                <a:latin typeface="Arial" charset="0"/>
                <a:ea typeface="ＭＳ Ｐゴシック" charset="0"/>
                <a:cs typeface="ＭＳ Ｐゴシック" charset="0"/>
                <a:sym typeface="Arial" charset="0"/>
              </a:rPr>
              <a:t>myslí - duchem </a:t>
            </a:r>
          </a:p>
          <a:p>
            <a:pPr algn="ctr" defTabSz="914400" fontAlgn="base">
              <a:spcBef>
                <a:spcPct val="0"/>
              </a:spcBef>
              <a:spcAft>
                <a:spcPct val="0"/>
              </a:spcAft>
            </a:pPr>
            <a:r>
              <a:rPr lang="cs-CZ" sz="3600" b="1" dirty="0">
                <a:solidFill>
                  <a:srgbClr val="FF0000"/>
                </a:solidFill>
                <a:latin typeface="Arial" charset="0"/>
                <a:ea typeface="ＭＳ Ｐゴシック" charset="0"/>
                <a:cs typeface="ＭＳ Ｐゴシック" charset="0"/>
                <a:sym typeface="Arial" charset="0"/>
              </a:rPr>
              <a:t>a rodinou </a:t>
            </a:r>
          </a:p>
          <a:p>
            <a:pPr algn="ctr" defTabSz="914400" fontAlgn="base">
              <a:spcBef>
                <a:spcPct val="0"/>
              </a:spcBef>
              <a:spcAft>
                <a:spcPct val="0"/>
              </a:spcAft>
            </a:pPr>
            <a:r>
              <a:rPr lang="cs-CZ" sz="3600" b="1" dirty="0">
                <a:solidFill>
                  <a:srgbClr val="002060"/>
                </a:solidFill>
                <a:latin typeface="Arial" charset="0"/>
                <a:ea typeface="ＭＳ Ｐゴシック" charset="0"/>
                <a:cs typeface="ＭＳ Ｐゴシック" charset="0"/>
                <a:sym typeface="Arial" charset="0"/>
              </a:rPr>
              <a:t>ve </a:t>
            </a:r>
          </a:p>
          <a:p>
            <a:pPr algn="ctr" defTabSz="914400" fontAlgn="base">
              <a:spcBef>
                <a:spcPct val="0"/>
              </a:spcBef>
              <a:spcAft>
                <a:spcPct val="0"/>
              </a:spcAft>
            </a:pPr>
            <a:r>
              <a:rPr lang="cs-CZ" sz="3600" b="1" dirty="0">
                <a:solidFill>
                  <a:srgbClr val="002060"/>
                </a:solidFill>
                <a:latin typeface="Arial" charset="0"/>
                <a:ea typeface="ＭＳ Ｐゴシック" charset="0"/>
                <a:cs typeface="ＭＳ Ｐゴシック" charset="0"/>
                <a:sym typeface="Arial" charset="0"/>
              </a:rPr>
              <a:t>VYVÁŽENÉM ŽIVOTĚ.</a:t>
            </a:r>
            <a:endParaRPr lang="cs-CZ" sz="3600" dirty="0">
              <a:solidFill>
                <a:srgbClr val="00206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696616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029200"/>
            <a:ext cx="9144000" cy="1828800"/>
          </a:xfrm>
          <a:prstGeom prst="rect">
            <a:avLst/>
          </a:prstGeom>
          <a:solidFill>
            <a:schemeClr val="tx1">
              <a:alpha val="4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397763" name="Rectangle 2"/>
          <p:cNvSpPr>
            <a:spLocks/>
          </p:cNvSpPr>
          <p:nvPr/>
        </p:nvSpPr>
        <p:spPr bwMode="auto">
          <a:xfrm>
            <a:off x="152400" y="5181600"/>
            <a:ext cx="8839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defTabSz="914400" fontAlgn="base">
              <a:spcBef>
                <a:spcPct val="0"/>
              </a:spcBef>
              <a:spcAft>
                <a:spcPct val="0"/>
              </a:spcAft>
            </a:pPr>
            <a:r>
              <a:rPr lang="cs-CZ" sz="3600" b="1" dirty="0">
                <a:solidFill>
                  <a:srgbClr val="FFFFFF"/>
                </a:solidFill>
                <a:latin typeface="Arial" charset="0"/>
                <a:ea typeface="ＭＳ Ｐゴシック" charset="0"/>
                <a:cs typeface="ＭＳ Ｐゴシック" charset="0"/>
                <a:sym typeface="Arial" charset="0"/>
              </a:rPr>
              <a:t>Krokem k rovnováze je </a:t>
            </a:r>
          </a:p>
          <a:p>
            <a:pPr defTabSz="914400" fontAlgn="base">
              <a:spcBef>
                <a:spcPct val="0"/>
              </a:spcBef>
              <a:spcAft>
                <a:spcPct val="0"/>
              </a:spcAft>
            </a:pPr>
            <a:r>
              <a:rPr lang="cs-CZ" sz="3600" b="1" dirty="0">
                <a:solidFill>
                  <a:srgbClr val="FF0000"/>
                </a:solidFill>
                <a:latin typeface="Arial" charset="0"/>
                <a:ea typeface="ＭＳ Ｐゴシック" charset="0"/>
                <a:cs typeface="ＭＳ Ｐゴシック" charset="0"/>
                <a:sym typeface="Arial" charset="0"/>
              </a:rPr>
              <a:t>DOSTATEČNÝ SPÁNEK.</a:t>
            </a:r>
            <a:endParaRPr lang="cs-CZ" sz="3600" dirty="0">
              <a:solidFill>
                <a:srgbClr val="FF0000"/>
              </a:solidFill>
              <a:latin typeface="Arial" charset="0"/>
              <a:ea typeface="ＭＳ Ｐゴシック" charset="0"/>
              <a:cs typeface="ＭＳ Ｐゴシック" charset="0"/>
              <a:sym typeface="Arial" charset="0"/>
            </a:endParaRPr>
          </a:p>
          <a:p>
            <a:pPr defTabSz="914400" fontAlgn="base">
              <a:spcBef>
                <a:spcPct val="0"/>
              </a:spcBef>
              <a:spcAft>
                <a:spcPct val="0"/>
              </a:spcAft>
            </a:pPr>
            <a:r>
              <a:rPr lang="cs-CZ" sz="2000" b="1" dirty="0">
                <a:solidFill>
                  <a:srgbClr val="FFFFFF"/>
                </a:solidFill>
                <a:latin typeface="Arial" charset="0"/>
                <a:ea typeface="ＭＳ Ｐゴシック" charset="0"/>
                <a:cs typeface="ＭＳ Ｐゴシック" charset="0"/>
                <a:sym typeface="Arial" charset="0"/>
              </a:rPr>
              <a:t>Ovlivňuje nedostatek spánku kvalitu vašeho života a vztahů?</a:t>
            </a:r>
            <a:endParaRPr lang="cs-CZ" sz="20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144000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98786" name="Rectangle 1"/>
          <p:cNvSpPr>
            <a:spLocks/>
          </p:cNvSpPr>
          <p:nvPr/>
        </p:nvSpPr>
        <p:spPr bwMode="auto">
          <a:xfrm>
            <a:off x="152400" y="228600"/>
            <a:ext cx="5715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4000" b="1" dirty="0">
                <a:solidFill>
                  <a:srgbClr val="FFFFFF"/>
                </a:solidFill>
                <a:latin typeface="Arial" charset="0"/>
                <a:ea typeface="ＭＳ Ｐゴシック" charset="0"/>
                <a:cs typeface="ＭＳ Ｐゴシック" charset="0"/>
                <a:sym typeface="Arial" charset="0"/>
              </a:rPr>
              <a:t>Krokem k rovnováze je </a:t>
            </a:r>
            <a:r>
              <a:rPr lang="cs-CZ" sz="4000" b="1" dirty="0">
                <a:solidFill>
                  <a:srgbClr val="FF0000"/>
                </a:solidFill>
                <a:latin typeface="Arial" charset="0"/>
                <a:ea typeface="ＭＳ Ｐゴシック" charset="0"/>
                <a:cs typeface="ＭＳ Ｐゴシック" charset="0"/>
                <a:sym typeface="Arial" charset="0"/>
              </a:rPr>
              <a:t>SPRÁVNĚ JÍST.</a:t>
            </a:r>
            <a:endParaRPr lang="cs-CZ" sz="4000" dirty="0">
              <a:solidFill>
                <a:srgbClr val="FF0000"/>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endParaRPr lang="cs-CZ" sz="3200" b="1" dirty="0">
              <a:solidFill>
                <a:srgbClr val="FFFFFF"/>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3200" b="1" dirty="0">
                <a:solidFill>
                  <a:srgbClr val="FFFF66"/>
                </a:solidFill>
                <a:latin typeface="Arial" charset="0"/>
                <a:ea typeface="ＭＳ Ｐゴシック" charset="0"/>
                <a:cs typeface="ＭＳ Ｐゴシック" charset="0"/>
                <a:sym typeface="Arial" charset="0"/>
              </a:rPr>
              <a:t>2/3 úmrtí v USA má souvislost s jídlem.</a:t>
            </a:r>
            <a:endParaRPr lang="cs-CZ" sz="3200" dirty="0">
              <a:solidFill>
                <a:srgbClr val="FFFF66"/>
              </a:solidFill>
              <a:latin typeface="Arial" charset="0"/>
              <a:ea typeface="ＭＳ Ｐゴシック" charset="0"/>
              <a:cs typeface="ＭＳ Ｐゴシック" charset="0"/>
              <a:sym typeface="Arial" charset="0"/>
            </a:endParaRPr>
          </a:p>
          <a:p>
            <a:pPr marL="39688" algn="ctr" defTabSz="914400" fontAlgn="base">
              <a:spcBef>
                <a:spcPct val="0"/>
              </a:spcBef>
              <a:spcAft>
                <a:spcPct val="0"/>
              </a:spcAft>
            </a:pPr>
            <a:endParaRPr lang="cs-CZ" sz="1400" b="1" i="1" dirty="0">
              <a:solidFill>
                <a:srgbClr val="FFFFFF"/>
              </a:solidFill>
              <a:latin typeface="Arial" charset="0"/>
              <a:ea typeface="ＭＳ Ｐゴシック" charset="0"/>
              <a:cs typeface="Arial" charset="0"/>
              <a:sym typeface="Arial" charset="0"/>
            </a:endParaRPr>
          </a:p>
          <a:p>
            <a:pPr marL="39688" algn="ctr" defTabSz="914400" fontAlgn="base">
              <a:spcBef>
                <a:spcPct val="0"/>
              </a:spcBef>
              <a:spcAft>
                <a:spcPct val="0"/>
              </a:spcAft>
            </a:pPr>
            <a:r>
              <a:rPr lang="en-US" sz="1400" b="1" i="1" dirty="0">
                <a:solidFill>
                  <a:srgbClr val="FFFFFF"/>
                </a:solidFill>
                <a:latin typeface="Arial" charset="0"/>
                <a:ea typeface="ＭＳ Ｐゴシック" charset="0"/>
                <a:cs typeface="Arial" charset="0"/>
                <a:sym typeface="Arial" charset="0"/>
              </a:rPr>
              <a:t>US </a:t>
            </a:r>
            <a:r>
              <a:rPr lang="en-US" sz="1400" b="1" i="1" dirty="0">
                <a:solidFill>
                  <a:srgbClr val="FFFFFF"/>
                </a:solidFill>
                <a:latin typeface="Arial" charset="0"/>
                <a:ea typeface="ＭＳ Ｐゴシック" charset="0"/>
                <a:cs typeface="Arial" charset="0"/>
                <a:sym typeface="Arial" charset="0"/>
              </a:rPr>
              <a:t>Surgeon General</a:t>
            </a:r>
            <a:r>
              <a:rPr lang="ja-JP" altLang="en-US" sz="1400" b="1" i="1" dirty="0">
                <a:solidFill>
                  <a:srgbClr val="FFFFFF"/>
                </a:solidFill>
                <a:latin typeface="Arial" charset="0"/>
                <a:ea typeface="ＭＳ Ｐゴシック" charset="0"/>
                <a:cs typeface="Arial" charset="0"/>
                <a:sym typeface="Arial" charset="0"/>
              </a:rPr>
              <a:t>’</a:t>
            </a:r>
            <a:r>
              <a:rPr lang="en-US" altLang="ja-JP" sz="1400" b="1" i="1" dirty="0">
                <a:solidFill>
                  <a:srgbClr val="FFFFFF"/>
                </a:solidFill>
                <a:latin typeface="Arial" charset="0"/>
                <a:ea typeface="ＭＳ Ｐゴシック" charset="0"/>
                <a:cs typeface="Arial" charset="0"/>
                <a:sym typeface="Arial" charset="0"/>
              </a:rPr>
              <a:t>s Report on Nutrition &amp; Health</a:t>
            </a:r>
            <a:r>
              <a:rPr lang="en-US" altLang="ja-JP" sz="1400" b="1" dirty="0">
                <a:solidFill>
                  <a:srgbClr val="FFFFFF"/>
                </a:solidFill>
                <a:latin typeface="Arial" charset="0"/>
                <a:ea typeface="ＭＳ Ｐゴシック" charset="0"/>
                <a:cs typeface="Arial" charset="0"/>
                <a:sym typeface="Arial" charset="0"/>
              </a:rPr>
              <a:t> </a:t>
            </a:r>
            <a:endParaRPr lang="en-US" sz="1400" b="1" dirty="0">
              <a:solidFill>
                <a:srgbClr val="FFFFFF"/>
              </a:solidFill>
              <a:latin typeface="Arial" charset="0"/>
              <a:ea typeface="ＭＳ Ｐゴシック" charset="0"/>
              <a:cs typeface="Arial" charset="0"/>
              <a:sym typeface="Arial" charset="0"/>
            </a:endParaRPr>
          </a:p>
        </p:txBody>
      </p:sp>
      <p:sp>
        <p:nvSpPr>
          <p:cNvPr id="1398787" name="Rounded Rectangle 1"/>
          <p:cNvSpPr>
            <a:spLocks noChangeArrowheads="1"/>
          </p:cNvSpPr>
          <p:nvPr/>
        </p:nvSpPr>
        <p:spPr bwMode="auto">
          <a:xfrm>
            <a:off x="2971800" y="4114800"/>
            <a:ext cx="2971800" cy="762000"/>
          </a:xfrm>
          <a:prstGeom prst="roundRect">
            <a:avLst>
              <a:gd name="adj" fmla="val 16667"/>
            </a:avLst>
          </a:prstGeom>
          <a:solidFill>
            <a:srgbClr val="FF0000"/>
          </a:solidFill>
          <a:ln w="22225">
            <a:solidFill>
              <a:srgbClr val="FFC000"/>
            </a:solidFill>
            <a:round/>
            <a:headEnd/>
            <a:tailEnd/>
          </a:ln>
        </p:spPr>
        <p:txBody>
          <a:bodyPr/>
          <a:lstStyle/>
          <a:p>
            <a:pPr marL="39688" algn="ctr" defTabSz="914400" fontAlgn="base">
              <a:spcBef>
                <a:spcPct val="0"/>
              </a:spcBef>
              <a:spcAft>
                <a:spcPct val="0"/>
              </a:spcAft>
            </a:pPr>
            <a:r>
              <a:rPr lang="en-US" sz="4000" b="1">
                <a:solidFill>
                  <a:srgbClr val="FFFFFF"/>
                </a:solidFill>
                <a:latin typeface="Arial" charset="0"/>
                <a:ea typeface="ＭＳ Ｐゴシック" charset="0"/>
                <a:cs typeface="ＭＳ Ｐゴシック" charset="0"/>
                <a:sym typeface="Arial" charset="0"/>
              </a:rPr>
              <a:t>DANGER</a:t>
            </a:r>
          </a:p>
        </p:txBody>
      </p:sp>
    </p:spTree>
    <p:extLst>
      <p:ext uri="{BB962C8B-B14F-4D97-AF65-F5344CB8AC3E}">
        <p14:creationId xmlns:p14="http://schemas.microsoft.com/office/powerpoint/2010/main" val="1255564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4191000"/>
            <a:ext cx="9144000" cy="2667000"/>
          </a:xfrm>
          <a:prstGeom prst="rect">
            <a:avLst/>
          </a:prstGeom>
          <a:solidFill>
            <a:srgbClr val="FFFFFF">
              <a:lumMod val="85000"/>
              <a:alpha val="6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399811" name="Rectangle 1"/>
          <p:cNvSpPr>
            <a:spLocks/>
          </p:cNvSpPr>
          <p:nvPr/>
        </p:nvSpPr>
        <p:spPr bwMode="auto">
          <a:xfrm>
            <a:off x="127000" y="5384800"/>
            <a:ext cx="89408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algn="ctr" defTabSz="914400" fontAlgn="base">
              <a:spcBef>
                <a:spcPct val="0"/>
              </a:spcBef>
              <a:spcAft>
                <a:spcPct val="0"/>
              </a:spcAft>
            </a:pPr>
            <a:r>
              <a:rPr lang="cs-CZ" sz="2800" b="1" dirty="0">
                <a:solidFill>
                  <a:srgbClr val="000000"/>
                </a:solidFill>
                <a:latin typeface="Arial" charset="0"/>
                <a:ea typeface="ＭＳ Ｐゴシック" charset="0"/>
                <a:cs typeface="ＭＳ Ｐゴシック" charset="0"/>
                <a:sym typeface="Arial" charset="0"/>
              </a:rPr>
              <a:t>30-ti minutová svižná procházka denně </a:t>
            </a:r>
          </a:p>
          <a:p>
            <a:pPr algn="ctr" defTabSz="914400" fontAlgn="base">
              <a:spcBef>
                <a:spcPct val="0"/>
              </a:spcBef>
              <a:spcAft>
                <a:spcPct val="0"/>
              </a:spcAft>
            </a:pPr>
            <a:r>
              <a:rPr lang="cs-CZ" sz="2800" b="1" dirty="0">
                <a:solidFill>
                  <a:srgbClr val="000000"/>
                </a:solidFill>
                <a:latin typeface="Arial" charset="0"/>
                <a:ea typeface="ＭＳ Ｐゴシック" charset="0"/>
                <a:cs typeface="ＭＳ Ｐゴシック" charset="0"/>
                <a:sym typeface="Arial" charset="0"/>
              </a:rPr>
              <a:t>má významné zdravotní účinky.</a:t>
            </a:r>
            <a:endParaRPr lang="cs-CZ" sz="2800" dirty="0">
              <a:solidFill>
                <a:srgbClr val="000000"/>
              </a:solidFill>
              <a:latin typeface="Arial" charset="0"/>
              <a:ea typeface="ＭＳ Ｐゴシック" charset="0"/>
              <a:cs typeface="ＭＳ Ｐゴシック" charset="0"/>
              <a:sym typeface="Arial" charset="0"/>
            </a:endParaRPr>
          </a:p>
        </p:txBody>
      </p:sp>
      <p:sp>
        <p:nvSpPr>
          <p:cNvPr id="1399812" name="Rectangle 2"/>
          <p:cNvSpPr>
            <a:spLocks/>
          </p:cNvSpPr>
          <p:nvPr/>
        </p:nvSpPr>
        <p:spPr bwMode="auto">
          <a:xfrm>
            <a:off x="228600" y="4343400"/>
            <a:ext cx="8712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4000" b="1" dirty="0">
                <a:solidFill>
                  <a:srgbClr val="000000"/>
                </a:solidFill>
                <a:latin typeface="Arial" charset="0"/>
                <a:ea typeface="ＭＳ Ｐゴシック" charset="0"/>
                <a:cs typeface="ＭＳ Ｐゴシック" charset="0"/>
                <a:sym typeface="Arial" charset="0"/>
              </a:rPr>
              <a:t>Krokem k rovnováze je </a:t>
            </a:r>
            <a:endParaRPr lang="cs-CZ" sz="4000" b="1" dirty="0">
              <a:solidFill>
                <a:srgbClr val="FF0000"/>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4000" b="1" dirty="0">
                <a:solidFill>
                  <a:srgbClr val="FF0000"/>
                </a:solidFill>
                <a:latin typeface="Arial" charset="0"/>
                <a:ea typeface="ＭＳ Ｐゴシック" charset="0"/>
                <a:cs typeface="ＭＳ Ｐゴシック" charset="0"/>
                <a:sym typeface="Arial" charset="0"/>
              </a:rPr>
              <a:t>DOSTATEK POHYBU.</a:t>
            </a:r>
            <a:endParaRPr lang="cs-CZ" sz="4000" dirty="0">
              <a:solidFill>
                <a:srgbClr val="FF000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608527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4572000"/>
            <a:ext cx="9144000" cy="2286000"/>
          </a:xfrm>
          <a:prstGeom prst="rect">
            <a:avLst/>
          </a:prstGeom>
          <a:solidFill>
            <a:srgbClr val="FFFFFF">
              <a:lumMod val="85000"/>
              <a:alpha val="5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25953" name="Rectangle 1"/>
          <p:cNvSpPr>
            <a:spLocks/>
          </p:cNvSpPr>
          <p:nvPr/>
        </p:nvSpPr>
        <p:spPr bwMode="auto">
          <a:xfrm>
            <a:off x="0" y="5880100"/>
            <a:ext cx="9167813"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algn="ctr" defTabSz="914400" fontAlgn="base">
              <a:spcBef>
                <a:spcPct val="0"/>
              </a:spcBef>
              <a:spcAft>
                <a:spcPct val="0"/>
              </a:spcAft>
            </a:pPr>
            <a:r>
              <a:rPr lang="cs-CZ" sz="2800" b="1" dirty="0">
                <a:solidFill>
                  <a:srgbClr val="000000"/>
                </a:solidFill>
                <a:latin typeface="Arial" charset="0"/>
                <a:ea typeface="ＭＳ Ｐゴシック" charset="0"/>
                <a:cs typeface="ＭＳ Ｐゴシック" charset="0"/>
                <a:sym typeface="Arial" charset="0"/>
              </a:rPr>
              <a:t>Pít dostatek čisté vody může zlepšit vaše myšlení.</a:t>
            </a:r>
            <a:endParaRPr lang="cs-CZ" sz="2800" dirty="0">
              <a:solidFill>
                <a:srgbClr val="000000"/>
              </a:solidFill>
              <a:latin typeface="Arial" charset="0"/>
              <a:ea typeface="ＭＳ Ｐゴシック" charset="0"/>
              <a:cs typeface="ＭＳ Ｐゴシック" charset="0"/>
              <a:sym typeface="Arial" charset="0"/>
            </a:endParaRPr>
          </a:p>
        </p:txBody>
      </p:sp>
      <p:sp>
        <p:nvSpPr>
          <p:cNvPr id="1400836" name="Rectangle 2"/>
          <p:cNvSpPr>
            <a:spLocks/>
          </p:cNvSpPr>
          <p:nvPr/>
        </p:nvSpPr>
        <p:spPr bwMode="auto">
          <a:xfrm>
            <a:off x="609600" y="4629150"/>
            <a:ext cx="7924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4400" b="1" dirty="0">
                <a:solidFill>
                  <a:srgbClr val="000000"/>
                </a:solidFill>
                <a:latin typeface="Arial" charset="0"/>
                <a:ea typeface="ＭＳ Ｐゴシック" charset="0"/>
                <a:cs typeface="ＭＳ Ｐゴシック" charset="0"/>
                <a:sym typeface="Arial" charset="0"/>
              </a:rPr>
              <a:t>Krokem k rovnováze je </a:t>
            </a:r>
          </a:p>
          <a:p>
            <a:pPr algn="ctr" defTabSz="914400" fontAlgn="base">
              <a:spcBef>
                <a:spcPct val="0"/>
              </a:spcBef>
              <a:spcAft>
                <a:spcPct val="0"/>
              </a:spcAft>
            </a:pPr>
            <a:r>
              <a:rPr lang="cs-CZ" sz="4400" b="1" dirty="0">
                <a:solidFill>
                  <a:srgbClr val="FF0000"/>
                </a:solidFill>
                <a:latin typeface="Arial" charset="0"/>
                <a:ea typeface="ＭＳ Ｐゴシック" charset="0"/>
                <a:cs typeface="ＭＳ Ｐゴシック" charset="0"/>
                <a:sym typeface="Arial" charset="0"/>
              </a:rPr>
              <a:t>PÍT DOSTATEK VODY.</a:t>
            </a:r>
            <a:endParaRPr lang="cs-CZ" sz="4400" dirty="0">
              <a:solidFill>
                <a:srgbClr val="FF000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8123878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1401859" name="Rectangle 2"/>
          <p:cNvSpPr>
            <a:spLocks/>
          </p:cNvSpPr>
          <p:nvPr/>
        </p:nvSpPr>
        <p:spPr bwMode="auto">
          <a:xfrm>
            <a:off x="228600" y="457200"/>
            <a:ext cx="3276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3600" b="1" dirty="0">
                <a:solidFill>
                  <a:srgbClr val="FFFFFF"/>
                </a:solidFill>
                <a:latin typeface="Arial" charset="0"/>
                <a:ea typeface="ＭＳ Ｐゴシック" charset="0"/>
                <a:cs typeface="ＭＳ Ｐゴシック" charset="0"/>
                <a:sym typeface="Arial" charset="0"/>
              </a:rPr>
              <a:t>Krokem k rovnováze je </a:t>
            </a:r>
          </a:p>
          <a:p>
            <a:pPr algn="ctr" defTabSz="914400" fontAlgn="base">
              <a:spcBef>
                <a:spcPct val="0"/>
              </a:spcBef>
              <a:spcAft>
                <a:spcPct val="0"/>
              </a:spcAft>
            </a:pPr>
            <a:endParaRPr lang="cs-CZ" sz="3600" b="1" dirty="0">
              <a:solidFill>
                <a:srgbClr val="FFFFFF"/>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4400" b="1" dirty="0">
                <a:solidFill>
                  <a:srgbClr val="FF0000"/>
                </a:solidFill>
                <a:latin typeface="Arial" charset="0"/>
                <a:ea typeface="ＭＳ Ｐゴシック" charset="0"/>
                <a:cs typeface="ＭＳ Ｐゴシック" charset="0"/>
                <a:sym typeface="Arial" charset="0"/>
              </a:rPr>
              <a:t>SPRÁVNĚ MYSLET.</a:t>
            </a:r>
            <a:endParaRPr lang="cs-CZ" sz="4400" dirty="0">
              <a:solidFill>
                <a:srgbClr val="FF0000"/>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endParaRPr lang="cs-CZ" sz="2400" b="1" dirty="0">
              <a:solidFill>
                <a:srgbClr val="FFFFFF"/>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endParaRPr lang="cs-CZ" sz="2400" b="1" dirty="0">
              <a:solidFill>
                <a:srgbClr val="FFFFFF"/>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endParaRPr lang="cs-CZ" sz="2400" b="1" dirty="0">
              <a:solidFill>
                <a:srgbClr val="FFFFFF"/>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endParaRPr lang="cs-CZ" sz="2400" b="1" dirty="0">
              <a:solidFill>
                <a:srgbClr val="FFFFFF"/>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2400" b="1" dirty="0">
                <a:solidFill>
                  <a:srgbClr val="FFFFFF"/>
                </a:solidFill>
                <a:latin typeface="Arial" charset="0"/>
                <a:ea typeface="ＭＳ Ｐゴシック" charset="0"/>
                <a:cs typeface="ＭＳ Ｐゴシック" charset="0"/>
                <a:sym typeface="Arial" charset="0"/>
              </a:rPr>
              <a:t>Dobrý mentální stav je klíčem k úspěšnému rozhodování se.</a:t>
            </a:r>
            <a:endParaRPr lang="cs-CZ" sz="24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889516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2590800"/>
          </a:xfrm>
          <a:prstGeom prst="rect">
            <a:avLst/>
          </a:prstGeom>
          <a:solidFill>
            <a:srgbClr val="FFFFFF">
              <a:lumMod val="85000"/>
              <a:alpha val="5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02883" name="Rectangle 1"/>
          <p:cNvSpPr>
            <a:spLocks/>
          </p:cNvSpPr>
          <p:nvPr/>
        </p:nvSpPr>
        <p:spPr bwMode="auto">
          <a:xfrm>
            <a:off x="228600" y="228600"/>
            <a:ext cx="8610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4000" b="1" dirty="0">
                <a:solidFill>
                  <a:srgbClr val="0070C0"/>
                </a:solidFill>
                <a:latin typeface="Arial" charset="0"/>
                <a:ea typeface="ＭＳ Ｐゴシック" charset="0"/>
                <a:cs typeface="ＭＳ Ｐゴシック" charset="0"/>
                <a:sym typeface="Arial" charset="0"/>
              </a:rPr>
              <a:t>Čelní mozkový lalok </a:t>
            </a:r>
            <a:r>
              <a:rPr lang="cs-CZ" sz="4000" b="1" dirty="0">
                <a:solidFill>
                  <a:srgbClr val="000000"/>
                </a:solidFill>
                <a:latin typeface="Arial" charset="0"/>
                <a:ea typeface="ＭＳ Ｐゴシック" charset="0"/>
                <a:cs typeface="ＭＳ Ｐゴシック" charset="0"/>
                <a:sym typeface="Arial" charset="0"/>
              </a:rPr>
              <a:t>vám může pomoci v </a:t>
            </a:r>
            <a:r>
              <a:rPr lang="cs-CZ" sz="4000" b="1" dirty="0">
                <a:solidFill>
                  <a:srgbClr val="FF0000"/>
                </a:solidFill>
                <a:latin typeface="Arial" charset="0"/>
                <a:ea typeface="ＭＳ Ｐゴシック" charset="0"/>
                <a:cs typeface="ＭＳ Ｐゴシック" charset="0"/>
                <a:sym typeface="Arial" charset="0"/>
              </a:rPr>
              <a:t>rozhodování</a:t>
            </a:r>
            <a:r>
              <a:rPr lang="cs-CZ" sz="4000" b="1" dirty="0">
                <a:solidFill>
                  <a:srgbClr val="000000"/>
                </a:solidFill>
                <a:latin typeface="Arial" charset="0"/>
                <a:ea typeface="ＭＳ Ｐゴシック" charset="0"/>
                <a:cs typeface="ＭＳ Ｐゴシック" charset="0"/>
                <a:sym typeface="Arial" charset="0"/>
              </a:rPr>
              <a:t> a překonávání </a:t>
            </a:r>
            <a:r>
              <a:rPr lang="cs-CZ" sz="4000" b="1" dirty="0">
                <a:solidFill>
                  <a:srgbClr val="FF0000"/>
                </a:solidFill>
                <a:latin typeface="Arial" charset="0"/>
                <a:ea typeface="ＭＳ Ｐゴシック" charset="0"/>
                <a:cs typeface="ＭＳ Ｐゴシック" charset="0"/>
                <a:sym typeface="Arial" charset="0"/>
              </a:rPr>
              <a:t>zlozvyků</a:t>
            </a:r>
            <a:r>
              <a:rPr lang="cs-CZ" sz="4000" b="1" dirty="0">
                <a:solidFill>
                  <a:srgbClr val="000000"/>
                </a:solidFill>
                <a:latin typeface="Arial" charset="0"/>
                <a:ea typeface="ＭＳ Ｐゴシック" charset="0"/>
                <a:cs typeface="ＭＳ Ｐゴシック" charset="0"/>
                <a:sym typeface="Arial" charset="0"/>
              </a:rPr>
              <a:t>.</a:t>
            </a:r>
            <a:endParaRPr lang="cs-CZ" sz="4000" dirty="0">
              <a:solidFill>
                <a:srgbClr val="00000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087969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03906" name="Rectangle 1"/>
          <p:cNvSpPr>
            <a:spLocks/>
          </p:cNvSpPr>
          <p:nvPr/>
        </p:nvSpPr>
        <p:spPr bwMode="auto">
          <a:xfrm>
            <a:off x="5594350" y="228600"/>
            <a:ext cx="332105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spAutoFit/>
          </a:bodyPr>
          <a:lstStyle/>
          <a:p>
            <a:pPr algn="ctr" defTabSz="914400" fontAlgn="base">
              <a:spcBef>
                <a:spcPct val="0"/>
              </a:spcBef>
              <a:spcAft>
                <a:spcPct val="0"/>
              </a:spcAft>
            </a:pPr>
            <a:r>
              <a:rPr lang="cs-CZ" sz="3600" b="1" dirty="0">
                <a:solidFill>
                  <a:srgbClr val="FFFFFF"/>
                </a:solidFill>
                <a:latin typeface="Arial" charset="0"/>
                <a:ea typeface="ＭＳ Ｐゴシック" charset="0"/>
                <a:cs typeface="ＭＳ Ｐゴシック" charset="0"/>
                <a:sym typeface="Arial" charset="0"/>
              </a:rPr>
              <a:t>Krokem k rovnováze </a:t>
            </a:r>
          </a:p>
          <a:p>
            <a:pPr algn="ctr" defTabSz="914400" fontAlgn="base">
              <a:spcBef>
                <a:spcPct val="0"/>
              </a:spcBef>
              <a:spcAft>
                <a:spcPct val="0"/>
              </a:spcAft>
            </a:pPr>
            <a:r>
              <a:rPr lang="cs-CZ" sz="3600" b="1" dirty="0">
                <a:solidFill>
                  <a:srgbClr val="FFFFFF"/>
                </a:solidFill>
                <a:latin typeface="Arial" charset="0"/>
                <a:ea typeface="ＭＳ Ｐゴシック" charset="0"/>
                <a:cs typeface="ＭＳ Ｐゴシック" charset="0"/>
                <a:sym typeface="Arial" charset="0"/>
              </a:rPr>
              <a:t>je žít svůj </a:t>
            </a:r>
          </a:p>
          <a:p>
            <a:pPr algn="ctr" defTabSz="914400" fontAlgn="base">
              <a:spcBef>
                <a:spcPct val="0"/>
              </a:spcBef>
              <a:spcAft>
                <a:spcPct val="0"/>
              </a:spcAft>
            </a:pPr>
            <a:endParaRPr lang="cs-CZ" sz="3600" b="1" dirty="0">
              <a:solidFill>
                <a:srgbClr val="FFFFFF"/>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4000" b="1" dirty="0">
                <a:solidFill>
                  <a:srgbClr val="FF0000"/>
                </a:solidFill>
                <a:latin typeface="Arial" charset="0"/>
                <a:ea typeface="ＭＳ Ｐゴシック" charset="0"/>
                <a:cs typeface="ＭＳ Ｐゴシック" charset="0"/>
                <a:sym typeface="Arial" charset="0"/>
              </a:rPr>
              <a:t>ŽIVOT S NADĚJÍ.</a:t>
            </a:r>
            <a:endParaRPr lang="cs-CZ" sz="4000" dirty="0">
              <a:solidFill>
                <a:srgbClr val="FF0000"/>
              </a:solidFill>
              <a:latin typeface="Arial" charset="0"/>
              <a:ea typeface="ＭＳ Ｐゴシック" charset="0"/>
              <a:cs typeface="ＭＳ Ｐゴシック" charset="0"/>
              <a:sym typeface="Arial" charset="0"/>
            </a:endParaRPr>
          </a:p>
        </p:txBody>
      </p:sp>
      <p:sp>
        <p:nvSpPr>
          <p:cNvPr id="1403907" name="Rectangle 2"/>
          <p:cNvSpPr>
            <a:spLocks/>
          </p:cNvSpPr>
          <p:nvPr/>
        </p:nvSpPr>
        <p:spPr bwMode="auto">
          <a:xfrm>
            <a:off x="5029200" y="5054600"/>
            <a:ext cx="42656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2800" b="1" dirty="0">
                <a:solidFill>
                  <a:srgbClr val="FFFFFF"/>
                </a:solidFill>
                <a:latin typeface="Arial" charset="0"/>
                <a:ea typeface="ＭＳ Ｐゴシック" charset="0"/>
                <a:cs typeface="ＭＳ Ｐゴシック" charset="0"/>
                <a:sym typeface="Arial" charset="0"/>
              </a:rPr>
              <a:t>Naděje znamená oslavovat dnes realitu budoucího snu.</a:t>
            </a:r>
            <a:endParaRPr lang="cs-CZ" sz="28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22213837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486400"/>
            <a:ext cx="9144000" cy="1371600"/>
          </a:xfrm>
          <a:prstGeom prst="rect">
            <a:avLst/>
          </a:prstGeom>
          <a:solidFill>
            <a:srgbClr val="FFFFFF">
              <a:lumMod val="85000"/>
              <a:alpha val="6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04931" name="Rectangle 1"/>
          <p:cNvSpPr>
            <a:spLocks/>
          </p:cNvSpPr>
          <p:nvPr/>
        </p:nvSpPr>
        <p:spPr bwMode="auto">
          <a:xfrm>
            <a:off x="228600" y="5486400"/>
            <a:ext cx="86344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defTabSz="914400" fontAlgn="base">
              <a:spcBef>
                <a:spcPct val="0"/>
              </a:spcBef>
              <a:spcAft>
                <a:spcPct val="0"/>
              </a:spcAft>
            </a:pPr>
            <a:r>
              <a:rPr lang="cs-CZ" sz="3600" b="1" dirty="0">
                <a:solidFill>
                  <a:srgbClr val="000000"/>
                </a:solidFill>
                <a:latin typeface="Arial" charset="0"/>
                <a:ea typeface="ＭＳ Ｐゴシック" charset="0"/>
                <a:cs typeface="ＭＳ Ｐゴシック" charset="0"/>
                <a:sym typeface="Arial" charset="0"/>
              </a:rPr>
              <a:t>Krokem k rovnováze je </a:t>
            </a:r>
          </a:p>
          <a:p>
            <a:pPr marL="39688" algn="ctr" defTabSz="914400" fontAlgn="base">
              <a:spcBef>
                <a:spcPct val="0"/>
              </a:spcBef>
              <a:spcAft>
                <a:spcPct val="0"/>
              </a:spcAft>
            </a:pPr>
            <a:r>
              <a:rPr lang="cs-CZ" sz="3600" b="1" dirty="0">
                <a:solidFill>
                  <a:srgbClr val="FF0000"/>
                </a:solidFill>
                <a:latin typeface="Arial" charset="0"/>
                <a:ea typeface="ＭＳ Ｐゴシック" charset="0"/>
                <a:cs typeface="ＭＳ Ｐゴシック" charset="0"/>
                <a:sym typeface="Arial" charset="0"/>
              </a:rPr>
              <a:t>USPOŘÁDAT PRIORITY V ČASE.</a:t>
            </a:r>
            <a:endParaRPr lang="cs-CZ" sz="3600" dirty="0">
              <a:solidFill>
                <a:srgbClr val="FF0000"/>
              </a:solidFill>
              <a:latin typeface="Arial" charset="0"/>
              <a:ea typeface="ＭＳ Ｐゴシック" charset="0"/>
              <a:cs typeface="ＭＳ Ｐゴシック" charset="0"/>
              <a:sym typeface="Arial" charset="0"/>
            </a:endParaRPr>
          </a:p>
          <a:p>
            <a:pPr marL="39688" algn="ctr" defTabSz="914400" fontAlgn="base">
              <a:spcBef>
                <a:spcPct val="0"/>
              </a:spcBef>
              <a:spcAft>
                <a:spcPct val="0"/>
              </a:spcAft>
            </a:pPr>
            <a:r>
              <a:rPr lang="en-US" sz="3600" b="1" dirty="0">
                <a:solidFill>
                  <a:srgbClr val="000000"/>
                </a:solidFill>
                <a:latin typeface="Arial" charset="0"/>
                <a:ea typeface="ＭＳ Ｐゴシック" charset="0"/>
                <a:cs typeface="Arial" charset="0"/>
                <a:sym typeface="Arial" charset="0"/>
              </a:rPr>
              <a:t>.</a:t>
            </a:r>
            <a:endParaRPr lang="en-US" sz="3600" b="1" dirty="0">
              <a:solidFill>
                <a:srgbClr val="000000"/>
              </a:solidFill>
              <a:latin typeface="Arial" charset="0"/>
              <a:ea typeface="ＭＳ Ｐゴシック" charset="0"/>
              <a:cs typeface="Arial" charset="0"/>
              <a:sym typeface="Arial" charset="0"/>
            </a:endParaRPr>
          </a:p>
        </p:txBody>
      </p:sp>
    </p:spTree>
    <p:extLst>
      <p:ext uri="{BB962C8B-B14F-4D97-AF65-F5344CB8AC3E}">
        <p14:creationId xmlns:p14="http://schemas.microsoft.com/office/powerpoint/2010/main" val="1347325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4648200"/>
            <a:ext cx="9144000" cy="2209800"/>
          </a:xfrm>
          <a:prstGeom prst="rect">
            <a:avLst/>
          </a:prstGeom>
          <a:solidFill>
            <a:schemeClr val="bg1">
              <a:lumMod val="8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1200">
              <a:solidFill>
                <a:srgbClr val="FFFFFF"/>
              </a:solidFill>
              <a:latin typeface="Arial"/>
              <a:sym typeface="Arial" charset="0"/>
            </a:endParaRPr>
          </a:p>
        </p:txBody>
      </p:sp>
      <p:sp>
        <p:nvSpPr>
          <p:cNvPr id="1391619" name="Rectangle 1"/>
          <p:cNvSpPr>
            <a:spLocks/>
          </p:cNvSpPr>
          <p:nvPr/>
        </p:nvSpPr>
        <p:spPr bwMode="auto">
          <a:xfrm>
            <a:off x="304800" y="4953000"/>
            <a:ext cx="861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defTabSz="914400" fontAlgn="base">
              <a:spcBef>
                <a:spcPct val="0"/>
              </a:spcBef>
              <a:spcAft>
                <a:spcPct val="0"/>
              </a:spcAft>
            </a:pPr>
            <a:r>
              <a:rPr lang="cs-CZ" sz="3600" b="1" dirty="0">
                <a:solidFill>
                  <a:srgbClr val="000000"/>
                </a:solidFill>
                <a:latin typeface="Arial" charset="0"/>
                <a:ea typeface="ＭＳ Ｐゴシック" charset="0"/>
                <a:cs typeface="ＭＳ Ｐゴシック" charset="0"/>
                <a:sym typeface="Arial" charset="0"/>
              </a:rPr>
              <a:t>Stejně, jako hodně jiných lidí, si </a:t>
            </a:r>
            <a:r>
              <a:rPr lang="cs-CZ" sz="3600" b="1" dirty="0" err="1">
                <a:solidFill>
                  <a:srgbClr val="000000"/>
                </a:solidFill>
                <a:latin typeface="Arial" charset="0"/>
                <a:ea typeface="ＭＳ Ｐゴシック" charset="0"/>
                <a:cs typeface="ＭＳ Ｐゴシック" charset="0"/>
                <a:sym typeface="Arial" charset="0"/>
              </a:rPr>
              <a:t>Zundel</a:t>
            </a:r>
            <a:r>
              <a:rPr lang="cs-CZ" sz="3600" b="1" dirty="0">
                <a:solidFill>
                  <a:srgbClr val="000000"/>
                </a:solidFill>
                <a:latin typeface="Arial" charset="0"/>
                <a:ea typeface="ＭＳ Ｐゴシック" charset="0"/>
                <a:cs typeface="ＭＳ Ｐゴシック" charset="0"/>
                <a:sym typeface="Arial" charset="0"/>
              </a:rPr>
              <a:t> téměř pozdě uvědomil, že za svůj úspěch zaplatil velkou cenu.</a:t>
            </a:r>
            <a:endParaRPr lang="cs-CZ" sz="3600" dirty="0">
              <a:solidFill>
                <a:srgbClr val="00000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25169965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029200"/>
            <a:ext cx="9144000" cy="1828800"/>
          </a:xfrm>
          <a:prstGeom prst="rect">
            <a:avLst/>
          </a:prstGeom>
          <a:solidFill>
            <a:srgbClr val="FFFFFF">
              <a:lumMod val="85000"/>
              <a:alpha val="6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05955" name="Rectangle 2"/>
          <p:cNvSpPr>
            <a:spLocks/>
          </p:cNvSpPr>
          <p:nvPr/>
        </p:nvSpPr>
        <p:spPr bwMode="auto">
          <a:xfrm>
            <a:off x="355600" y="5105400"/>
            <a:ext cx="9017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defTabSz="914400" fontAlgn="base">
              <a:spcBef>
                <a:spcPct val="0"/>
              </a:spcBef>
              <a:spcAft>
                <a:spcPct val="0"/>
              </a:spcAft>
            </a:pPr>
            <a:r>
              <a:rPr lang="cs-CZ" sz="2800" b="1" dirty="0">
                <a:solidFill>
                  <a:srgbClr val="FF0000"/>
                </a:solidFill>
                <a:latin typeface="Arial" charset="0"/>
                <a:ea typeface="ＭＳ Ｐゴシック" charset="0"/>
                <a:cs typeface="ＭＳ Ｐゴシック" charset="0"/>
                <a:sym typeface="Arial" charset="0"/>
              </a:rPr>
              <a:t>Božím záměrem bylo, aby:</a:t>
            </a:r>
          </a:p>
          <a:p>
            <a:pPr defTabSz="914400" fontAlgn="base">
              <a:spcBef>
                <a:spcPct val="0"/>
              </a:spcBef>
              <a:spcAft>
                <a:spcPct val="0"/>
              </a:spcAft>
            </a:pPr>
            <a:r>
              <a:rPr lang="cs-CZ" sz="2800" b="1" dirty="0">
                <a:solidFill>
                  <a:srgbClr val="FF0000"/>
                </a:solidFill>
                <a:latin typeface="Arial" charset="0"/>
                <a:ea typeface="ＭＳ Ｐゴシック" charset="0"/>
                <a:cs typeface="ＭＳ Ｐゴシック" charset="0"/>
                <a:sym typeface="Arial" charset="0"/>
              </a:rPr>
              <a:t>- lidé </a:t>
            </a:r>
            <a:r>
              <a:rPr lang="cs-CZ" sz="2800" b="1" dirty="0" smtClean="0">
                <a:solidFill>
                  <a:srgbClr val="FF0000"/>
                </a:solidFill>
                <a:latin typeface="Arial" charset="0"/>
                <a:ea typeface="ＭＳ Ｐゴシック" charset="0"/>
                <a:cs typeface="ＭＳ Ｐゴシック" charset="0"/>
                <a:sym typeface="Arial" charset="0"/>
              </a:rPr>
              <a:t>žili </a:t>
            </a:r>
            <a:r>
              <a:rPr lang="cs-CZ" sz="2800" b="1" dirty="0">
                <a:solidFill>
                  <a:srgbClr val="FF0000"/>
                </a:solidFill>
                <a:latin typeface="Arial" charset="0"/>
                <a:ea typeface="ＭＳ Ｐゴシック" charset="0"/>
                <a:cs typeface="ＭＳ Ｐゴシック" charset="0"/>
                <a:sym typeface="Arial" charset="0"/>
              </a:rPr>
              <a:t>ve zdravých rodinách</a:t>
            </a:r>
          </a:p>
          <a:p>
            <a:pPr defTabSz="914400" fontAlgn="base">
              <a:spcBef>
                <a:spcPct val="0"/>
              </a:spcBef>
              <a:spcAft>
                <a:spcPct val="0"/>
              </a:spcAft>
            </a:pPr>
            <a:r>
              <a:rPr lang="cs-CZ" sz="2800" b="1" dirty="0">
                <a:solidFill>
                  <a:srgbClr val="FF0000"/>
                </a:solidFill>
                <a:latin typeface="Arial" charset="0"/>
                <a:ea typeface="ＭＳ Ｐゴシック" charset="0"/>
                <a:cs typeface="ＭＳ Ｐゴシック" charset="0"/>
                <a:sym typeface="Arial" charset="0"/>
              </a:rPr>
              <a:t>- bylo postaráno o každého jednotlivce</a:t>
            </a:r>
          </a:p>
          <a:p>
            <a:pPr defTabSz="914400" fontAlgn="base">
              <a:spcBef>
                <a:spcPct val="0"/>
              </a:spcBef>
              <a:spcAft>
                <a:spcPct val="0"/>
              </a:spcAft>
            </a:pPr>
            <a:r>
              <a:rPr lang="cs-CZ" sz="2800" b="1" dirty="0">
                <a:solidFill>
                  <a:srgbClr val="FF0000"/>
                </a:solidFill>
                <a:latin typeface="Arial" charset="0"/>
                <a:ea typeface="ＭＳ Ｐゴシック" charset="0"/>
                <a:cs typeface="ＭＳ Ｐゴシック" charset="0"/>
                <a:sym typeface="Arial" charset="0"/>
              </a:rPr>
              <a:t>- on se staral o druhé</a:t>
            </a:r>
            <a:endParaRPr lang="cs-CZ" sz="2800" dirty="0">
              <a:solidFill>
                <a:srgbClr val="FF000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1866212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angladesh-food-prices-F20131018115219.jpg"/>
          <p:cNvPicPr>
            <a:picLocks noGrp="1" noChangeAspect="1"/>
          </p:cNvPicPr>
          <p:nvPr>
            <p:ph idx="1"/>
          </p:nvPr>
        </p:nvPicPr>
        <p:blipFill>
          <a:blip r:embed="rId2"/>
          <a:srcRect t="8052" b="8052"/>
          <a:stretch>
            <a:fillRect/>
          </a:stretch>
        </p:blipFill>
        <p:spPr>
          <a:ln>
            <a:solidFill>
              <a:srgbClr val="FFFF00"/>
            </a:solidFill>
          </a:ln>
        </p:spPr>
      </p:pic>
      <p:pic>
        <p:nvPicPr>
          <p:cNvPr id="6" name="Content Placeholder 3" descr="_45861658_007432601-1.jpg"/>
          <p:cNvPicPr>
            <a:picLocks noChangeAspect="1"/>
          </p:cNvPicPr>
          <p:nvPr/>
        </p:nvPicPr>
        <p:blipFill>
          <a:blip r:embed="rId3"/>
          <a:stretch>
            <a:fillRect/>
          </a:stretch>
        </p:blipFill>
        <p:spPr>
          <a:xfrm>
            <a:off x="0" y="4"/>
            <a:ext cx="5334000" cy="3558321"/>
          </a:xfrm>
          <a:prstGeom prst="rect">
            <a:avLst/>
          </a:prstGeom>
          <a:ln>
            <a:solidFill>
              <a:srgbClr val="FFFF00"/>
            </a:solidFill>
          </a:ln>
        </p:spPr>
      </p:pic>
    </p:spTree>
    <p:extLst>
      <p:ext uri="{BB962C8B-B14F-4D97-AF65-F5344CB8AC3E}">
        <p14:creationId xmlns:p14="http://schemas.microsoft.com/office/powerpoint/2010/main" val="1787590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endParaRPr lang="cs-CZ">
              <a:latin typeface="Calibri" charset="0"/>
            </a:endParaRPr>
          </a:p>
        </p:txBody>
      </p:sp>
      <p:sp>
        <p:nvSpPr>
          <p:cNvPr id="50179" name="Rectangle 3"/>
          <p:cNvSpPr>
            <a:spLocks noGrp="1" noChangeArrowheads="1"/>
          </p:cNvSpPr>
          <p:nvPr>
            <p:ph type="body" idx="1"/>
          </p:nvPr>
        </p:nvSpPr>
        <p:spPr/>
        <p:txBody>
          <a:bodyPr/>
          <a:lstStyle/>
          <a:p>
            <a:pPr eaLnBrk="1" hangingPunct="1"/>
            <a:endParaRPr lang="cs-CZ">
              <a:latin typeface="Calibri" charset="0"/>
            </a:endParaRPr>
          </a:p>
        </p:txBody>
      </p:sp>
      <p:pic>
        <p:nvPicPr>
          <p:cNvPr id="50180" name="Picture 4" descr="Udalosti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38854"/>
      </p:ext>
    </p:extLst>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cs-CZ">
              <a:latin typeface="Calibri" charset="0"/>
            </a:endParaRPr>
          </a:p>
        </p:txBody>
      </p:sp>
      <p:sp>
        <p:nvSpPr>
          <p:cNvPr id="51203" name="Rectangle 3"/>
          <p:cNvSpPr>
            <a:spLocks noGrp="1" noChangeArrowheads="1"/>
          </p:cNvSpPr>
          <p:nvPr>
            <p:ph type="body" idx="1"/>
          </p:nvPr>
        </p:nvSpPr>
        <p:spPr/>
        <p:txBody>
          <a:bodyPr/>
          <a:lstStyle/>
          <a:p>
            <a:pPr eaLnBrk="1" hangingPunct="1"/>
            <a:endParaRPr lang="cs-CZ">
              <a:latin typeface="Calibri" charset="0"/>
            </a:endParaRPr>
          </a:p>
        </p:txBody>
      </p:sp>
      <p:pic>
        <p:nvPicPr>
          <p:cNvPr id="51204" name="Picture 4" descr="Kakoli G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Rozdavan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569217"/>
      </p:ext>
    </p:extLst>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029200"/>
            <a:ext cx="9144000" cy="1828800"/>
          </a:xfrm>
          <a:prstGeom prst="rect">
            <a:avLst/>
          </a:prstGeom>
          <a:solidFill>
            <a:schemeClr val="tx1">
              <a:alpha val="63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35169" name="Rectangle 1"/>
          <p:cNvSpPr>
            <a:spLocks/>
          </p:cNvSpPr>
          <p:nvPr/>
        </p:nvSpPr>
        <p:spPr bwMode="auto">
          <a:xfrm>
            <a:off x="152400" y="5181600"/>
            <a:ext cx="88392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2800" b="1" dirty="0">
                <a:solidFill>
                  <a:srgbClr val="FFFFFF"/>
                </a:solidFill>
                <a:latin typeface="Arial" charset="0"/>
                <a:ea typeface="ＭＳ Ｐゴシック" charset="0"/>
                <a:cs typeface="ＭＳ Ｐゴシック" charset="0"/>
                <a:sym typeface="Arial" charset="0"/>
              </a:rPr>
              <a:t>Jak můžeme využít 86.400 vteřin každého dne, abychom do našich rodinných životů  vnesli </a:t>
            </a:r>
            <a:r>
              <a:rPr lang="cs-CZ" sz="2800" b="1" dirty="0">
                <a:solidFill>
                  <a:srgbClr val="FF0000"/>
                </a:solidFill>
                <a:latin typeface="Arial" charset="0"/>
                <a:ea typeface="ＭＳ Ｐゴシック" charset="0"/>
                <a:cs typeface="ＭＳ Ｐゴシック" charset="0"/>
                <a:sym typeface="Arial" charset="0"/>
              </a:rPr>
              <a:t>rovnováhu</a:t>
            </a:r>
            <a:r>
              <a:rPr lang="cs-CZ" sz="2800" b="1" dirty="0">
                <a:solidFill>
                  <a:srgbClr val="FFFFFF"/>
                </a:solidFill>
                <a:latin typeface="Arial" charset="0"/>
                <a:ea typeface="ＭＳ Ｐゴシック" charset="0"/>
                <a:cs typeface="ＭＳ Ｐゴシック" charset="0"/>
                <a:sym typeface="Arial" charset="0"/>
              </a:rPr>
              <a:t> pro </a:t>
            </a:r>
            <a:r>
              <a:rPr lang="cs-CZ" sz="2800" b="1" dirty="0">
                <a:solidFill>
                  <a:srgbClr val="FFFF00"/>
                </a:solidFill>
                <a:latin typeface="Arial" charset="0"/>
                <a:ea typeface="ＭＳ Ｐゴシック" charset="0"/>
                <a:cs typeface="ＭＳ Ｐゴシック" charset="0"/>
                <a:sym typeface="Arial" charset="0"/>
              </a:rPr>
              <a:t>zlepšení našich vztahů?</a:t>
            </a:r>
            <a:endParaRPr lang="cs-CZ" sz="2800" dirty="0">
              <a:solidFill>
                <a:srgbClr val="FFFF00"/>
              </a:solidFill>
              <a:latin typeface="Arial" charset="0"/>
              <a:ea typeface="ＭＳ Ｐゴシック" charset="0"/>
              <a:cs typeface="ＭＳ Ｐゴシック" charset="0"/>
              <a:sym typeface="Arial" charset="0"/>
            </a:endParaRPr>
          </a:p>
          <a:p>
            <a:pPr marL="39688" algn="ctr" defTabSz="914400" fontAlgn="base">
              <a:spcBef>
                <a:spcPts val="2250"/>
              </a:spcBef>
              <a:spcAft>
                <a:spcPct val="0"/>
              </a:spcAft>
              <a:defRPr/>
            </a:pPr>
            <a:endParaRPr lang="en-US" sz="2800" dirty="0">
              <a:solidFill>
                <a:srgbClr val="FFFFFF"/>
              </a:solidFill>
              <a:latin typeface="Arial"/>
              <a:ea typeface="ＭＳ Ｐゴシック" charset="0"/>
              <a:cs typeface="Arial"/>
              <a:sym typeface="Arial" charset="0"/>
            </a:endParaRPr>
          </a:p>
        </p:txBody>
      </p:sp>
    </p:spTree>
    <p:extLst>
      <p:ext uri="{BB962C8B-B14F-4D97-AF65-F5344CB8AC3E}">
        <p14:creationId xmlns:p14="http://schemas.microsoft.com/office/powerpoint/2010/main" val="2399813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08002" name="TextBox 1"/>
          <p:cNvSpPr txBox="1">
            <a:spLocks noChangeArrowheads="1"/>
          </p:cNvSpPr>
          <p:nvPr/>
        </p:nvSpPr>
        <p:spPr bwMode="auto">
          <a:xfrm>
            <a:off x="614363" y="457200"/>
            <a:ext cx="55985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pPr>
            <a:r>
              <a:rPr lang="cs-CZ" sz="6000" b="1" dirty="0" smtClean="0"/>
              <a:t>Příběh Victorie</a:t>
            </a:r>
            <a:endParaRPr lang="cs-CZ" sz="6000" dirty="0"/>
          </a:p>
        </p:txBody>
      </p:sp>
    </p:spTree>
    <p:extLst>
      <p:ext uri="{BB962C8B-B14F-4D97-AF65-F5344CB8AC3E}">
        <p14:creationId xmlns:p14="http://schemas.microsoft.com/office/powerpoint/2010/main" val="11139433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057400" y="0"/>
            <a:ext cx="5867400" cy="1905000"/>
          </a:xfrm>
          <a:prstGeom prst="rect">
            <a:avLst/>
          </a:prstGeom>
          <a:solidFill>
            <a:srgbClr val="FFFFFF">
              <a:lumMod val="85000"/>
              <a:alpha val="6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10051" name="TextBox 1"/>
          <p:cNvSpPr txBox="1">
            <a:spLocks noChangeArrowheads="1"/>
          </p:cNvSpPr>
          <p:nvPr/>
        </p:nvSpPr>
        <p:spPr bwMode="auto">
          <a:xfrm>
            <a:off x="1981200" y="381000"/>
            <a:ext cx="5943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ctr" defTabSz="914400" fontAlgn="base">
              <a:spcBef>
                <a:spcPct val="0"/>
              </a:spcBef>
              <a:spcAft>
                <a:spcPct val="0"/>
              </a:spcAft>
            </a:pPr>
            <a:r>
              <a:rPr lang="cs-CZ" sz="4000" b="1" dirty="0" smtClean="0"/>
              <a:t>Co se děti učí?</a:t>
            </a:r>
            <a:endParaRPr lang="cs-CZ" sz="4000" dirty="0"/>
          </a:p>
        </p:txBody>
      </p:sp>
    </p:spTree>
    <p:extLst>
      <p:ext uri="{BB962C8B-B14F-4D97-AF65-F5344CB8AC3E}">
        <p14:creationId xmlns:p14="http://schemas.microsoft.com/office/powerpoint/2010/main" val="2352496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19400" y="3276600"/>
            <a:ext cx="6324600" cy="3581400"/>
          </a:xfrm>
          <a:prstGeom prst="rect">
            <a:avLst/>
          </a:prstGeom>
          <a:solidFill>
            <a:srgbClr val="FFFFFF">
              <a:lumMod val="85000"/>
              <a:alpha val="6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33122" name="Rectangle 2"/>
          <p:cNvSpPr>
            <a:spLocks noGrp="1" noChangeArrowheads="1"/>
          </p:cNvSpPr>
          <p:nvPr>
            <p:ph type="body" idx="1"/>
          </p:nvPr>
        </p:nvSpPr>
        <p:spPr>
          <a:xfrm>
            <a:off x="2514600" y="3429000"/>
            <a:ext cx="6629400" cy="3505200"/>
          </a:xfrm>
        </p:spPr>
        <p:txBody>
          <a:bodyPr rIns="81279"/>
          <a:lstStyle/>
          <a:p>
            <a:pPr algn="ctr" eaLnBrk="1" hangingPunct="1">
              <a:buNone/>
              <a:defRPr/>
            </a:pPr>
            <a:r>
              <a:rPr lang="en-US" sz="3400" b="1" dirty="0" smtClean="0">
                <a:solidFill>
                  <a:srgbClr val="000000"/>
                </a:solidFill>
                <a:latin typeface="Arial"/>
                <a:ea typeface="+mn-ea"/>
                <a:cs typeface="Arial"/>
              </a:rPr>
              <a:t>	</a:t>
            </a:r>
            <a:r>
              <a:rPr lang="cs-CZ" sz="2400" b="1" dirty="0" smtClean="0"/>
              <a:t>Studie Univerzity Michigan ukazuje, že </a:t>
            </a:r>
          </a:p>
          <a:p>
            <a:pPr algn="ctr" eaLnBrk="1" hangingPunct="1">
              <a:buNone/>
              <a:defRPr/>
            </a:pPr>
            <a:endParaRPr lang="cs-CZ" sz="900" b="1" dirty="0" smtClean="0"/>
          </a:p>
          <a:p>
            <a:pPr algn="ctr" eaLnBrk="1" hangingPunct="1">
              <a:buNone/>
              <a:defRPr/>
            </a:pPr>
            <a:r>
              <a:rPr lang="cs-CZ" sz="3600" b="1" dirty="0" smtClean="0"/>
              <a:t>děti se stávají značně       </a:t>
            </a:r>
            <a:r>
              <a:rPr lang="cs-CZ" sz="3600" b="1" dirty="0" smtClean="0">
                <a:solidFill>
                  <a:srgbClr val="C00000"/>
                </a:solidFill>
              </a:rPr>
              <a:t>IZOLOVANÝMI    </a:t>
            </a:r>
            <a:r>
              <a:rPr lang="cs-CZ" sz="3600" b="1" dirty="0" smtClean="0"/>
              <a:t>                                    od svých rodičů                       a jejich společenství víry.</a:t>
            </a:r>
            <a:endParaRPr lang="cs-CZ" sz="3600" dirty="0" smtClean="0"/>
          </a:p>
          <a:p>
            <a:pPr algn="ctr" eaLnBrk="1" hangingPunct="1">
              <a:buFont typeface="Arial" charset="0"/>
              <a:buNone/>
              <a:defRPr/>
            </a:pPr>
            <a:endParaRPr lang="en-US" sz="3400" b="1" dirty="0" smtClean="0">
              <a:solidFill>
                <a:srgbClr val="000000"/>
              </a:solidFill>
              <a:latin typeface="Arial"/>
              <a:ea typeface="+mn-ea"/>
              <a:cs typeface="Arial"/>
            </a:endParaRPr>
          </a:p>
        </p:txBody>
      </p:sp>
    </p:spTree>
    <p:extLst>
      <p:ext uri="{BB962C8B-B14F-4D97-AF65-F5344CB8AC3E}">
        <p14:creationId xmlns:p14="http://schemas.microsoft.com/office/powerpoint/2010/main" val="2895839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5232401"/>
            <a:ext cx="9144000" cy="1655762"/>
          </a:xfrm>
          <a:prstGeom prst="rect">
            <a:avLst/>
          </a:prstGeom>
          <a:solidFill>
            <a:srgbClr val="FFFFFF">
              <a:lumMod val="85000"/>
              <a:alpha val="6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32097" name="Rectangle 1"/>
          <p:cNvSpPr>
            <a:spLocks noGrp="1" noChangeArrowheads="1"/>
          </p:cNvSpPr>
          <p:nvPr>
            <p:ph type="title"/>
          </p:nvPr>
        </p:nvSpPr>
        <p:spPr>
          <a:xfrm>
            <a:off x="279400" y="5029200"/>
            <a:ext cx="8864600" cy="1981200"/>
          </a:xfrm>
        </p:spPr>
        <p:txBody>
          <a:bodyPr rIns="81279"/>
          <a:lstStyle/>
          <a:p>
            <a:r>
              <a:rPr lang="cs-CZ" sz="3200" b="1" dirty="0" smtClean="0"/>
              <a:t>podporuje lepší stravování dětí, </a:t>
            </a:r>
            <a:br>
              <a:rPr lang="cs-CZ" sz="3200" b="1" dirty="0" smtClean="0"/>
            </a:br>
            <a:r>
              <a:rPr lang="cs-CZ" sz="3200" b="1" dirty="0" smtClean="0"/>
              <a:t>zvyšuje úspěch ve škole </a:t>
            </a:r>
            <a:br>
              <a:rPr lang="cs-CZ" sz="3200" b="1" dirty="0" smtClean="0"/>
            </a:br>
            <a:r>
              <a:rPr lang="cs-CZ" sz="3200" b="1" dirty="0" smtClean="0"/>
              <a:t>a snižuje míru kriminality.</a:t>
            </a:r>
            <a:endParaRPr lang="cs-CZ" sz="3200" dirty="0"/>
          </a:p>
        </p:txBody>
      </p:sp>
      <p:sp>
        <p:nvSpPr>
          <p:cNvPr id="132099" name="Rectangle 3"/>
          <p:cNvSpPr>
            <a:spLocks/>
          </p:cNvSpPr>
          <p:nvPr/>
        </p:nvSpPr>
        <p:spPr bwMode="auto">
          <a:xfrm>
            <a:off x="914400" y="5715000"/>
            <a:ext cx="6959600" cy="317500"/>
          </a:xfrm>
          <a:prstGeom prst="rect">
            <a:avLst/>
          </a:prstGeom>
          <a:noFill/>
          <a:ln>
            <a:noFill/>
          </a:ln>
          <a:effectLst>
            <a:outerShdw blurRad="63500" dist="20138" dir="27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defTabSz="914400" fontAlgn="base">
              <a:spcBef>
                <a:spcPts val="513"/>
              </a:spcBef>
              <a:spcAft>
                <a:spcPct val="0"/>
              </a:spcAft>
              <a:defRPr/>
            </a:pPr>
            <a:endParaRPr lang="en-US" sz="2200" b="1" i="1">
              <a:solidFill>
                <a:srgbClr val="000000"/>
              </a:solidFill>
              <a:latin typeface="Arial" charset="0"/>
              <a:ea typeface="ＭＳ Ｐゴシック" charset="0"/>
              <a:cs typeface="Arial" charset="0"/>
              <a:sym typeface="Arial" charset="0"/>
            </a:endParaRPr>
          </a:p>
        </p:txBody>
      </p:sp>
      <p:sp>
        <p:nvSpPr>
          <p:cNvPr id="6" name="Rectangle 1"/>
          <p:cNvSpPr txBox="1">
            <a:spLocks noChangeArrowheads="1"/>
          </p:cNvSpPr>
          <p:nvPr/>
        </p:nvSpPr>
        <p:spPr bwMode="auto">
          <a:xfrm>
            <a:off x="2895600" y="0"/>
            <a:ext cx="6400800" cy="1341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81279" bIns="50800" numCol="1" anchor="ctr" anchorCtr="0" compatLnSpc="1">
            <a:prstTxWarp prst="textNoShape">
              <a:avLst/>
            </a:prstTxWarp>
          </a:bodyPr>
          <a:lstStyle/>
          <a:p>
            <a:pPr marL="39688" indent="-39688" algn="ctr" defTabSz="914400" eaLnBrk="0" fontAlgn="base" hangingPunct="0">
              <a:spcBef>
                <a:spcPct val="0"/>
              </a:spcBef>
              <a:spcAft>
                <a:spcPct val="0"/>
              </a:spcAft>
              <a:defRPr/>
            </a:pPr>
            <a:r>
              <a:rPr lang="cs-CZ" sz="4000" b="1" kern="0" dirty="0">
                <a:solidFill>
                  <a:srgbClr val="FF0000"/>
                </a:solidFill>
                <a:latin typeface="Arial"/>
                <a:ea typeface="ＭＳ Ｐゴシック" charset="0"/>
                <a:cs typeface="ＭＳ Ｐゴシック" charset="0"/>
                <a:sym typeface="Arial" charset="0"/>
              </a:rPr>
              <a:t>SPOLEČNÉ STOLOVÁNÍ</a:t>
            </a:r>
            <a:endParaRPr lang="cs-CZ" sz="3600" kern="0" dirty="0">
              <a:solidFill>
                <a:srgbClr val="000000"/>
              </a:solidFill>
              <a:latin typeface="Arial"/>
              <a:ea typeface="ＭＳ Ｐゴシック" charset="0"/>
              <a:cs typeface="ＭＳ Ｐゴシック" charset="0"/>
              <a:sym typeface="Arial" charset="0"/>
            </a:endParaRPr>
          </a:p>
        </p:txBody>
      </p:sp>
    </p:spTree>
    <p:extLst>
      <p:ext uri="{BB962C8B-B14F-4D97-AF65-F5344CB8AC3E}">
        <p14:creationId xmlns:p14="http://schemas.microsoft.com/office/powerpoint/2010/main" val="3892117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334000"/>
            <a:ext cx="9144000" cy="1524000"/>
          </a:xfrm>
          <a:prstGeom prst="rect">
            <a:avLst/>
          </a:prstGeom>
          <a:solidFill>
            <a:schemeClr val="tx1">
              <a:alpha val="7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31073" name="Rectangle 1"/>
          <p:cNvSpPr>
            <a:spLocks noGrp="1" noChangeArrowheads="1"/>
          </p:cNvSpPr>
          <p:nvPr>
            <p:ph type="title"/>
          </p:nvPr>
        </p:nvSpPr>
        <p:spPr>
          <a:xfrm>
            <a:off x="457200" y="5486400"/>
            <a:ext cx="8229600" cy="1295400"/>
          </a:xfrm>
        </p:spPr>
        <p:txBody>
          <a:bodyPr rIns="81279"/>
          <a:lstStyle/>
          <a:p>
            <a:r>
              <a:rPr lang="cs-CZ" sz="3600" b="1" dirty="0" smtClean="0">
                <a:solidFill>
                  <a:srgbClr val="FF0000"/>
                </a:solidFill>
              </a:rPr>
              <a:t>„Dělat věci spolu“ </a:t>
            </a:r>
            <a:r>
              <a:rPr lang="cs-CZ" sz="3600" b="1" dirty="0" smtClean="0">
                <a:solidFill>
                  <a:schemeClr val="bg1"/>
                </a:solidFill>
              </a:rPr>
              <a:t>znamená vychovávat vaše děti.</a:t>
            </a:r>
            <a:endParaRPr lang="cs-CZ" sz="3600" dirty="0">
              <a:solidFill>
                <a:schemeClr val="bg1"/>
              </a:solidFill>
            </a:endParaRPr>
          </a:p>
        </p:txBody>
      </p:sp>
    </p:spTree>
    <p:extLst>
      <p:ext uri="{BB962C8B-B14F-4D97-AF65-F5344CB8AC3E}">
        <p14:creationId xmlns:p14="http://schemas.microsoft.com/office/powerpoint/2010/main" val="1568300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92642" name="Rectangle 1"/>
          <p:cNvSpPr>
            <a:spLocks/>
          </p:cNvSpPr>
          <p:nvPr/>
        </p:nvSpPr>
        <p:spPr bwMode="auto">
          <a:xfrm>
            <a:off x="304800" y="3429000"/>
            <a:ext cx="861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3600" b="1" dirty="0">
                <a:solidFill>
                  <a:srgbClr val="FFFFFF"/>
                </a:solidFill>
                <a:latin typeface="Arial" charset="0"/>
                <a:ea typeface="ＭＳ Ｐゴシック" charset="0"/>
                <a:cs typeface="ＭＳ Ｐゴシック" charset="0"/>
                <a:sym typeface="Arial" charset="0"/>
              </a:rPr>
              <a:t>Stan </a:t>
            </a:r>
            <a:r>
              <a:rPr lang="cs-CZ" sz="3600" b="1" dirty="0" err="1">
                <a:solidFill>
                  <a:srgbClr val="FFFFFF"/>
                </a:solidFill>
                <a:latin typeface="Arial" charset="0"/>
                <a:ea typeface="ＭＳ Ｐゴシック" charset="0"/>
                <a:cs typeface="ＭＳ Ｐゴシック" charset="0"/>
                <a:sym typeface="Arial" charset="0"/>
              </a:rPr>
              <a:t>Zundel</a:t>
            </a:r>
            <a:r>
              <a:rPr lang="cs-CZ" sz="3600" b="1" dirty="0">
                <a:solidFill>
                  <a:srgbClr val="FFFFFF"/>
                </a:solidFill>
                <a:latin typeface="Arial" charset="0"/>
                <a:ea typeface="ＭＳ Ｐゴシック" charset="0"/>
                <a:cs typeface="ＭＳ Ｐゴシック" charset="0"/>
                <a:sym typeface="Arial" charset="0"/>
              </a:rPr>
              <a:t> se vrátil k základům.</a:t>
            </a:r>
            <a:endParaRPr lang="cs-CZ" sz="36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1244028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638800"/>
            <a:ext cx="9144000" cy="1219200"/>
          </a:xfrm>
          <a:prstGeom prst="rect">
            <a:avLst/>
          </a:prstGeom>
          <a:solidFill>
            <a:srgbClr val="FFFFFF">
              <a:lumMod val="85000"/>
              <a:alpha val="6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14147" name="Rectangle 2"/>
          <p:cNvSpPr>
            <a:spLocks/>
          </p:cNvSpPr>
          <p:nvPr/>
        </p:nvSpPr>
        <p:spPr bwMode="auto">
          <a:xfrm>
            <a:off x="838200" y="5181600"/>
            <a:ext cx="7416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endParaRPr lang="cs-CZ" sz="4000" b="1" dirty="0">
              <a:solidFill>
                <a:srgbClr val="000000"/>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4000" b="1" dirty="0">
                <a:solidFill>
                  <a:srgbClr val="000000"/>
                </a:solidFill>
                <a:latin typeface="Arial" charset="0"/>
                <a:ea typeface="ＭＳ Ｐゴシック" charset="0"/>
                <a:cs typeface="ＭＳ Ｐゴシック" charset="0"/>
                <a:sym typeface="Arial" charset="0"/>
              </a:rPr>
              <a:t>„</a:t>
            </a:r>
            <a:r>
              <a:rPr lang="cs-CZ" sz="3200" b="1" dirty="0">
                <a:solidFill>
                  <a:srgbClr val="000000"/>
                </a:solidFill>
                <a:latin typeface="Arial" charset="0"/>
                <a:ea typeface="ＭＳ Ｐゴシック" charset="0"/>
                <a:cs typeface="ＭＳ Ｐゴシック" charset="0"/>
                <a:sym typeface="Arial" charset="0"/>
              </a:rPr>
              <a:t>Žádný člověk není ostrovem ...“</a:t>
            </a:r>
            <a:endParaRPr lang="cs-CZ" sz="3200" dirty="0">
              <a:solidFill>
                <a:srgbClr val="000000"/>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1600" b="1" dirty="0">
                <a:solidFill>
                  <a:srgbClr val="000000"/>
                </a:solidFill>
                <a:latin typeface="Arial" charset="0"/>
                <a:ea typeface="ＭＳ Ｐゴシック" charset="0"/>
                <a:cs typeface="ＭＳ Ｐゴシック" charset="0"/>
                <a:sym typeface="Arial" charset="0"/>
              </a:rPr>
              <a:t>John </a:t>
            </a:r>
            <a:r>
              <a:rPr lang="cs-CZ" sz="1600" b="1" dirty="0" err="1">
                <a:solidFill>
                  <a:srgbClr val="000000"/>
                </a:solidFill>
                <a:latin typeface="Arial" charset="0"/>
                <a:ea typeface="ＭＳ Ｐゴシック" charset="0"/>
                <a:cs typeface="ＭＳ Ｐゴシック" charset="0"/>
                <a:sym typeface="Arial" charset="0"/>
              </a:rPr>
              <a:t>Donne</a:t>
            </a:r>
            <a:r>
              <a:rPr lang="cs-CZ" sz="1600" b="1" dirty="0">
                <a:solidFill>
                  <a:srgbClr val="000000"/>
                </a:solidFill>
                <a:latin typeface="Arial" charset="0"/>
                <a:ea typeface="ＭＳ Ｐゴシック" charset="0"/>
                <a:cs typeface="ＭＳ Ｐゴシック" charset="0"/>
                <a:sym typeface="Arial" charset="0"/>
              </a:rPr>
              <a:t>, anglický básník</a:t>
            </a:r>
            <a:endParaRPr lang="cs-CZ" sz="1600" dirty="0">
              <a:solidFill>
                <a:srgbClr val="000000"/>
              </a:solidFill>
              <a:latin typeface="Arial" charset="0"/>
              <a:ea typeface="ＭＳ Ｐゴシック" charset="0"/>
              <a:cs typeface="ＭＳ Ｐゴシック" charset="0"/>
              <a:sym typeface="Arial" charset="0"/>
            </a:endParaRPr>
          </a:p>
        </p:txBody>
      </p:sp>
      <p:sp>
        <p:nvSpPr>
          <p:cNvPr id="5" name="Rectangle 2"/>
          <p:cNvSpPr>
            <a:spLocks/>
          </p:cNvSpPr>
          <p:nvPr/>
        </p:nvSpPr>
        <p:spPr bwMode="auto">
          <a:xfrm>
            <a:off x="1422400" y="685800"/>
            <a:ext cx="7416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4000" b="1" dirty="0">
                <a:solidFill>
                  <a:srgbClr val="FF0000"/>
                </a:solidFill>
                <a:latin typeface="Arial" charset="0"/>
                <a:ea typeface="ＭＳ Ｐゴシック" charset="0"/>
                <a:cs typeface="ＭＳ Ｐゴシック" charset="0"/>
                <a:sym typeface="Arial" charset="0"/>
              </a:rPr>
              <a:t>Potřebujeme jeden druhého</a:t>
            </a:r>
            <a:endParaRPr lang="cs-CZ" sz="4000" b="1" dirty="0">
              <a:solidFill>
                <a:srgbClr val="00000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41509266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724400" y="0"/>
            <a:ext cx="4419600" cy="6858000"/>
          </a:xfrm>
          <a:prstGeom prst="rect">
            <a:avLst/>
          </a:prstGeom>
          <a:solidFill>
            <a:schemeClr val="tx1">
              <a:alpha val="4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15171" name="Rectangle 1"/>
          <p:cNvSpPr>
            <a:spLocks/>
          </p:cNvSpPr>
          <p:nvPr/>
        </p:nvSpPr>
        <p:spPr bwMode="auto">
          <a:xfrm>
            <a:off x="5029200" y="609600"/>
            <a:ext cx="38354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2800" b="1" dirty="0">
                <a:solidFill>
                  <a:srgbClr val="FFFFFF"/>
                </a:solidFill>
                <a:latin typeface="Arial" charset="0"/>
                <a:ea typeface="ＭＳ Ｐゴシック" charset="0"/>
                <a:cs typeface="ＭＳ Ｐゴシック" charset="0"/>
                <a:sym typeface="Arial" charset="0"/>
              </a:rPr>
              <a:t>Matka Tereza řekla:</a:t>
            </a:r>
            <a:r>
              <a:rPr lang="cs-CZ" sz="4000" b="1" dirty="0">
                <a:solidFill>
                  <a:srgbClr val="FFFFFF"/>
                </a:solidFill>
                <a:latin typeface="Arial" charset="0"/>
                <a:ea typeface="ＭＳ Ｐゴシック" charset="0"/>
                <a:cs typeface="ＭＳ Ｐゴシック" charset="0"/>
                <a:sym typeface="Arial" charset="0"/>
              </a:rPr>
              <a:t> </a:t>
            </a:r>
          </a:p>
          <a:p>
            <a:pPr algn="ctr" defTabSz="914400" fontAlgn="base">
              <a:spcBef>
                <a:spcPct val="0"/>
              </a:spcBef>
              <a:spcAft>
                <a:spcPct val="0"/>
              </a:spcAft>
            </a:pPr>
            <a:endParaRPr lang="cs-CZ" sz="4000" b="1" dirty="0">
              <a:solidFill>
                <a:srgbClr val="FFFFFF"/>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3200" b="1" dirty="0">
                <a:solidFill>
                  <a:srgbClr val="FFFFFF"/>
                </a:solidFill>
                <a:latin typeface="Arial" charset="0"/>
                <a:ea typeface="ＭＳ Ｐゴシック" charset="0"/>
                <a:cs typeface="ＭＳ Ｐゴシック" charset="0"/>
                <a:sym typeface="Arial" charset="0"/>
              </a:rPr>
              <a:t>„Největším problémem není TBC nebo malomocenství; </a:t>
            </a:r>
          </a:p>
          <a:p>
            <a:pPr algn="ctr" defTabSz="914400" fontAlgn="base">
              <a:spcBef>
                <a:spcPct val="0"/>
              </a:spcBef>
              <a:spcAft>
                <a:spcPct val="0"/>
              </a:spcAft>
            </a:pPr>
            <a:endParaRPr lang="cs-CZ" sz="3200" b="1" dirty="0">
              <a:solidFill>
                <a:srgbClr val="FFFFFF"/>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3200" b="1" dirty="0">
                <a:solidFill>
                  <a:srgbClr val="FFFFFF"/>
                </a:solidFill>
                <a:latin typeface="Arial" charset="0"/>
                <a:ea typeface="ＭＳ Ｐゴシック" charset="0"/>
                <a:cs typeface="ＭＳ Ｐゴシック" charset="0"/>
                <a:sym typeface="Arial" charset="0"/>
              </a:rPr>
              <a:t>ale být </a:t>
            </a:r>
            <a:r>
              <a:rPr lang="cs-CZ" sz="3200" b="1" dirty="0">
                <a:solidFill>
                  <a:srgbClr val="00B0F0"/>
                </a:solidFill>
                <a:latin typeface="Arial" charset="0"/>
                <a:ea typeface="ＭＳ Ｐゴシック" charset="0"/>
                <a:cs typeface="ＭＳ Ｐゴシック" charset="0"/>
                <a:sym typeface="Arial" charset="0"/>
              </a:rPr>
              <a:t>nechtěný, nemilovaný</a:t>
            </a:r>
            <a:r>
              <a:rPr lang="cs-CZ" sz="3200" b="1" dirty="0">
                <a:solidFill>
                  <a:srgbClr val="FFFFFF"/>
                </a:solidFill>
                <a:latin typeface="Arial" charset="0"/>
                <a:ea typeface="ＭＳ Ｐゴシック" charset="0"/>
                <a:cs typeface="ＭＳ Ｐゴシック" charset="0"/>
                <a:sym typeface="Arial" charset="0"/>
              </a:rPr>
              <a:t> a </a:t>
            </a:r>
            <a:r>
              <a:rPr lang="cs-CZ" sz="3200" b="1" dirty="0">
                <a:solidFill>
                  <a:srgbClr val="00B0F0"/>
                </a:solidFill>
                <a:latin typeface="Arial" charset="0"/>
                <a:ea typeface="ＭＳ Ｐゴシック" charset="0"/>
                <a:cs typeface="ＭＳ Ｐゴシック" charset="0"/>
                <a:sym typeface="Arial" charset="0"/>
              </a:rPr>
              <a:t>bez péče druhých</a:t>
            </a:r>
            <a:r>
              <a:rPr lang="cs-CZ" sz="3200" b="1" dirty="0">
                <a:solidFill>
                  <a:srgbClr val="FF0000"/>
                </a:solidFill>
                <a:latin typeface="Arial" charset="0"/>
                <a:ea typeface="ＭＳ Ｐゴシック" charset="0"/>
                <a:cs typeface="ＭＳ Ｐゴシック" charset="0"/>
                <a:sym typeface="Arial" charset="0"/>
              </a:rPr>
              <a:t> </a:t>
            </a:r>
            <a:r>
              <a:rPr lang="cs-CZ" sz="3200" b="1" dirty="0">
                <a:solidFill>
                  <a:srgbClr val="FFFFFF"/>
                </a:solidFill>
                <a:latin typeface="Arial" charset="0"/>
                <a:ea typeface="ＭＳ Ｐゴシック" charset="0"/>
                <a:cs typeface="ＭＳ Ｐゴシック" charset="0"/>
                <a:sym typeface="Arial" charset="0"/>
              </a:rPr>
              <a:t>...“</a:t>
            </a:r>
            <a:endParaRPr lang="cs-CZ" sz="36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689678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517"/>
          <a:stretch/>
        </p:blipFill>
        <p:spPr>
          <a:xfrm>
            <a:off x="8" y="0"/>
            <a:ext cx="9143999" cy="6858000"/>
          </a:xfrm>
        </p:spPr>
      </p:pic>
    </p:spTree>
    <p:extLst>
      <p:ext uri="{BB962C8B-B14F-4D97-AF65-F5344CB8AC3E}">
        <p14:creationId xmlns:p14="http://schemas.microsoft.com/office/powerpoint/2010/main" val="1553748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B233084.JPG"/>
          <p:cNvPicPr>
            <a:picLocks noGrp="1" noChangeAspect="1"/>
          </p:cNvPicPr>
          <p:nvPr>
            <p:ph idx="1"/>
          </p:nvPr>
        </p:nvPicPr>
        <p:blipFill>
          <a:blip r:embed="rId3" cstate="print"/>
          <a:stretch>
            <a:fillRect/>
          </a:stretch>
        </p:blipFill>
        <p:spPr>
          <a:xfrm>
            <a:off x="533401" y="533400"/>
            <a:ext cx="8173508" cy="5867400"/>
          </a:xfrm>
        </p:spPr>
      </p:pic>
    </p:spTree>
    <p:extLst>
      <p:ext uri="{BB962C8B-B14F-4D97-AF65-F5344CB8AC3E}">
        <p14:creationId xmlns:p14="http://schemas.microsoft.com/office/powerpoint/2010/main" val="3806596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PP 2011-2012\School\Badda\New folder\IMG_2081.JPG"/>
          <p:cNvPicPr>
            <a:picLocks noChangeAspect="1"/>
          </p:cNvPicPr>
          <p:nvPr/>
        </p:nvPicPr>
        <p:blipFill>
          <a:blip r:embed="rId2" cstate="print"/>
          <a:srcRect/>
          <a:stretch>
            <a:fillRect/>
          </a:stretch>
        </p:blipFill>
        <p:spPr>
          <a:xfrm>
            <a:off x="416792" y="311732"/>
            <a:ext cx="8335816" cy="6234543"/>
          </a:xfrm>
          <a:prstGeom prst="rect">
            <a:avLst/>
          </a:prstGeom>
          <a:noFill/>
          <a:ln>
            <a:noFill/>
          </a:ln>
          <a:effectLst>
            <a:outerShdw dist="27944" dir="5400000" algn="tl">
              <a:srgbClr val="000000">
                <a:alpha val="32000"/>
              </a:srgbClr>
            </a:outerShdw>
          </a:effectLst>
        </p:spPr>
      </p:pic>
    </p:spTree>
    <p:extLst>
      <p:ext uri="{BB962C8B-B14F-4D97-AF65-F5344CB8AC3E}">
        <p14:creationId xmlns:p14="http://schemas.microsoft.com/office/powerpoint/2010/main" val="167431218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4648200"/>
            <a:ext cx="9144000" cy="2209800"/>
          </a:xfrm>
          <a:prstGeom prst="rect">
            <a:avLst/>
          </a:prstGeom>
          <a:solidFill>
            <a:schemeClr val="tx1">
              <a:alpha val="6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4" name="Rectangle 3"/>
          <p:cNvSpPr/>
          <p:nvPr/>
        </p:nvSpPr>
        <p:spPr>
          <a:xfrm>
            <a:off x="762000" y="4800600"/>
            <a:ext cx="7848600" cy="1877437"/>
          </a:xfrm>
          <a:prstGeom prst="rect">
            <a:avLst/>
          </a:prstGeom>
        </p:spPr>
        <p:txBody>
          <a:bodyPr wrap="square">
            <a:spAutoFit/>
          </a:bodyPr>
          <a:lstStyle/>
          <a:p>
            <a:pPr defTabSz="914400" fontAlgn="base">
              <a:spcBef>
                <a:spcPct val="0"/>
              </a:spcBef>
              <a:spcAft>
                <a:spcPct val="0"/>
              </a:spcAft>
            </a:pPr>
            <a:r>
              <a:rPr lang="cs-CZ" sz="3600" b="1" dirty="0">
                <a:solidFill>
                  <a:srgbClr val="FFFFFF"/>
                </a:solidFill>
                <a:latin typeface="Arial" charset="0"/>
                <a:ea typeface="ＭＳ Ｐゴシック" charset="0"/>
                <a:cs typeface="ＭＳ Ｐゴシック" charset="0"/>
                <a:sym typeface="Arial" charset="0"/>
              </a:rPr>
              <a:t>Adam a Eva</a:t>
            </a:r>
            <a:endParaRPr lang="cs-CZ" sz="3600"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pPr>
            <a:r>
              <a:rPr lang="cs-CZ" sz="4000" b="1" dirty="0">
                <a:solidFill>
                  <a:srgbClr val="FFFF66"/>
                </a:solidFill>
                <a:latin typeface="Arial" charset="0"/>
                <a:ea typeface="ＭＳ Ｐゴシック" charset="0"/>
                <a:cs typeface="ＭＳ Ｐゴシック" charset="0"/>
                <a:sym typeface="Arial" charset="0"/>
              </a:rPr>
              <a:t>Jaký je Boží plán pro tebe?</a:t>
            </a:r>
            <a:endParaRPr lang="cs-CZ" sz="3200" dirty="0">
              <a:solidFill>
                <a:srgbClr val="FFFF66"/>
              </a:solidFill>
              <a:latin typeface="Arial" charset="0"/>
              <a:ea typeface="ＭＳ Ｐゴシック" charset="0"/>
              <a:cs typeface="ＭＳ Ｐゴシック" charset="0"/>
              <a:sym typeface="Arial" charset="0"/>
            </a:endParaRPr>
          </a:p>
          <a:p>
            <a:pPr defTabSz="914400" fontAlgn="base">
              <a:spcBef>
                <a:spcPct val="0"/>
              </a:spcBef>
              <a:spcAft>
                <a:spcPct val="0"/>
              </a:spcAft>
            </a:pPr>
            <a:r>
              <a:rPr lang="cs-CZ" sz="3600" b="1" dirty="0">
                <a:solidFill>
                  <a:srgbClr val="FFFFFF"/>
                </a:solidFill>
                <a:latin typeface="Arial" charset="0"/>
                <a:ea typeface="ＭＳ Ｐゴシック" charset="0"/>
                <a:cs typeface="ＭＳ Ｐゴシック" charset="0"/>
                <a:sym typeface="Arial" charset="0"/>
              </a:rPr>
              <a:t>Návrat k základům.</a:t>
            </a:r>
            <a:endParaRPr lang="cs-CZ" sz="36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766402042"/>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16194" name="TextBox 1"/>
          <p:cNvSpPr txBox="1">
            <a:spLocks noChangeArrowheads="1"/>
          </p:cNvSpPr>
          <p:nvPr/>
        </p:nvSpPr>
        <p:spPr bwMode="auto">
          <a:xfrm>
            <a:off x="4953000" y="528221"/>
            <a:ext cx="3810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ctr" defTabSz="914400" fontAlgn="base">
              <a:spcBef>
                <a:spcPct val="0"/>
              </a:spcBef>
              <a:spcAft>
                <a:spcPct val="0"/>
              </a:spcAft>
            </a:pPr>
            <a:r>
              <a:rPr lang="cs-CZ" sz="3200" b="1" dirty="0" smtClean="0">
                <a:solidFill>
                  <a:srgbClr val="FFFFFF"/>
                </a:solidFill>
              </a:rPr>
              <a:t>Největším krokem k rovnováze </a:t>
            </a:r>
          </a:p>
          <a:p>
            <a:pPr algn="ctr" defTabSz="914400" fontAlgn="base">
              <a:spcBef>
                <a:spcPct val="0"/>
              </a:spcBef>
              <a:spcAft>
                <a:spcPct val="0"/>
              </a:spcAft>
            </a:pPr>
            <a:r>
              <a:rPr lang="cs-CZ" sz="3200" b="1" dirty="0" smtClean="0">
                <a:solidFill>
                  <a:srgbClr val="FFFFFF"/>
                </a:solidFill>
              </a:rPr>
              <a:t>je zapojit </a:t>
            </a:r>
          </a:p>
          <a:p>
            <a:pPr algn="ctr" defTabSz="914400" fontAlgn="base">
              <a:spcBef>
                <a:spcPct val="0"/>
              </a:spcBef>
              <a:spcAft>
                <a:spcPct val="0"/>
              </a:spcAft>
            </a:pPr>
            <a:endParaRPr lang="cs-CZ" sz="4000" b="1" dirty="0" smtClean="0">
              <a:solidFill>
                <a:srgbClr val="FFFFFF"/>
              </a:solidFill>
            </a:endParaRPr>
          </a:p>
          <a:p>
            <a:pPr algn="ctr" defTabSz="914400" fontAlgn="base">
              <a:spcBef>
                <a:spcPct val="0"/>
              </a:spcBef>
              <a:spcAft>
                <a:spcPct val="0"/>
              </a:spcAft>
            </a:pPr>
            <a:r>
              <a:rPr lang="cs-CZ" sz="4000" b="1" dirty="0" smtClean="0">
                <a:solidFill>
                  <a:srgbClr val="FFFFFF"/>
                </a:solidFill>
              </a:rPr>
              <a:t>dimenzi </a:t>
            </a:r>
            <a:r>
              <a:rPr lang="cs-CZ" sz="4000" b="1" dirty="0" smtClean="0">
                <a:solidFill>
                  <a:srgbClr val="FFFF00"/>
                </a:solidFill>
              </a:rPr>
              <a:t>těla, mysli/ducha </a:t>
            </a:r>
          </a:p>
          <a:p>
            <a:pPr algn="ctr" defTabSz="914400" fontAlgn="base">
              <a:spcBef>
                <a:spcPct val="0"/>
              </a:spcBef>
              <a:spcAft>
                <a:spcPct val="0"/>
              </a:spcAft>
            </a:pPr>
            <a:r>
              <a:rPr lang="cs-CZ" sz="4000" b="1" dirty="0" smtClean="0">
                <a:solidFill>
                  <a:srgbClr val="FFFFFF"/>
                </a:solidFill>
              </a:rPr>
              <a:t>a </a:t>
            </a:r>
            <a:r>
              <a:rPr lang="cs-CZ" sz="4000" b="1" dirty="0" smtClean="0">
                <a:solidFill>
                  <a:srgbClr val="FFFF00"/>
                </a:solidFill>
              </a:rPr>
              <a:t>vztahů</a:t>
            </a:r>
            <a:r>
              <a:rPr lang="cs-CZ" sz="4000" b="1" dirty="0" smtClean="0">
                <a:solidFill>
                  <a:srgbClr val="FFFFFF"/>
                </a:solidFill>
              </a:rPr>
              <a:t> do každodenního života.</a:t>
            </a:r>
            <a:endParaRPr lang="cs-CZ" sz="4000" dirty="0">
              <a:solidFill>
                <a:srgbClr val="FFFFFF"/>
              </a:solidFill>
            </a:endParaRPr>
          </a:p>
        </p:txBody>
      </p:sp>
    </p:spTree>
    <p:extLst>
      <p:ext uri="{BB962C8B-B14F-4D97-AF65-F5344CB8AC3E}">
        <p14:creationId xmlns:p14="http://schemas.microsoft.com/office/powerpoint/2010/main" val="2693194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1416194" name="TextBox 1"/>
          <p:cNvSpPr txBox="1">
            <a:spLocks noChangeArrowheads="1"/>
          </p:cNvSpPr>
          <p:nvPr/>
        </p:nvSpPr>
        <p:spPr bwMode="auto">
          <a:xfrm>
            <a:off x="2133600" y="1639669"/>
            <a:ext cx="381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ctr" defTabSz="914400" eaLnBrk="1" fontAlgn="base" hangingPunct="1">
              <a:spcBef>
                <a:spcPct val="0"/>
              </a:spcBef>
              <a:spcAft>
                <a:spcPct val="0"/>
              </a:spcAft>
            </a:pPr>
            <a:r>
              <a:rPr lang="cs-CZ" sz="2800" b="1" dirty="0" smtClean="0"/>
              <a:t>Zdraví</a:t>
            </a:r>
            <a:endParaRPr lang="en-US" sz="2800" b="1" dirty="0"/>
          </a:p>
        </p:txBody>
      </p:sp>
      <p:sp>
        <p:nvSpPr>
          <p:cNvPr id="3" name="TextBox 1"/>
          <p:cNvSpPr txBox="1">
            <a:spLocks noChangeArrowheads="1"/>
          </p:cNvSpPr>
          <p:nvPr/>
        </p:nvSpPr>
        <p:spPr bwMode="auto">
          <a:xfrm>
            <a:off x="4114800" y="417493"/>
            <a:ext cx="381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ctr" defTabSz="914400" eaLnBrk="1" fontAlgn="base" hangingPunct="1">
              <a:spcBef>
                <a:spcPct val="0"/>
              </a:spcBef>
              <a:spcAft>
                <a:spcPct val="0"/>
              </a:spcAft>
            </a:pPr>
            <a:r>
              <a:rPr lang="cs-CZ" sz="2800" b="1" dirty="0" smtClean="0"/>
              <a:t>Osobní </a:t>
            </a:r>
          </a:p>
          <a:p>
            <a:pPr algn="ctr" defTabSz="914400" eaLnBrk="1" fontAlgn="base" hangingPunct="1">
              <a:spcBef>
                <a:spcPct val="0"/>
              </a:spcBef>
              <a:spcAft>
                <a:spcPct val="0"/>
              </a:spcAft>
            </a:pPr>
            <a:r>
              <a:rPr lang="cs-CZ" sz="2800" b="1" dirty="0" smtClean="0"/>
              <a:t>naplnění</a:t>
            </a:r>
            <a:endParaRPr lang="en-US" sz="2800" b="1" dirty="0"/>
          </a:p>
        </p:txBody>
      </p:sp>
      <p:sp>
        <p:nvSpPr>
          <p:cNvPr id="4" name="TextBox 1"/>
          <p:cNvSpPr txBox="1">
            <a:spLocks noChangeArrowheads="1"/>
          </p:cNvSpPr>
          <p:nvPr/>
        </p:nvSpPr>
        <p:spPr bwMode="auto">
          <a:xfrm>
            <a:off x="1600200" y="2372380"/>
            <a:ext cx="381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ctr" defTabSz="914400" eaLnBrk="1" fontAlgn="base" hangingPunct="1">
              <a:spcBef>
                <a:spcPct val="0"/>
              </a:spcBef>
              <a:spcAft>
                <a:spcPct val="0"/>
              </a:spcAft>
            </a:pPr>
            <a:r>
              <a:rPr lang="cs-CZ" sz="2800" b="1" dirty="0" smtClean="0"/>
              <a:t>Rodina</a:t>
            </a:r>
            <a:endParaRPr lang="en-US" sz="2800" b="1" dirty="0"/>
          </a:p>
        </p:txBody>
      </p:sp>
      <p:sp>
        <p:nvSpPr>
          <p:cNvPr id="5" name="TextBox 1"/>
          <p:cNvSpPr txBox="1">
            <a:spLocks noChangeArrowheads="1"/>
          </p:cNvSpPr>
          <p:nvPr/>
        </p:nvSpPr>
        <p:spPr bwMode="auto">
          <a:xfrm>
            <a:off x="2209800" y="4429780"/>
            <a:ext cx="381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ctr" defTabSz="914400" eaLnBrk="1" fontAlgn="base" hangingPunct="1">
              <a:spcBef>
                <a:spcPct val="0"/>
              </a:spcBef>
              <a:spcAft>
                <a:spcPct val="0"/>
              </a:spcAft>
            </a:pPr>
            <a:r>
              <a:rPr lang="cs-CZ" sz="2800" b="1" dirty="0" smtClean="0"/>
              <a:t>Práce</a:t>
            </a:r>
            <a:endParaRPr lang="en-US" sz="2800" b="1" dirty="0"/>
          </a:p>
        </p:txBody>
      </p:sp>
      <p:sp>
        <p:nvSpPr>
          <p:cNvPr id="6" name="TextBox 1"/>
          <p:cNvSpPr txBox="1">
            <a:spLocks noChangeArrowheads="1"/>
          </p:cNvSpPr>
          <p:nvPr/>
        </p:nvSpPr>
        <p:spPr bwMode="auto">
          <a:xfrm>
            <a:off x="4876800" y="305818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ctr" defTabSz="914400" eaLnBrk="1" fontAlgn="base" hangingPunct="1">
              <a:spcBef>
                <a:spcPct val="0"/>
              </a:spcBef>
              <a:spcAft>
                <a:spcPct val="0"/>
              </a:spcAft>
            </a:pPr>
            <a:r>
              <a:rPr lang="cs-CZ" sz="2800" b="1" dirty="0" smtClean="0"/>
              <a:t>Duchovní růst</a:t>
            </a:r>
            <a:endParaRPr lang="en-US" sz="2800" b="1" dirty="0"/>
          </a:p>
        </p:txBody>
      </p:sp>
      <p:sp>
        <p:nvSpPr>
          <p:cNvPr id="7" name="Rectangle 6"/>
          <p:cNvSpPr/>
          <p:nvPr/>
        </p:nvSpPr>
        <p:spPr>
          <a:xfrm>
            <a:off x="0" y="5943600"/>
            <a:ext cx="9144000" cy="914400"/>
          </a:xfrm>
          <a:prstGeom prst="rect">
            <a:avLst/>
          </a:prstGeom>
          <a:solidFill>
            <a:schemeClr val="bg1">
              <a:alpha val="74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8" name="TextBox 1"/>
          <p:cNvSpPr txBox="1">
            <a:spLocks noChangeArrowheads="1"/>
          </p:cNvSpPr>
          <p:nvPr/>
        </p:nvSpPr>
        <p:spPr bwMode="auto">
          <a:xfrm>
            <a:off x="2895600" y="60198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ctr" defTabSz="914400" eaLnBrk="1" fontAlgn="base" hangingPunct="1">
              <a:spcBef>
                <a:spcPct val="0"/>
              </a:spcBef>
              <a:spcAft>
                <a:spcPct val="0"/>
              </a:spcAft>
            </a:pPr>
            <a:r>
              <a:rPr lang="en-US" sz="4800" b="1" dirty="0" smtClean="0"/>
              <a:t>SYNERG</a:t>
            </a:r>
            <a:r>
              <a:rPr lang="cs-CZ" sz="4800" b="1" dirty="0" smtClean="0"/>
              <a:t>IE</a:t>
            </a:r>
            <a:endParaRPr lang="en-US" sz="4800" b="1" dirty="0"/>
          </a:p>
        </p:txBody>
      </p:sp>
    </p:spTree>
    <p:extLst>
      <p:ext uri="{BB962C8B-B14F-4D97-AF65-F5344CB8AC3E}">
        <p14:creationId xmlns:p14="http://schemas.microsoft.com/office/powerpoint/2010/main" val="2218763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17218" name="TextBox 1"/>
          <p:cNvSpPr txBox="1">
            <a:spLocks noChangeArrowheads="1"/>
          </p:cNvSpPr>
          <p:nvPr/>
        </p:nvSpPr>
        <p:spPr bwMode="auto">
          <a:xfrm>
            <a:off x="4695632" y="5629870"/>
            <a:ext cx="37625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eaLnBrk="1" fontAlgn="base" hangingPunct="1">
              <a:spcBef>
                <a:spcPct val="0"/>
              </a:spcBef>
              <a:spcAft>
                <a:spcPct val="0"/>
              </a:spcAft>
            </a:pPr>
            <a:r>
              <a:rPr lang="en-US" sz="5400" b="1" dirty="0" smtClean="0">
                <a:solidFill>
                  <a:srgbClr val="FFFFFF"/>
                </a:solidFill>
              </a:rPr>
              <a:t>SYNERG</a:t>
            </a:r>
            <a:r>
              <a:rPr lang="cs-CZ" sz="5400" b="1" dirty="0" smtClean="0">
                <a:solidFill>
                  <a:srgbClr val="FFFFFF"/>
                </a:solidFill>
              </a:rPr>
              <a:t>IE</a:t>
            </a:r>
            <a:endParaRPr lang="en-US" sz="5400" b="1" dirty="0">
              <a:solidFill>
                <a:srgbClr val="FFFFFF"/>
              </a:solidFill>
            </a:endParaRPr>
          </a:p>
        </p:txBody>
      </p:sp>
    </p:spTree>
    <p:extLst>
      <p:ext uri="{BB962C8B-B14F-4D97-AF65-F5344CB8AC3E}">
        <p14:creationId xmlns:p14="http://schemas.microsoft.com/office/powerpoint/2010/main" val="2126506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715000"/>
            <a:ext cx="9144000" cy="1143000"/>
          </a:xfrm>
          <a:prstGeom prst="rect">
            <a:avLst/>
          </a:prstGeom>
          <a:solidFill>
            <a:schemeClr val="tx1">
              <a:alpha val="4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18243" name="77830 Rectángulo"/>
          <p:cNvSpPr>
            <a:spLocks noChangeArrowheads="1"/>
          </p:cNvSpPr>
          <p:nvPr/>
        </p:nvSpPr>
        <p:spPr bwMode="auto">
          <a:xfrm>
            <a:off x="17463" y="5921375"/>
            <a:ext cx="9126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cs-CZ" sz="3200" b="1" dirty="0">
                <a:solidFill>
                  <a:srgbClr val="FFFFFF"/>
                </a:solidFill>
                <a:latin typeface="Arial" charset="0"/>
                <a:ea typeface="ＭＳ Ｐゴシック" charset="0"/>
                <a:cs typeface="ＭＳ Ｐゴシック" charset="0"/>
                <a:sym typeface="Arial" charset="0"/>
              </a:rPr>
              <a:t>Život bez rovnováhy není skutečným životem.</a:t>
            </a:r>
            <a:endParaRPr lang="cs-CZ" sz="32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1516550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5486400"/>
            <a:ext cx="9144000" cy="1371600"/>
          </a:xfrm>
          <a:prstGeom prst="rect">
            <a:avLst/>
          </a:prstGeom>
          <a:solidFill>
            <a:schemeClr val="tx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1200">
              <a:solidFill>
                <a:srgbClr val="FFFFFF"/>
              </a:solidFill>
              <a:latin typeface="Arial"/>
              <a:sym typeface="Arial" charset="0"/>
            </a:endParaRPr>
          </a:p>
        </p:txBody>
      </p:sp>
      <p:sp>
        <p:nvSpPr>
          <p:cNvPr id="1390595" name="TextBox 1"/>
          <p:cNvSpPr txBox="1">
            <a:spLocks noChangeArrowheads="1"/>
          </p:cNvSpPr>
          <p:nvPr/>
        </p:nvSpPr>
        <p:spPr bwMode="auto">
          <a:xfrm>
            <a:off x="0" y="55626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algn="ctr" defTabSz="914400" fontAlgn="base">
              <a:spcBef>
                <a:spcPct val="0"/>
              </a:spcBef>
              <a:spcAft>
                <a:spcPct val="0"/>
              </a:spcAft>
            </a:pPr>
            <a:r>
              <a:rPr lang="cs-CZ" sz="4800" b="1" dirty="0" smtClean="0">
                <a:solidFill>
                  <a:srgbClr val="FFFFFF"/>
                </a:solidFill>
              </a:rPr>
              <a:t>Život je úsilím o rovnováhu</a:t>
            </a:r>
            <a:endParaRPr lang="cs-CZ" sz="4800" dirty="0">
              <a:solidFill>
                <a:srgbClr val="FFFFFF"/>
              </a:solidFill>
            </a:endParaRPr>
          </a:p>
        </p:txBody>
      </p:sp>
      <p:sp>
        <p:nvSpPr>
          <p:cNvPr id="1390596" name="TextBox 3"/>
          <p:cNvSpPr txBox="1">
            <a:spLocks noChangeArrowheads="1"/>
          </p:cNvSpPr>
          <p:nvPr/>
        </p:nvSpPr>
        <p:spPr bwMode="auto">
          <a:xfrm>
            <a:off x="9871075" y="6108700"/>
            <a:ext cx="185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eaLnBrk="1" fontAlgn="base" hangingPunct="1">
              <a:spcBef>
                <a:spcPct val="0"/>
              </a:spcBef>
              <a:spcAft>
                <a:spcPct val="0"/>
              </a:spcAft>
            </a:pPr>
            <a:endParaRPr lang="en-US"/>
          </a:p>
        </p:txBody>
      </p:sp>
    </p:spTree>
    <p:extLst>
      <p:ext uri="{BB962C8B-B14F-4D97-AF65-F5344CB8AC3E}">
        <p14:creationId xmlns:p14="http://schemas.microsoft.com/office/powerpoint/2010/main" val="4005350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4876800" cy="6858000"/>
          </a:xfrm>
          <a:prstGeom prst="rect">
            <a:avLst/>
          </a:prstGeom>
          <a:solidFill>
            <a:srgbClr val="FFFFFF">
              <a:lumMod val="85000"/>
              <a:alpha val="60000"/>
            </a:srgb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20291" name="Rectangle 3"/>
          <p:cNvSpPr>
            <a:spLocks/>
          </p:cNvSpPr>
          <p:nvPr/>
        </p:nvSpPr>
        <p:spPr bwMode="auto">
          <a:xfrm>
            <a:off x="228600" y="533400"/>
            <a:ext cx="44196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gn="ctr" defTabSz="914400" fontAlgn="base">
              <a:spcBef>
                <a:spcPct val="0"/>
              </a:spcBef>
              <a:spcAft>
                <a:spcPct val="0"/>
              </a:spcAft>
            </a:pPr>
            <a:r>
              <a:rPr lang="cs-CZ" sz="2400" b="1" dirty="0">
                <a:solidFill>
                  <a:srgbClr val="FF0000"/>
                </a:solidFill>
                <a:latin typeface="Arial" charset="0"/>
                <a:ea typeface="ＭＳ Ｐゴシック" charset="0"/>
                <a:cs typeface="ＭＳ Ｐゴシック" charset="0"/>
                <a:sym typeface="Arial" charset="0"/>
              </a:rPr>
              <a:t>Modlitba</a:t>
            </a:r>
          </a:p>
          <a:p>
            <a:pPr algn="ctr" defTabSz="914400" fontAlgn="base">
              <a:spcBef>
                <a:spcPct val="0"/>
              </a:spcBef>
              <a:spcAft>
                <a:spcPct val="0"/>
              </a:spcAft>
            </a:pPr>
            <a:endParaRPr lang="cs-CZ" sz="3200" dirty="0">
              <a:solidFill>
                <a:srgbClr val="FF0000"/>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3200" b="1" i="1" dirty="0">
                <a:solidFill>
                  <a:srgbClr val="FF0000"/>
                </a:solidFill>
                <a:latin typeface="Arial" charset="0"/>
                <a:ea typeface="ＭＳ Ｐゴシック" charset="0"/>
                <a:cs typeface="ＭＳ Ｐゴシック" charset="0"/>
                <a:sym typeface="Arial" charset="0"/>
              </a:rPr>
              <a:t>Pane, děkuji Ti, </a:t>
            </a:r>
          </a:p>
          <a:p>
            <a:pPr algn="ctr" defTabSz="914400" fontAlgn="base">
              <a:spcBef>
                <a:spcPct val="0"/>
              </a:spcBef>
              <a:spcAft>
                <a:spcPct val="0"/>
              </a:spcAft>
            </a:pPr>
            <a:r>
              <a:rPr lang="cs-CZ" sz="3200" b="1" i="1" dirty="0">
                <a:solidFill>
                  <a:srgbClr val="FF0000"/>
                </a:solidFill>
                <a:latin typeface="Arial" charset="0"/>
                <a:ea typeface="ＭＳ Ｐゴシック" charset="0"/>
                <a:cs typeface="ＭＳ Ｐゴシック" charset="0"/>
                <a:sym typeface="Arial" charset="0"/>
              </a:rPr>
              <a:t>že jsem naživu </a:t>
            </a:r>
          </a:p>
          <a:p>
            <a:pPr algn="ctr" defTabSz="914400" fontAlgn="base">
              <a:spcBef>
                <a:spcPct val="0"/>
              </a:spcBef>
              <a:spcAft>
                <a:spcPct val="0"/>
              </a:spcAft>
            </a:pPr>
            <a:r>
              <a:rPr lang="cs-CZ" sz="3200" b="1" i="1" dirty="0">
                <a:solidFill>
                  <a:srgbClr val="FF0000"/>
                </a:solidFill>
                <a:latin typeface="Arial" charset="0"/>
                <a:ea typeface="ＭＳ Ｐゴシック" charset="0"/>
                <a:cs typeface="ＭＳ Ｐゴシック" charset="0"/>
                <a:sym typeface="Arial" charset="0"/>
              </a:rPr>
              <a:t>a že mohu zušlechťovat </a:t>
            </a:r>
          </a:p>
          <a:p>
            <a:pPr algn="ctr" defTabSz="914400" fontAlgn="base">
              <a:spcBef>
                <a:spcPct val="0"/>
              </a:spcBef>
              <a:spcAft>
                <a:spcPct val="0"/>
              </a:spcAft>
            </a:pPr>
            <a:r>
              <a:rPr lang="cs-CZ" sz="3200" b="1" i="1" dirty="0">
                <a:solidFill>
                  <a:srgbClr val="FF0000"/>
                </a:solidFill>
                <a:latin typeface="Arial" charset="0"/>
                <a:ea typeface="ＭＳ Ｐゴシック" charset="0"/>
                <a:cs typeface="ＭＳ Ｐゴシック" charset="0"/>
                <a:sym typeface="Arial" charset="0"/>
              </a:rPr>
              <a:t>svůj potenciál. </a:t>
            </a:r>
          </a:p>
          <a:p>
            <a:pPr algn="ctr" defTabSz="914400" fontAlgn="base">
              <a:spcBef>
                <a:spcPct val="0"/>
              </a:spcBef>
              <a:spcAft>
                <a:spcPct val="0"/>
              </a:spcAft>
            </a:pPr>
            <a:r>
              <a:rPr lang="cs-CZ" sz="3200" b="1" i="1" dirty="0">
                <a:solidFill>
                  <a:srgbClr val="FF0000"/>
                </a:solidFill>
                <a:latin typeface="Arial" charset="0"/>
                <a:ea typeface="ＭＳ Ｐゴシック" charset="0"/>
                <a:cs typeface="ＭＳ Ｐゴシック" charset="0"/>
                <a:sym typeface="Arial" charset="0"/>
              </a:rPr>
              <a:t>Pomoz mi přijmout to nejlepší od tebe </a:t>
            </a:r>
          </a:p>
          <a:p>
            <a:pPr algn="ctr" defTabSz="914400" fontAlgn="base">
              <a:spcBef>
                <a:spcPct val="0"/>
              </a:spcBef>
              <a:spcAft>
                <a:spcPct val="0"/>
              </a:spcAft>
            </a:pPr>
            <a:r>
              <a:rPr lang="cs-CZ" sz="3200" b="1" i="1" dirty="0">
                <a:solidFill>
                  <a:srgbClr val="FF0000"/>
                </a:solidFill>
                <a:latin typeface="Arial" charset="0"/>
                <a:ea typeface="ＭＳ Ｐゴシック" charset="0"/>
                <a:cs typeface="ＭＳ Ｐゴシック" charset="0"/>
                <a:sym typeface="Arial" charset="0"/>
              </a:rPr>
              <a:t>a být tím, čím chceš, abych byl/a. </a:t>
            </a:r>
          </a:p>
          <a:p>
            <a:pPr algn="ctr" defTabSz="914400" fontAlgn="base">
              <a:spcBef>
                <a:spcPct val="0"/>
              </a:spcBef>
              <a:spcAft>
                <a:spcPct val="0"/>
              </a:spcAft>
            </a:pPr>
            <a:endParaRPr lang="cs-CZ" sz="2400" b="1" i="1" dirty="0">
              <a:solidFill>
                <a:srgbClr val="FF0000"/>
              </a:solidFill>
              <a:latin typeface="Arial" charset="0"/>
              <a:ea typeface="ＭＳ Ｐゴシック" charset="0"/>
              <a:cs typeface="ＭＳ Ｐゴシック" charset="0"/>
              <a:sym typeface="Arial" charset="0"/>
            </a:endParaRPr>
          </a:p>
          <a:p>
            <a:pPr algn="ctr" defTabSz="914400" fontAlgn="base">
              <a:spcBef>
                <a:spcPct val="0"/>
              </a:spcBef>
              <a:spcAft>
                <a:spcPct val="0"/>
              </a:spcAft>
            </a:pPr>
            <a:r>
              <a:rPr lang="cs-CZ" sz="2400" b="1" i="1" dirty="0">
                <a:solidFill>
                  <a:srgbClr val="FF0000"/>
                </a:solidFill>
                <a:latin typeface="Arial" charset="0"/>
                <a:ea typeface="ＭＳ Ｐゴシック" charset="0"/>
                <a:cs typeface="ＭＳ Ｐゴシック" charset="0"/>
                <a:sym typeface="Arial" charset="0"/>
              </a:rPr>
              <a:t>Amen.</a:t>
            </a:r>
            <a:endParaRPr lang="cs-CZ" sz="3200" dirty="0">
              <a:solidFill>
                <a:srgbClr val="FF000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1684228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81000" y="304800"/>
            <a:ext cx="8305800" cy="6172200"/>
          </a:xfrm>
          <a:prstGeom prst="rect">
            <a:avLst/>
          </a:prstGeom>
          <a:solidFill>
            <a:schemeClr val="tx1">
              <a:alpha val="4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2" name="TextBox 1"/>
          <p:cNvSpPr txBox="1"/>
          <p:nvPr/>
        </p:nvSpPr>
        <p:spPr>
          <a:xfrm>
            <a:off x="609600" y="381000"/>
            <a:ext cx="8153400" cy="5386090"/>
          </a:xfrm>
          <a:prstGeom prst="rect">
            <a:avLst/>
          </a:prstGeom>
          <a:noFill/>
        </p:spPr>
        <p:txBody>
          <a:bodyPr>
            <a:spAutoFit/>
          </a:bodyPr>
          <a:lstStyle/>
          <a:p>
            <a:pPr defTabSz="914400" fontAlgn="base">
              <a:spcBef>
                <a:spcPct val="0"/>
              </a:spcBef>
              <a:spcAft>
                <a:spcPct val="0"/>
              </a:spcAft>
            </a:pPr>
            <a:r>
              <a:rPr lang="cs-CZ" sz="3200" b="1" dirty="0">
                <a:solidFill>
                  <a:srgbClr val="FFFFFF"/>
                </a:solidFill>
                <a:latin typeface="Arial" charset="0"/>
                <a:ea typeface="ＭＳ Ｐゴシック" charset="0"/>
                <a:cs typeface="ＭＳ Ｐゴシック" charset="0"/>
                <a:sym typeface="Arial" charset="0"/>
              </a:rPr>
              <a:t>Přemýšlejte/diskutujte</a:t>
            </a:r>
            <a:endParaRPr lang="cs-CZ" sz="3200"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pPr>
            <a:endParaRPr lang="cs-CZ" sz="4000" b="1"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pPr>
            <a:r>
              <a:rPr lang="cs-CZ" sz="3200" b="1" dirty="0">
                <a:solidFill>
                  <a:srgbClr val="FFFFFF"/>
                </a:solidFill>
                <a:latin typeface="Arial" charset="0"/>
                <a:ea typeface="ＭＳ Ｐゴシック" charset="0"/>
                <a:cs typeface="ＭＳ Ｐゴシック" charset="0"/>
                <a:sym typeface="Arial" charset="0"/>
              </a:rPr>
              <a:t>1. Co ti dala tato přednáška?</a:t>
            </a:r>
            <a:endParaRPr lang="cs-CZ" sz="3200"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pPr>
            <a:endParaRPr lang="cs-CZ" sz="2400" b="1"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pPr>
            <a:r>
              <a:rPr lang="cs-CZ" sz="3200" b="1" dirty="0">
                <a:solidFill>
                  <a:srgbClr val="FFFFFF"/>
                </a:solidFill>
                <a:latin typeface="Arial" charset="0"/>
                <a:ea typeface="ＭＳ Ｐゴシック" charset="0"/>
                <a:cs typeface="ＭＳ Ｐゴシック" charset="0"/>
                <a:sym typeface="Arial" charset="0"/>
              </a:rPr>
              <a:t>2. Jaké jsou pozitivní základy tvého života?</a:t>
            </a:r>
            <a:endParaRPr lang="cs-CZ" sz="3200"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pPr>
            <a:endParaRPr lang="cs-CZ" sz="2400" b="1"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pPr>
            <a:r>
              <a:rPr lang="cs-CZ" sz="3200" b="1" dirty="0">
                <a:solidFill>
                  <a:srgbClr val="FFFFFF"/>
                </a:solidFill>
                <a:latin typeface="Arial" charset="0"/>
                <a:ea typeface="ＭＳ Ｐゴシック" charset="0"/>
                <a:cs typeface="ＭＳ Ｐゴシック" charset="0"/>
                <a:sym typeface="Arial" charset="0"/>
              </a:rPr>
              <a:t>3. Co činí náš život tak bláznivým, zaneprázdněným a nekontrolovatelným? Co můžeme udělat, abychom změnili tyto zaběhlé vzorce života?</a:t>
            </a:r>
            <a:endParaRPr lang="cs-CZ" sz="32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619294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6675" name="Rectangle 3"/>
          <p:cNvSpPr>
            <a:spLocks/>
          </p:cNvSpPr>
          <p:nvPr/>
        </p:nvSpPr>
        <p:spPr bwMode="auto">
          <a:xfrm>
            <a:off x="4572000" y="1614488"/>
            <a:ext cx="4419600" cy="2424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87572" bIns="38100"/>
          <a:lstStyle/>
          <a:p>
            <a:pPr algn="r" defTabSz="914400" fontAlgn="base">
              <a:spcBef>
                <a:spcPct val="0"/>
              </a:spcBef>
              <a:spcAft>
                <a:spcPct val="0"/>
              </a:spcAft>
            </a:pPr>
            <a:r>
              <a:rPr lang="cs-CZ" sz="3600" b="1" dirty="0">
                <a:solidFill>
                  <a:srgbClr val="FFFFFF"/>
                </a:solidFill>
                <a:latin typeface="Arial" charset="0"/>
                <a:ea typeface="ＭＳ Ｐゴシック" charset="0"/>
                <a:cs typeface="ＭＳ Ｐゴシック" charset="0"/>
                <a:sym typeface="Arial" charset="0"/>
              </a:rPr>
              <a:t>1. Co považuji za  základy v mém životě a co základem není?</a:t>
            </a:r>
            <a:endParaRPr lang="cs-CZ" sz="3600" dirty="0">
              <a:solidFill>
                <a:srgbClr val="FFFFFF"/>
              </a:solidFill>
              <a:latin typeface="Arial" charset="0"/>
              <a:ea typeface="ＭＳ Ｐゴシック" charset="0"/>
              <a:cs typeface="ＭＳ Ｐゴシック" charset="0"/>
              <a:sym typeface="Arial" charset="0"/>
            </a:endParaRPr>
          </a:p>
          <a:p>
            <a:pPr algn="r" defTabSz="914400" fontAlgn="ctr">
              <a:spcBef>
                <a:spcPct val="0"/>
              </a:spcBef>
              <a:spcAft>
                <a:spcPct val="0"/>
              </a:spcAft>
              <a:defRPr/>
            </a:pPr>
            <a:endParaRPr lang="en-US" sz="3600" b="1" dirty="0">
              <a:solidFill>
                <a:srgbClr val="FFFFFF"/>
              </a:solidFill>
              <a:latin typeface="Arial" charset="0"/>
              <a:ea typeface="ＭＳ Ｐゴシック" charset="0"/>
              <a:cs typeface="ＭＳ Ｐゴシック" charset="0"/>
              <a:sym typeface="Arial" charset="0"/>
            </a:endParaRPr>
          </a:p>
        </p:txBody>
      </p:sp>
      <p:sp>
        <p:nvSpPr>
          <p:cNvPr id="1422339" name="TextBox 1"/>
          <p:cNvSpPr txBox="1">
            <a:spLocks noChangeArrowheads="1"/>
          </p:cNvSpPr>
          <p:nvPr/>
        </p:nvSpPr>
        <p:spPr bwMode="auto">
          <a:xfrm>
            <a:off x="3656013" y="396875"/>
            <a:ext cx="357341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pPr>
            <a:r>
              <a:rPr lang="cs-CZ" sz="4000" b="1" dirty="0" smtClean="0">
                <a:solidFill>
                  <a:srgbClr val="FFFFFF"/>
                </a:solidFill>
              </a:rPr>
              <a:t>Osobní úvahy</a:t>
            </a:r>
            <a:endParaRPr lang="cs-CZ" sz="4000" dirty="0" smtClean="0">
              <a:solidFill>
                <a:srgbClr val="FFFFFF"/>
              </a:solidFill>
            </a:endParaRPr>
          </a:p>
          <a:p>
            <a:pPr defTabSz="914400" eaLnBrk="1" fontAlgn="base" hangingPunct="1">
              <a:spcBef>
                <a:spcPct val="0"/>
              </a:spcBef>
              <a:spcAft>
                <a:spcPct val="0"/>
              </a:spcAft>
            </a:pPr>
            <a:endParaRPr lang="en-US" dirty="0"/>
          </a:p>
        </p:txBody>
      </p:sp>
    </p:spTree>
    <p:extLst>
      <p:ext uri="{BB962C8B-B14F-4D97-AF65-F5344CB8AC3E}">
        <p14:creationId xmlns:p14="http://schemas.microsoft.com/office/powerpoint/2010/main" val="2932904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23362" name="Rectangle 3"/>
          <p:cNvSpPr>
            <a:spLocks/>
          </p:cNvSpPr>
          <p:nvPr/>
        </p:nvSpPr>
        <p:spPr bwMode="auto">
          <a:xfrm>
            <a:off x="4648200" y="1614488"/>
            <a:ext cx="4419600"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87572" bIns="38100"/>
          <a:lstStyle/>
          <a:p>
            <a:pPr algn="r" defTabSz="914400" fontAlgn="base">
              <a:spcBef>
                <a:spcPct val="0"/>
              </a:spcBef>
              <a:spcAft>
                <a:spcPct val="0"/>
              </a:spcAft>
            </a:pPr>
            <a:r>
              <a:rPr lang="cs-CZ" sz="3600" b="1" dirty="0">
                <a:solidFill>
                  <a:srgbClr val="FFFFFF"/>
                </a:solidFill>
                <a:latin typeface="Arial" charset="0"/>
                <a:ea typeface="ＭＳ Ｐゴシック" charset="0"/>
                <a:cs typeface="ＭＳ Ｐゴシック" charset="0"/>
                <a:sym typeface="Arial" charset="0"/>
              </a:rPr>
              <a:t>2. Jaké oblasti chci začlenit do svého života jako priority?</a:t>
            </a:r>
            <a:endParaRPr lang="cs-CZ" sz="3600" dirty="0">
              <a:solidFill>
                <a:srgbClr val="FFFFFF"/>
              </a:solidFill>
              <a:latin typeface="Arial" charset="0"/>
              <a:ea typeface="ＭＳ Ｐゴシック" charset="0"/>
              <a:cs typeface="ＭＳ Ｐゴシック" charset="0"/>
              <a:sym typeface="Arial" charset="0"/>
            </a:endParaRPr>
          </a:p>
        </p:txBody>
      </p:sp>
      <p:sp>
        <p:nvSpPr>
          <p:cNvPr id="1423363" name="TextBox 1"/>
          <p:cNvSpPr txBox="1">
            <a:spLocks noChangeArrowheads="1"/>
          </p:cNvSpPr>
          <p:nvPr/>
        </p:nvSpPr>
        <p:spPr bwMode="auto">
          <a:xfrm>
            <a:off x="3656013" y="396875"/>
            <a:ext cx="357341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rgbClr val="000000"/>
                </a:solidFill>
                <a:latin typeface="Arial" charset="0"/>
                <a:ea typeface="ＭＳ Ｐゴシック" charset="0"/>
                <a:cs typeface="ＭＳ Ｐゴシック" charset="0"/>
                <a:sym typeface="Arial" charset="0"/>
              </a:defRPr>
            </a:lvl1pPr>
            <a:lvl2pPr marL="742950" indent="-285750" eaLnBrk="0" hangingPunct="0">
              <a:defRPr sz="1200">
                <a:solidFill>
                  <a:srgbClr val="000000"/>
                </a:solidFill>
                <a:latin typeface="Arial" charset="0"/>
                <a:ea typeface="ＭＳ Ｐゴシック" charset="0"/>
                <a:sym typeface="Arial" charset="0"/>
              </a:defRPr>
            </a:lvl2pPr>
            <a:lvl3pPr marL="1143000" indent="-228600" eaLnBrk="0" hangingPunct="0">
              <a:defRPr sz="1200">
                <a:solidFill>
                  <a:srgbClr val="000000"/>
                </a:solidFill>
                <a:latin typeface="Arial" charset="0"/>
                <a:ea typeface="ＭＳ Ｐゴシック" charset="0"/>
                <a:sym typeface="Arial" charset="0"/>
              </a:defRPr>
            </a:lvl3pPr>
            <a:lvl4pPr marL="1600200" indent="-228600" eaLnBrk="0" hangingPunct="0">
              <a:defRPr sz="1200">
                <a:solidFill>
                  <a:srgbClr val="000000"/>
                </a:solidFill>
                <a:latin typeface="Arial" charset="0"/>
                <a:ea typeface="ＭＳ Ｐゴシック" charset="0"/>
                <a:sym typeface="Arial" charset="0"/>
              </a:defRPr>
            </a:lvl4pPr>
            <a:lvl5pPr marL="2057400" indent="-228600" eaLnBrk="0" hangingPunct="0">
              <a:defRPr sz="12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200">
                <a:solidFill>
                  <a:srgbClr val="000000"/>
                </a:solidFill>
                <a:latin typeface="Arial" charset="0"/>
                <a:ea typeface="ＭＳ Ｐゴシック" charset="0"/>
                <a:sym typeface="Arial" charset="0"/>
              </a:defRPr>
            </a:lvl9pPr>
          </a:lstStyle>
          <a:p>
            <a:pPr defTabSz="914400" fontAlgn="base">
              <a:spcBef>
                <a:spcPct val="0"/>
              </a:spcBef>
              <a:spcAft>
                <a:spcPct val="0"/>
              </a:spcAft>
            </a:pPr>
            <a:r>
              <a:rPr lang="cs-CZ" sz="4000" b="1" dirty="0" smtClean="0">
                <a:solidFill>
                  <a:srgbClr val="FFFFFF"/>
                </a:solidFill>
              </a:rPr>
              <a:t>Osobní úvahy</a:t>
            </a:r>
            <a:endParaRPr lang="cs-CZ" sz="4000" dirty="0" smtClean="0">
              <a:solidFill>
                <a:srgbClr val="FFFFFF"/>
              </a:solidFill>
            </a:endParaRPr>
          </a:p>
          <a:p>
            <a:pPr defTabSz="914400" eaLnBrk="1" fontAlgn="base" hangingPunct="1">
              <a:spcBef>
                <a:spcPct val="0"/>
              </a:spcBef>
              <a:spcAft>
                <a:spcPct val="0"/>
              </a:spcAft>
            </a:pPr>
            <a:endParaRPr lang="en-US" dirty="0"/>
          </a:p>
        </p:txBody>
      </p:sp>
    </p:spTree>
    <p:extLst>
      <p:ext uri="{BB962C8B-B14F-4D97-AF65-F5344CB8AC3E}">
        <p14:creationId xmlns:p14="http://schemas.microsoft.com/office/powerpoint/2010/main" val="113100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81000" y="304800"/>
            <a:ext cx="5791200" cy="6019800"/>
          </a:xfrm>
          <a:prstGeom prst="rect">
            <a:avLst/>
          </a:prstGeom>
          <a:solidFill>
            <a:schemeClr val="tx1">
              <a:alpha val="4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7458" name="Rectangle 2"/>
          <p:cNvSpPr>
            <a:spLocks/>
          </p:cNvSpPr>
          <p:nvPr/>
        </p:nvSpPr>
        <p:spPr bwMode="auto">
          <a:xfrm>
            <a:off x="615950" y="533400"/>
            <a:ext cx="540385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87572" bIns="38100"/>
          <a:lstStyle/>
          <a:p>
            <a:pPr defTabSz="914400" fontAlgn="ctr">
              <a:spcBef>
                <a:spcPct val="0"/>
              </a:spcBef>
              <a:spcAft>
                <a:spcPct val="0"/>
              </a:spcAft>
              <a:defRPr/>
            </a:pPr>
            <a:r>
              <a:rPr lang="cs-CZ" sz="4000" b="1" dirty="0">
                <a:solidFill>
                  <a:srgbClr val="FFFFFF"/>
                </a:solidFill>
                <a:latin typeface="Arial" charset="0"/>
                <a:ea typeface="ＭＳ Ｐゴシック" charset="0"/>
                <a:cs typeface="ＭＳ Ｐゴシック" charset="0"/>
                <a:sym typeface="Arial" charset="0"/>
              </a:rPr>
              <a:t>Rozhodnutí</a:t>
            </a:r>
            <a:endParaRPr lang="cs-CZ" sz="4000" dirty="0">
              <a:solidFill>
                <a:srgbClr val="FFFFFF"/>
              </a:solidFill>
              <a:latin typeface="Arial" charset="0"/>
              <a:ea typeface="ＭＳ Ｐゴシック" charset="0"/>
              <a:cs typeface="ＭＳ Ｐゴシック" charset="0"/>
              <a:sym typeface="Arial" charset="0"/>
            </a:endParaRPr>
          </a:p>
          <a:p>
            <a:pPr defTabSz="914400" fontAlgn="ctr">
              <a:spcBef>
                <a:spcPct val="0"/>
              </a:spcBef>
              <a:spcAft>
                <a:spcPct val="0"/>
              </a:spcAft>
              <a:defRPr/>
            </a:pPr>
            <a:endParaRPr lang="en-US" sz="4000" b="1"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buFont typeface="Wingdings" pitchFamily="2" charset="2"/>
              <a:buChar char="q"/>
            </a:pPr>
            <a:r>
              <a:rPr lang="cs-CZ" sz="4000" b="1" dirty="0">
                <a:solidFill>
                  <a:srgbClr val="FFFFFF"/>
                </a:solidFill>
                <a:latin typeface="Arial" charset="0"/>
                <a:ea typeface="ＭＳ Ｐゴシック" charset="0"/>
                <a:cs typeface="ＭＳ Ｐゴシック" charset="0"/>
                <a:sym typeface="Arial" charset="0"/>
              </a:rPr>
              <a:t> Zlepším svůj životní plán tak, aby zahrnoval: .....................................</a:t>
            </a:r>
            <a:endParaRPr lang="cs-CZ" sz="4000"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buFont typeface="Wingdings" pitchFamily="2" charset="2"/>
              <a:buChar char="q"/>
            </a:pPr>
            <a:r>
              <a:rPr lang="cs-CZ" sz="4000" b="1" dirty="0">
                <a:solidFill>
                  <a:srgbClr val="FFFFFF"/>
                </a:solidFill>
                <a:latin typeface="Arial" charset="0"/>
                <a:ea typeface="ＭＳ Ｐゴシック" charset="0"/>
                <a:cs typeface="ＭＳ Ｐゴシック" charset="0"/>
                <a:sym typeface="Arial" charset="0"/>
              </a:rPr>
              <a:t> Rozvrhnu si čas na péči o sebe, zdravý život a radostné chvíle s rodinou.</a:t>
            </a:r>
            <a:endParaRPr lang="cs-CZ" sz="40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2720257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81000" y="304800"/>
            <a:ext cx="5791200" cy="5486400"/>
          </a:xfrm>
          <a:prstGeom prst="rect">
            <a:avLst/>
          </a:prstGeom>
          <a:solidFill>
            <a:schemeClr val="tx1">
              <a:alpha val="4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7458" name="Rectangle 2"/>
          <p:cNvSpPr>
            <a:spLocks/>
          </p:cNvSpPr>
          <p:nvPr/>
        </p:nvSpPr>
        <p:spPr bwMode="auto">
          <a:xfrm>
            <a:off x="609600" y="533400"/>
            <a:ext cx="55626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87572" bIns="38100"/>
          <a:lstStyle/>
          <a:p>
            <a:pPr defTabSz="914400" fontAlgn="ctr">
              <a:spcBef>
                <a:spcPct val="0"/>
              </a:spcBef>
              <a:spcAft>
                <a:spcPct val="0"/>
              </a:spcAft>
              <a:defRPr/>
            </a:pPr>
            <a:r>
              <a:rPr lang="cs-CZ" sz="4000" b="1" dirty="0">
                <a:solidFill>
                  <a:srgbClr val="FFFFFF"/>
                </a:solidFill>
                <a:latin typeface="Arial" charset="0"/>
                <a:ea typeface="ＭＳ Ｐゴシック" charset="0"/>
                <a:cs typeface="ＭＳ Ｐゴシック" charset="0"/>
                <a:sym typeface="Arial" charset="0"/>
              </a:rPr>
              <a:t>Rozhodnutí</a:t>
            </a:r>
            <a:endParaRPr lang="cs-CZ" sz="4000" dirty="0">
              <a:solidFill>
                <a:srgbClr val="FFFFFF"/>
              </a:solidFill>
              <a:latin typeface="Arial" charset="0"/>
              <a:ea typeface="ＭＳ Ｐゴシック" charset="0"/>
              <a:cs typeface="ＭＳ Ｐゴシック" charset="0"/>
              <a:sym typeface="Arial" charset="0"/>
            </a:endParaRPr>
          </a:p>
          <a:p>
            <a:pPr defTabSz="914400" fontAlgn="ctr">
              <a:spcBef>
                <a:spcPct val="0"/>
              </a:spcBef>
              <a:spcAft>
                <a:spcPct val="0"/>
              </a:spcAft>
              <a:defRPr/>
            </a:pPr>
            <a:endParaRPr lang="en-US" sz="4000" b="1"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buFont typeface="Wingdings" pitchFamily="2" charset="2"/>
              <a:buChar char="q"/>
            </a:pPr>
            <a:r>
              <a:rPr lang="cs-CZ" sz="4000" b="1" dirty="0">
                <a:solidFill>
                  <a:srgbClr val="FFFFFF"/>
                </a:solidFill>
                <a:latin typeface="Arial" charset="0"/>
                <a:ea typeface="ＭＳ Ｐゴシック" charset="0"/>
                <a:cs typeface="ＭＳ Ｐゴシック" charset="0"/>
                <a:sym typeface="Arial" charset="0"/>
              </a:rPr>
              <a:t> Najdu si partnera, který je oddaný snaze o vyvážený život a pomůže mi zodpovědně naplnit mé životní cíle.</a:t>
            </a:r>
            <a:endParaRPr lang="cs-CZ" sz="40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21046240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81000" y="304800"/>
            <a:ext cx="5791200" cy="5486400"/>
          </a:xfrm>
          <a:prstGeom prst="rect">
            <a:avLst/>
          </a:prstGeom>
          <a:solidFill>
            <a:schemeClr val="tx1">
              <a:alpha val="4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7458" name="Rectangle 2"/>
          <p:cNvSpPr>
            <a:spLocks/>
          </p:cNvSpPr>
          <p:nvPr/>
        </p:nvSpPr>
        <p:spPr bwMode="auto">
          <a:xfrm>
            <a:off x="609600" y="533400"/>
            <a:ext cx="53340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87572" bIns="38100"/>
          <a:lstStyle/>
          <a:p>
            <a:pPr defTabSz="914400" fontAlgn="ctr">
              <a:spcBef>
                <a:spcPct val="0"/>
              </a:spcBef>
              <a:spcAft>
                <a:spcPct val="0"/>
              </a:spcAft>
              <a:defRPr/>
            </a:pPr>
            <a:r>
              <a:rPr lang="cs-CZ" sz="4000" b="1" dirty="0">
                <a:solidFill>
                  <a:srgbClr val="FFFFFF"/>
                </a:solidFill>
                <a:latin typeface="Arial" charset="0"/>
                <a:ea typeface="ＭＳ Ｐゴシック" charset="0"/>
                <a:cs typeface="ＭＳ Ｐゴシック" charset="0"/>
                <a:sym typeface="Arial" charset="0"/>
              </a:rPr>
              <a:t>Rozhodnutí</a:t>
            </a:r>
            <a:endParaRPr lang="cs-CZ" sz="4000" dirty="0">
              <a:solidFill>
                <a:srgbClr val="FFFFFF"/>
              </a:solidFill>
              <a:latin typeface="Arial" charset="0"/>
              <a:ea typeface="ＭＳ Ｐゴシック" charset="0"/>
              <a:cs typeface="ＭＳ Ｐゴシック" charset="0"/>
              <a:sym typeface="Arial" charset="0"/>
            </a:endParaRPr>
          </a:p>
          <a:p>
            <a:pPr defTabSz="914400" fontAlgn="ctr">
              <a:spcBef>
                <a:spcPct val="0"/>
              </a:spcBef>
              <a:spcAft>
                <a:spcPct val="0"/>
              </a:spcAft>
              <a:defRPr/>
            </a:pPr>
            <a:endParaRPr lang="en-US" sz="4000" b="1"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buFont typeface="Wingdings" pitchFamily="2" charset="2"/>
              <a:buChar char="q"/>
            </a:pPr>
            <a:r>
              <a:rPr lang="cs-CZ" sz="4000" b="1" dirty="0">
                <a:solidFill>
                  <a:srgbClr val="FFFFFF"/>
                </a:solidFill>
                <a:latin typeface="Arial" charset="0"/>
                <a:ea typeface="ＭＳ Ｐゴシック" charset="0"/>
                <a:cs typeface="ＭＳ Ｐゴシック" charset="0"/>
                <a:sym typeface="Arial" charset="0"/>
              </a:rPr>
              <a:t> Vím, že Bůh má pro mě záměr a já ho chci požádat, aby mi ho jasně zjevil, abych mohl být požehnáním pro druhé.</a:t>
            </a:r>
            <a:endParaRPr lang="cs-CZ" sz="40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0357073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81000" y="304800"/>
            <a:ext cx="5791200" cy="5486400"/>
          </a:xfrm>
          <a:prstGeom prst="rect">
            <a:avLst/>
          </a:prstGeom>
          <a:solidFill>
            <a:schemeClr val="tx1">
              <a:alpha val="40000"/>
            </a:schemeClr>
          </a:solidFill>
          <a:ln w="9525" cap="flat" cmpd="sng" algn="ctr">
            <a:noFill/>
            <a:prstDash val="solid"/>
          </a:ln>
          <a:effectLst/>
        </p:spPr>
        <p:txBody>
          <a:bodyPr anchor="ctr"/>
          <a:lstStyle/>
          <a:p>
            <a:pPr algn="ctr" defTabSz="914400">
              <a:defRPr/>
            </a:pPr>
            <a:endParaRPr lang="en-US" kern="0">
              <a:solidFill>
                <a:srgbClr val="FFFFFF"/>
              </a:solidFill>
              <a:latin typeface="Arial"/>
              <a:ea typeface="ＭＳ Ｐゴシック" charset="0"/>
              <a:cs typeface="ＭＳ Ｐゴシック" charset="0"/>
              <a:sym typeface="Arial" charset="0"/>
            </a:endParaRPr>
          </a:p>
        </p:txBody>
      </p:sp>
      <p:sp>
        <p:nvSpPr>
          <p:cNvPr id="147458" name="Rectangle 2"/>
          <p:cNvSpPr>
            <a:spLocks/>
          </p:cNvSpPr>
          <p:nvPr/>
        </p:nvSpPr>
        <p:spPr bwMode="auto">
          <a:xfrm>
            <a:off x="609600" y="533400"/>
            <a:ext cx="55626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87572" bIns="38100"/>
          <a:lstStyle/>
          <a:p>
            <a:pPr defTabSz="914400" fontAlgn="ctr">
              <a:spcBef>
                <a:spcPct val="0"/>
              </a:spcBef>
              <a:spcAft>
                <a:spcPct val="0"/>
              </a:spcAft>
              <a:defRPr/>
            </a:pPr>
            <a:r>
              <a:rPr lang="cs-CZ" sz="4000" b="1" dirty="0">
                <a:solidFill>
                  <a:srgbClr val="FFFFFF"/>
                </a:solidFill>
                <a:latin typeface="Arial" charset="0"/>
                <a:ea typeface="ＭＳ Ｐゴシック" charset="0"/>
                <a:cs typeface="ＭＳ Ｐゴシック" charset="0"/>
                <a:sym typeface="Arial" charset="0"/>
              </a:rPr>
              <a:t>Rozhodnutí</a:t>
            </a:r>
            <a:endParaRPr lang="cs-CZ" sz="4000" dirty="0">
              <a:solidFill>
                <a:srgbClr val="FFFFFF"/>
              </a:solidFill>
              <a:latin typeface="Arial" charset="0"/>
              <a:ea typeface="ＭＳ Ｐゴシック" charset="0"/>
              <a:cs typeface="ＭＳ Ｐゴシック" charset="0"/>
              <a:sym typeface="Arial" charset="0"/>
            </a:endParaRPr>
          </a:p>
          <a:p>
            <a:pPr defTabSz="914400" fontAlgn="ctr">
              <a:spcBef>
                <a:spcPct val="0"/>
              </a:spcBef>
              <a:spcAft>
                <a:spcPct val="0"/>
              </a:spcAft>
              <a:defRPr/>
            </a:pPr>
            <a:endParaRPr lang="en-US" sz="4000" b="1" dirty="0">
              <a:solidFill>
                <a:srgbClr val="FFFFFF"/>
              </a:solidFill>
              <a:latin typeface="Arial" charset="0"/>
              <a:ea typeface="ＭＳ Ｐゴシック" charset="0"/>
              <a:cs typeface="ＭＳ Ｐゴシック" charset="0"/>
              <a:sym typeface="Arial" charset="0"/>
            </a:endParaRPr>
          </a:p>
          <a:p>
            <a:pPr defTabSz="914400" fontAlgn="base">
              <a:spcBef>
                <a:spcPct val="0"/>
              </a:spcBef>
              <a:spcAft>
                <a:spcPct val="0"/>
              </a:spcAft>
              <a:buFont typeface="Wingdings" pitchFamily="2" charset="2"/>
              <a:buChar char="q"/>
            </a:pPr>
            <a:r>
              <a:rPr lang="cs-CZ" sz="4000" b="1" dirty="0">
                <a:solidFill>
                  <a:srgbClr val="FFFFFF"/>
                </a:solidFill>
                <a:latin typeface="Arial" charset="0"/>
                <a:ea typeface="ＭＳ Ｐゴシック" charset="0"/>
                <a:cs typeface="ＭＳ Ｐゴシック" charset="0"/>
                <a:sym typeface="Arial" charset="0"/>
              </a:rPr>
              <a:t> Chci se těsněji sblížit s členy rodiny  a pěstovat láskyplné vztahy jeden s druhým.</a:t>
            </a:r>
            <a:endParaRPr lang="cs-CZ" sz="4000" dirty="0">
              <a:solidFill>
                <a:srgbClr val="FFFFFF"/>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9834687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Hunger</a:t>
            </a:r>
            <a:endParaRPr lang="en-US" b="1" dirty="0">
              <a:solidFill>
                <a:srgbClr val="FF0000"/>
              </a:solidFill>
            </a:endParaRPr>
          </a:p>
        </p:txBody>
      </p:sp>
      <p:pic>
        <p:nvPicPr>
          <p:cNvPr id="4" name="Content Placeholder 3" descr="p59.JPG"/>
          <p:cNvPicPr>
            <a:picLocks noGrp="1" noChangeAspect="1"/>
          </p:cNvPicPr>
          <p:nvPr>
            <p:ph idx="1"/>
          </p:nvPr>
        </p:nvPicPr>
        <p:blipFill>
          <a:blip r:embed="rId3" cstate="print"/>
          <a:srcRect t="1392" b="1392"/>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11411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60959"/>
          </a:xfrm>
          <a:solidFill>
            <a:schemeClr val="accent3"/>
          </a:solidFill>
          <a:ln>
            <a:solidFill>
              <a:srgbClr val="FFFF00"/>
            </a:solidFill>
          </a:ln>
        </p:spPr>
        <p:txBody>
          <a:bodyPr>
            <a:normAutofit fontScale="90000"/>
          </a:bodyPr>
          <a:lstStyle/>
          <a:p>
            <a:endParaRPr lang="en-US" b="1" dirty="0">
              <a:solidFill>
                <a:srgbClr val="FF0000"/>
              </a:solidFill>
            </a:endParaRPr>
          </a:p>
        </p:txBody>
      </p:sp>
      <p:sp>
        <p:nvSpPr>
          <p:cNvPr id="5" name="Content Placeholder 4"/>
          <p:cNvSpPr>
            <a:spLocks noGrp="1"/>
          </p:cNvSpPr>
          <p:nvPr>
            <p:ph idx="1"/>
          </p:nvPr>
        </p:nvSpPr>
        <p:spPr/>
        <p:txBody>
          <a:bodyPr/>
          <a:lstStyle/>
          <a:p>
            <a:endParaRPr lang="en-US"/>
          </a:p>
        </p:txBody>
      </p:sp>
      <p:pic>
        <p:nvPicPr>
          <p:cNvPr id="6" name="Picture 5" descr="bd-food.jpg"/>
          <p:cNvPicPr>
            <a:picLocks noChangeAspect="1"/>
          </p:cNvPicPr>
          <p:nvPr/>
        </p:nvPicPr>
        <p:blipFill>
          <a:blip r:embed="rId2"/>
          <a:stretch>
            <a:fillRect/>
          </a:stretch>
        </p:blipFill>
        <p:spPr>
          <a:xfrm>
            <a:off x="2157907" y="1486905"/>
            <a:ext cx="4532636" cy="4033915"/>
          </a:xfrm>
          <a:prstGeom prst="rect">
            <a:avLst/>
          </a:prstGeom>
          <a:ln>
            <a:solidFill>
              <a:srgbClr val="FFFF00"/>
            </a:solidFill>
          </a:ln>
        </p:spPr>
      </p:pic>
    </p:spTree>
    <p:extLst>
      <p:ext uri="{BB962C8B-B14F-4D97-AF65-F5344CB8AC3E}">
        <p14:creationId xmlns:p14="http://schemas.microsoft.com/office/powerpoint/2010/main" val="390720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32656"/>
            <a:ext cx="9164578" cy="6093296"/>
          </a:xfrm>
        </p:spPr>
      </p:pic>
    </p:spTree>
    <p:extLst>
      <p:ext uri="{BB962C8B-B14F-4D97-AF65-F5344CB8AC3E}">
        <p14:creationId xmlns:p14="http://schemas.microsoft.com/office/powerpoint/2010/main" val="4191519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031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1394691" name="Rectangle 2"/>
          <p:cNvSpPr>
            <a:spLocks/>
          </p:cNvSpPr>
          <p:nvPr/>
        </p:nvSpPr>
        <p:spPr bwMode="auto">
          <a:xfrm>
            <a:off x="2209800" y="533400"/>
            <a:ext cx="63912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algn="ctr" defTabSz="914400" fontAlgn="base">
              <a:spcBef>
                <a:spcPct val="0"/>
              </a:spcBef>
              <a:spcAft>
                <a:spcPct val="0"/>
              </a:spcAft>
            </a:pPr>
            <a:r>
              <a:rPr lang="cs-CZ" sz="3200" b="1" dirty="0">
                <a:solidFill>
                  <a:srgbClr val="000000"/>
                </a:solidFill>
                <a:latin typeface="Arial" charset="0"/>
                <a:ea typeface="ＭＳ Ｐゴシック" charset="0"/>
                <a:cs typeface="ＭＳ Ｐゴシック" charset="0"/>
                <a:sym typeface="Arial" charset="0"/>
              </a:rPr>
              <a:t>Jak můžete dát do rovnováhy různé požadavky </a:t>
            </a:r>
          </a:p>
          <a:p>
            <a:pPr algn="ctr" defTabSz="914400" fontAlgn="base">
              <a:spcBef>
                <a:spcPct val="0"/>
              </a:spcBef>
              <a:spcAft>
                <a:spcPct val="0"/>
              </a:spcAft>
            </a:pPr>
            <a:r>
              <a:rPr lang="cs-CZ" sz="3200" b="1" dirty="0">
                <a:solidFill>
                  <a:srgbClr val="000000"/>
                </a:solidFill>
                <a:latin typeface="Arial" charset="0"/>
                <a:ea typeface="ＭＳ Ｐゴシック" charset="0"/>
                <a:cs typeface="ＭＳ Ｐゴシック" charset="0"/>
                <a:sym typeface="Arial" charset="0"/>
              </a:rPr>
              <a:t>života, zdraví a rodiny? </a:t>
            </a:r>
          </a:p>
          <a:p>
            <a:pPr algn="ctr" defTabSz="914400" fontAlgn="base">
              <a:spcBef>
                <a:spcPct val="0"/>
              </a:spcBef>
              <a:spcAft>
                <a:spcPct val="0"/>
              </a:spcAft>
            </a:pPr>
            <a:r>
              <a:rPr lang="cs-CZ" sz="3200" b="1" dirty="0">
                <a:solidFill>
                  <a:srgbClr val="000000"/>
                </a:solidFill>
                <a:latin typeface="Arial" charset="0"/>
                <a:ea typeface="ＭＳ Ｐゴシック" charset="0"/>
                <a:cs typeface="ＭＳ Ｐゴシック" charset="0"/>
                <a:sym typeface="Arial" charset="0"/>
              </a:rPr>
              <a:t>Život je snahou o rovnováhu. Není to vždy jednoduché.</a:t>
            </a:r>
            <a:endParaRPr lang="cs-CZ" sz="3200" dirty="0">
              <a:solidFill>
                <a:srgbClr val="00000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042586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6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6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56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4_Diseño predeterminado">
  <a:themeElements>
    <a:clrScheme name="11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4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11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4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4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4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4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4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4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4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4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4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4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4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6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6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46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8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18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7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27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3_Diseño predeterminado">
  <a:themeElements>
    <a:clrScheme name="11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3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11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Larissa">
  <a:themeElements>
    <a:clrScheme name="Benutzerdefiniert 2">
      <a:dk1>
        <a:sysClr val="windowText" lastClr="000000"/>
      </a:dk1>
      <a:lt1>
        <a:srgbClr val="C3D69B"/>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
      <a:dk1>
        <a:srgbClr val="000000"/>
      </a:dk1>
      <a:lt1>
        <a:srgbClr val="000000"/>
      </a:lt1>
      <a:dk2>
        <a:srgbClr val="000000"/>
      </a:dk2>
      <a:lt2>
        <a:srgbClr val="00000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6_Diseño predeterminado">
  <a:themeElements>
    <a:clrScheme name="">
      <a:dk1>
        <a:srgbClr val="000000"/>
      </a:dk1>
      <a:lt1>
        <a:srgbClr val="FFFFFF"/>
      </a:lt1>
      <a:dk2>
        <a:srgbClr val="000000"/>
      </a:dk2>
      <a:lt2>
        <a:srgbClr val="4D4D4D"/>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6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76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2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11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7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1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11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0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0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110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9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9_Diseño predeterminad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9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39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TotalTime>
  <Words>1840</Words>
  <Application>Microsoft Macintosh PowerPoint</Application>
  <PresentationFormat>On-screen Show (4:3)</PresentationFormat>
  <Paragraphs>517</Paragraphs>
  <Slides>47</Slides>
  <Notes>41</Notes>
  <HiddenSlides>0</HiddenSlides>
  <MMClips>0</MMClips>
  <ScaleCrop>false</ScaleCrop>
  <HeadingPairs>
    <vt:vector size="4" baseType="variant">
      <vt:variant>
        <vt:lpstr>Theme</vt:lpstr>
      </vt:variant>
      <vt:variant>
        <vt:i4>16</vt:i4>
      </vt:variant>
      <vt:variant>
        <vt:lpstr>Slide Titles</vt:lpstr>
      </vt:variant>
      <vt:variant>
        <vt:i4>47</vt:i4>
      </vt:variant>
    </vt:vector>
  </HeadingPairs>
  <TitlesOfParts>
    <vt:vector size="63" baseType="lpstr">
      <vt:lpstr>Diseño predeterminado</vt:lpstr>
      <vt:lpstr>1_Default Design</vt:lpstr>
      <vt:lpstr>76_Diseño predeterminado</vt:lpstr>
      <vt:lpstr>112_Diseño predeterminado</vt:lpstr>
      <vt:lpstr>7_Diseño predeterminado</vt:lpstr>
      <vt:lpstr>111_Diseño predeterminado</vt:lpstr>
      <vt:lpstr>110_Diseño predeterminado</vt:lpstr>
      <vt:lpstr>9_Diseño predeterminado</vt:lpstr>
      <vt:lpstr>39_Diseño predeterminado</vt:lpstr>
      <vt:lpstr>66_Diseño predeterminado</vt:lpstr>
      <vt:lpstr>114_Diseño predeterminado</vt:lpstr>
      <vt:lpstr>46_Diseño predeterminado</vt:lpstr>
      <vt:lpstr>18_Diseño predeterminado</vt:lpstr>
      <vt:lpstr>27_Diseño predeterminado</vt:lpstr>
      <vt:lpstr>113_Diseño predeterminado</vt:lpstr>
      <vt:lpstr>Larissa</vt:lpstr>
      <vt:lpstr>Poznej sam sebe</vt:lpstr>
      <vt:lpstr>PowerPoint Presentation</vt:lpstr>
      <vt:lpstr>PowerPoint Presentation</vt:lpstr>
      <vt:lpstr>PowerPoint Presentation</vt:lpstr>
      <vt:lpstr>Hunger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podporuje lepší stravování dětí,  zvyšuje úspěch ve škole  a snižuje míru kriminality.</vt:lpstr>
      <vt:lpstr>„Dělat věci spolu“ znamená vychovávat vaše děti.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Adventist Dental Clinic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Milan Moskala</dc:creator>
  <cp:lastModifiedBy>Milan Moskala</cp:lastModifiedBy>
  <cp:revision>4</cp:revision>
  <dcterms:created xsi:type="dcterms:W3CDTF">2015-12-28T07:00:19Z</dcterms:created>
  <dcterms:modified xsi:type="dcterms:W3CDTF">2015-12-28T07:37:17Z</dcterms:modified>
</cp:coreProperties>
</file>