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5" r:id="rId4"/>
    <p:sldMasterId id="2147483697" r:id="rId5"/>
    <p:sldMasterId id="2147483709" r:id="rId6"/>
  </p:sldMasterIdLst>
  <p:notesMasterIdLst>
    <p:notesMasterId r:id="rId55"/>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3" d="100"/>
          <a:sy n="43" d="100"/>
        </p:scale>
        <p:origin x="-1092"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1FD7BC-B05E-B249-AB5A-890BA63AB3C0}" type="datetimeFigureOut">
              <a:rPr lang="en-US" smtClean="0"/>
              <a:pPr/>
              <a:t>2/1/2016</a:t>
            </a:fld>
            <a:endParaRPr lang="cs-C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19E4B8-B3D2-1B44-B456-1A32C04DFE9C}" type="slidenum">
              <a:rPr lang="cs-CZ" smtClean="0"/>
              <a:pPr/>
              <a:t>‹#›</a:t>
            </a:fld>
            <a:endParaRPr lang="cs-CZ"/>
          </a:p>
        </p:txBody>
      </p:sp>
    </p:spTree>
    <p:extLst>
      <p:ext uri="{BB962C8B-B14F-4D97-AF65-F5344CB8AC3E}">
        <p14:creationId xmlns:p14="http://schemas.microsoft.com/office/powerpoint/2010/main" xmlns="" val="272005157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847917B6-292A-4E91-8F12-6937CFA78DE1}" type="slidenum">
              <a:rPr lang="en-US" smtClean="0">
                <a:solidFill>
                  <a:prstClr val="black"/>
                </a:solidFill>
                <a:latin typeface="Calibri"/>
              </a:rPr>
              <a:pPr/>
              <a:t>4</a:t>
            </a:fld>
            <a:endParaRPr lang="en-US" smtClean="0">
              <a:solidFill>
                <a:prstClr val="black"/>
              </a:solidFill>
              <a:latin typeface="Calibri"/>
            </a:endParaRPr>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noFill/>
          <a:ln/>
        </p:spPr>
        <p:txBody>
          <a:bodyPr/>
          <a:lstStyle/>
          <a:p>
            <a:pPr eaLnBrk="1" hangingPunct="1"/>
            <a:endParaRPr lang="cs-CZ"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a:r>
              <a:rPr lang="en-US" sz="1200" kern="1200" dirty="0" smtClean="0">
                <a:solidFill>
                  <a:schemeClr val="tx1"/>
                </a:solidFill>
                <a:latin typeface="+mn-lt"/>
                <a:ea typeface="+mn-ea"/>
                <a:cs typeface="+mn-cs"/>
              </a:rPr>
              <a:t> </a:t>
            </a:r>
            <a:r>
              <a:rPr lang="cs-CZ" dirty="0" smtClean="0"/>
              <a:t>„</a:t>
            </a:r>
            <a:r>
              <a:rPr lang="cs-CZ" dirty="0" err="1" smtClean="0"/>
              <a:t>Suzy</a:t>
            </a:r>
            <a:r>
              <a:rPr lang="cs-CZ" dirty="0" smtClean="0"/>
              <a:t>, ty nikdy nic nezvládneš! Budeš stejná jako tvoje matka!“</a:t>
            </a:r>
          </a:p>
          <a:p>
            <a:pPr rtl="0"/>
            <a:r>
              <a:rPr lang="cs-CZ" dirty="0" smtClean="0"/>
              <a:t>Ach, opravdu? Ví ten mluvčí, jaká bude budoucnost </a:t>
            </a:r>
            <a:r>
              <a:rPr lang="cs-CZ" dirty="0" err="1" smtClean="0"/>
              <a:t>Suzy</a:t>
            </a:r>
            <a:r>
              <a:rPr lang="cs-CZ" dirty="0" smtClean="0"/>
              <a:t>? Možná že mluvčí je rozzlobený a odhaluje spíše svůj duševní stav, než aby dal správný obraz toho, kým bude </a:t>
            </a:r>
            <a:r>
              <a:rPr lang="cs-CZ" dirty="0" err="1" smtClean="0"/>
              <a:t>Suzy</a:t>
            </a:r>
            <a:r>
              <a:rPr lang="cs-CZ" dirty="0" smtClean="0"/>
              <a:t> za dvacet nebo třicet let. Kdyby mluvčí byl moudrý, uvědomil by si, že by bylo lepší, kdyby povzbudil </a:t>
            </a:r>
            <a:r>
              <a:rPr lang="cs-CZ" dirty="0" err="1" smtClean="0"/>
              <a:t>Suzy</a:t>
            </a:r>
            <a:r>
              <a:rPr lang="cs-CZ" dirty="0" smtClean="0"/>
              <a:t>, aby se spíše stala vším, čím může být, než aby jí předpovídal pád.</a:t>
            </a:r>
          </a:p>
          <a:p>
            <a:pPr rtl="0"/>
            <a:r>
              <a:rPr lang="cs-CZ" dirty="0" smtClean="0"/>
              <a:t>Maminka je unavená z toho, že každý večer pomáhá své dceři s domácími úkoly a slovně vybuchne: „Jsi hloupá Dora a lenoch. Propadneš a budeš muset opakovat ročník.“ Pravdou o Doře bylo, že měla problémy s učením a ve skutečnosti dělala to nejlepší, co mohla, a často nemohla dočíst příběh, protože měla slzy v očích. Předpovídání budoucnosti její matky ji zranilo na celý život.</a:t>
            </a:r>
          </a:p>
          <a:p>
            <a:pPr rtl="0"/>
            <a:r>
              <a:rPr lang="cs-CZ" dirty="0" err="1" smtClean="0"/>
              <a:t>Maddie</a:t>
            </a:r>
            <a:r>
              <a:rPr lang="cs-CZ" dirty="0" smtClean="0"/>
              <a:t> byla na mamografu a výsledky jsou pozitivní, což znamená možnou rakovinu prsu. Po biopsii čeká na výsledky. Její mysl, která předpovídá budoucnost, říká: </a:t>
            </a:r>
            <a:r>
              <a:rPr lang="cs-CZ" i="1" dirty="0" smtClean="0"/>
              <a:t>Je to rakovina prsu</a:t>
            </a:r>
            <a:r>
              <a:rPr lang="cs-CZ" dirty="0" smtClean="0"/>
              <a:t>. Dostane se do paniky, ale udrží se a rozhodne se: </a:t>
            </a:r>
            <a:r>
              <a:rPr lang="cs-CZ" i="1" dirty="0" smtClean="0"/>
              <a:t>Nemůžu přemýšlet tímto způsobem. Je to špatné pro mé zdraví. Nebudu se tím teď trápit, a pokud se stane to nejhorší, Bůh mi pomůže</a:t>
            </a:r>
            <a:r>
              <a:rPr lang="cs-CZ" dirty="0" smtClean="0"/>
              <a:t>. Nakonec přichází zpráva z laboratoře. Žádná rakovina. Žádný problém.</a:t>
            </a:r>
          </a:p>
          <a:p>
            <a:pPr rtl="0"/>
            <a:r>
              <a:rPr lang="cs-CZ" dirty="0" smtClean="0"/>
              <a:t>Při předpovídání budoucnosti mluvčí předvídá, že se stane něco špatného, a představuje si to nejhorší. Tomu se říká katastrofické myšlení. Někteří se obávají, že „padá nebe“. To přispívá k úzkosti, nepotřebnému strachu a mentálnímu stresu. Je to škodlivé pro zdraví.</a:t>
            </a:r>
          </a:p>
          <a:p>
            <a:pPr rtl="0"/>
            <a:r>
              <a:rPr lang="cs-CZ" dirty="0" smtClean="0"/>
              <a:t>Jak si mohou </a:t>
            </a:r>
            <a:r>
              <a:rPr lang="cs-CZ" dirty="0" err="1" smtClean="0"/>
              <a:t>předpovídači</a:t>
            </a:r>
            <a:r>
              <a:rPr lang="cs-CZ" dirty="0" smtClean="0"/>
              <a:t> budoucnosti pomoci sami? Mluvte sami se sebou. Řekněte pravdu. Opravdu neznám konečný výsledek. Budu myslet na to nejlepší a uvidím, co se stane. Bůh bude pokračovat v tom, aby mi pomohl. A pak buďte aktivní. Jděte běhat nebo trhejte plevel. Jděte na rychlou procházku. Navštivte hodinu cvičení. Ukliďte dům. Hrajte na klavír. Zabavte své myšlenky k pozitivnímu, optimistickému myšlení.</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“Suzy, you’re never going to amount to anything! You’re going to be just like your mother!”</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Oh, really? Does the speaker know what the future of Suzy is going to be? Maybe the speaker is angry and is revealing his mental state rather than giving an accurate picture of who Suzy will be in twenty or thirty years. If the speaker were wise, he would realize it would be better if he encouraged Suzy to become all she could be rather than prophesying her downfall.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Mom is tired of helping her daughter with homework every night and verbally explodes, “You are a Dumb Dora and lazy. You will fail your grade and have to do it over again.” The truth about Dora was that she had learning disabilities and actually was doing the very best she could and often couldn’t read the story because tears were in her eyes. Her mother’s fortune telling pained her throughout her life.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Maddie has a mammogram taken and the results are positive, indicating possible breast cancer. After the biopsy, she waits for results. Her fortune-telling mind says, </a:t>
            </a:r>
            <a:r>
              <a:rPr lang="en-US" sz="1200" i="1" kern="1200" dirty="0" smtClean="0">
                <a:solidFill>
                  <a:schemeClr val="tx1"/>
                </a:solidFill>
                <a:latin typeface="+mn-lt"/>
                <a:ea typeface="+mn-ea"/>
                <a:cs typeface="+mn-cs"/>
              </a:rPr>
              <a:t>It’s breast cancer</a:t>
            </a:r>
            <a:r>
              <a:rPr lang="en-US" sz="1200" kern="1200" dirty="0" smtClean="0">
                <a:solidFill>
                  <a:schemeClr val="tx1"/>
                </a:solidFill>
                <a:latin typeface="+mn-lt"/>
                <a:ea typeface="+mn-ea"/>
                <a:cs typeface="+mn-cs"/>
              </a:rPr>
              <a:t>. She panics but gets a hold of herself and decides, </a:t>
            </a:r>
            <a:r>
              <a:rPr lang="en-US" sz="1200" i="1" kern="1200" dirty="0" smtClean="0">
                <a:solidFill>
                  <a:schemeClr val="tx1"/>
                </a:solidFill>
                <a:latin typeface="+mn-lt"/>
                <a:ea typeface="+mn-ea"/>
                <a:cs typeface="+mn-cs"/>
              </a:rPr>
              <a:t>I can’t think this way. It’s bad for my health. I will not worry about this now, and if the worst happens, God will help me. </a:t>
            </a:r>
            <a:r>
              <a:rPr lang="en-US" sz="1200" kern="1200" dirty="0" smtClean="0">
                <a:solidFill>
                  <a:schemeClr val="tx1"/>
                </a:solidFill>
                <a:latin typeface="+mn-lt"/>
                <a:ea typeface="+mn-ea"/>
                <a:cs typeface="+mn-cs"/>
              </a:rPr>
              <a:t>The lab report finally comes in. No cancer. No problem.</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fortune telling the speaker is predicting that something bad will happen, and he imagines the worst. This is called catastrophic thinking. Some fear that “the sky is falling.” This contributes to anxiety, unnecessary fear, and mental stress. It is harmful to health.</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How can fortunetellers help themselves? Do self-talk. Tell the truth. </a:t>
            </a:r>
            <a:r>
              <a:rPr lang="en-US" sz="1200" i="1" kern="1200" dirty="0" smtClean="0">
                <a:solidFill>
                  <a:schemeClr val="tx1"/>
                </a:solidFill>
                <a:latin typeface="+mn-lt"/>
                <a:ea typeface="+mn-ea"/>
                <a:cs typeface="+mn-cs"/>
              </a:rPr>
              <a:t>I really don’t know the end result. I will think the best and wait to see what happens. God will continue to guide me. </a:t>
            </a:r>
            <a:r>
              <a:rPr lang="en-US" sz="1200" kern="1200" dirty="0" smtClean="0">
                <a:solidFill>
                  <a:schemeClr val="tx1"/>
                </a:solidFill>
                <a:latin typeface="+mn-lt"/>
                <a:ea typeface="+mn-ea"/>
                <a:cs typeface="+mn-cs"/>
              </a:rPr>
              <a:t>Then be active. Jog or pull weeds. Go for a brisk walk. Attend an exercise class. Clean the house. Play the piano. Divert your thoughts to positive, optimistic thinking.</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15</a:t>
            </a:fld>
            <a:endParaRPr lang="en-US">
              <a:solidFill>
                <a:prstClr val="black"/>
              </a:solidFill>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Zástupný symbol pro obrázek snímku 1"/>
          <p:cNvSpPr>
            <a:spLocks noGrp="1" noRot="1" noChangeAspect="1" noTextEdit="1"/>
          </p:cNvSpPr>
          <p:nvPr>
            <p:ph type="sldImg"/>
          </p:nvPr>
        </p:nvSpPr>
        <p:spPr>
          <a:ln/>
        </p:spPr>
      </p:sp>
      <p:sp>
        <p:nvSpPr>
          <p:cNvPr id="242691" name="Zástupný symbol pro poznámky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242692" name="Zástupný symbol pro číslo snímk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3F28EB2-5FF2-ED45-82AA-54EF080E7AE3}" type="slidenum">
              <a:rPr lang="es-MX">
                <a:solidFill>
                  <a:prstClr val="black"/>
                </a:solidFill>
              </a:rPr>
              <a:pPr eaLnBrk="1" hangingPunct="1"/>
              <a:t>16</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Zástupný symbol pro obrázek snímku 1"/>
          <p:cNvSpPr>
            <a:spLocks noGrp="1" noRot="1" noChangeAspect="1" noTextEdit="1"/>
          </p:cNvSpPr>
          <p:nvPr>
            <p:ph type="sldImg"/>
          </p:nvPr>
        </p:nvSpPr>
        <p:spPr>
          <a:ln/>
        </p:spPr>
      </p:sp>
      <p:sp>
        <p:nvSpPr>
          <p:cNvPr id="243715" name="Zástupný symbol pro poznámky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243716" name="Zástupný symbol pro číslo snímk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32C310B-E6CF-E240-80B6-971AA64397BD}" type="slidenum">
              <a:rPr lang="es-MX">
                <a:solidFill>
                  <a:prstClr val="black"/>
                </a:solidFill>
              </a:rPr>
              <a:pPr eaLnBrk="1" hangingPunct="1"/>
              <a:t>17</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Zástupný symbol pro obrázek snímku 1"/>
          <p:cNvSpPr>
            <a:spLocks noGrp="1" noRot="1" noChangeAspect="1" noTextEdit="1"/>
          </p:cNvSpPr>
          <p:nvPr>
            <p:ph type="sldImg"/>
          </p:nvPr>
        </p:nvSpPr>
        <p:spPr>
          <a:ln/>
        </p:spPr>
      </p:sp>
      <p:sp>
        <p:nvSpPr>
          <p:cNvPr id="244739" name="Zástupný symbol pro poznámky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
        <p:nvSpPr>
          <p:cNvPr id="244740" name="Zástupný symbol pro číslo snímk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4AE5AE2-D1DD-7245-93B9-9ACCB3A1A42C}" type="slidenum">
              <a:rPr lang="es-MX">
                <a:solidFill>
                  <a:prstClr val="black"/>
                </a:solidFill>
              </a:rPr>
              <a:pPr eaLnBrk="1" hangingPunct="1"/>
              <a:t>18</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Zástupný symbol pro obrázek snímku 1"/>
          <p:cNvSpPr>
            <a:spLocks noGrp="1" noRot="1" noChangeAspect="1" noTextEdit="1"/>
          </p:cNvSpPr>
          <p:nvPr>
            <p:ph type="sldImg"/>
          </p:nvPr>
        </p:nvSpPr>
        <p:spPr>
          <a:ln/>
        </p:spPr>
      </p:sp>
      <p:sp>
        <p:nvSpPr>
          <p:cNvPr id="245763" name="Zástupný symbol pro poznámky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cs-CZ"/>
              <a:t>Citát z Bible, který Benu Carsonovi změnil život: „Lepší je shovívavý než bohatýr, a kdo ovládá sebe, je nad dobyvatele města.</a:t>
            </a:r>
            <a:r>
              <a:rPr lang="ja-JP" altLang="cs-CZ"/>
              <a:t>“</a:t>
            </a:r>
            <a:r>
              <a:rPr lang="cs-CZ"/>
              <a:t> Přísloví 16,32</a:t>
            </a:r>
          </a:p>
        </p:txBody>
      </p:sp>
      <p:sp>
        <p:nvSpPr>
          <p:cNvPr id="245764" name="Zástupný symbol pro číslo snímku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1F3BBA-5534-E64F-902C-21D913508A68}" type="slidenum">
              <a:rPr lang="es-MX">
                <a:solidFill>
                  <a:prstClr val="black"/>
                </a:solidFill>
              </a:rPr>
              <a:pPr eaLnBrk="1" hangingPunct="1"/>
              <a:t>20</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a:r>
              <a:rPr lang="cs-CZ" dirty="0" smtClean="0"/>
              <a:t>Jo </a:t>
            </a:r>
            <a:r>
              <a:rPr lang="cs-CZ" dirty="0" err="1" smtClean="0"/>
              <a:t>Ann</a:t>
            </a:r>
            <a:r>
              <a:rPr lang="cs-CZ" dirty="0" smtClean="0"/>
              <a:t> poslouchala kázání v kostele. V závěru bohoslužby počkala, až si druzí podají s pastorem ruku, a potom se k němu vydala. „Pastore Browne, byla jsem hluboce zraněna, když jste mluvil o lidech, kteří jsou rozzlobení a říkají druhým ostrá slova. Díval jste se přímo na mě a já vím, že jste mluvil o mně.“ Pravdou bylo, že pastor Brown sotva věděl, kdo Jo </a:t>
            </a:r>
            <a:r>
              <a:rPr lang="cs-CZ" dirty="0" err="1" smtClean="0"/>
              <a:t>Ann</a:t>
            </a:r>
            <a:r>
              <a:rPr lang="cs-CZ" dirty="0" smtClean="0"/>
              <a:t> je, a myšlenka, že by o jejích chybách mluvil na veřejnosti, byla jeho mysli velmi vzdálená. Jo </a:t>
            </a:r>
            <a:r>
              <a:rPr lang="cs-CZ" dirty="0" err="1" smtClean="0"/>
              <a:t>Ann</a:t>
            </a:r>
            <a:r>
              <a:rPr lang="cs-CZ" dirty="0" smtClean="0"/>
              <a:t> si myslela, že pastor odkrývá její tajemství na veřejnosti. Byla uražena. To bylo pokřivené myšlení.</a:t>
            </a:r>
          </a:p>
          <a:p>
            <a:pPr rtl="0"/>
            <a:r>
              <a:rPr lang="cs-CZ" dirty="0" err="1" smtClean="0"/>
              <a:t>Wes</a:t>
            </a:r>
            <a:r>
              <a:rPr lang="cs-CZ" dirty="0" smtClean="0"/>
              <a:t> vypráví svůj příběh. „Jednoho dne, když jsem studoval na svůj doktorát, jsem na chodníku potkal svého dobrého přítele. „Hej, Dane!“ Odpovědí bylo pouhé ticho a Dan prošel kolem. Moje myšlenky byly: </a:t>
            </a:r>
            <a:r>
              <a:rPr lang="cs-CZ" i="1" dirty="0" smtClean="0"/>
              <a:t>On mě ignoroval! Je na mě rozčilený? Udělal jsem něco špatně?</a:t>
            </a:r>
            <a:r>
              <a:rPr lang="cs-CZ" dirty="0" smtClean="0"/>
              <a:t> Všechny tyto myšlenky mi přicházely na mysl. A teď: myslel jsem přímo, nebo to bylo pokřivené myšlení? Večer jsem viděl Dana znovu. „Hej, Dane. Dnes ráno jsem tě zdravil.“ „Co?“ odpověděl. „Neviděl jsem tě.“ Protože komunikace je pro dobré vztahy zásadní, o ranní příhodě jsme si promluvili. Potřeboval jsem to pochopit. A potom jsem uslyšel zbytek příběhu.</a:t>
            </a:r>
          </a:p>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„Toho rána dostal Dan zprávu, že neuspěl před zkouškovou komisí na svou licenci lékaře. Jeho mysl byla v oblacích. Potřeboval někoho, kdo by ho povzbudil a pomodlil se za něj. Byl připraven vzdát kariéru lékaře po pěti letech intenzivního studia. Uvědomil jsem si, že ta příhoda byla Boží záležitostí a že se stala, abych mohl být Danovi podporou a povzbudit ho. V krizi jsme se modlili společně. O několik týdnů později, těsně předtím než Dan šel znovu před zkouškovou komisi, jsem poklekl a modlil se s ním. Tentokrát uspěl. Dnes je Dan vedoucím katedry na lékařské fakultě téže univerzity, kde studoval. Ve své práci vyučování lékařské speciálnosti dělá Dan skvělou práci.“</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Jo Ann listened to the sermon in church. At the conclusion of the service, she waited until the others had shaken hands with the pastor, and then approached him. “Pastor Brown, I was deeply hurt when you spoke about people who are angry and speak cutting words to others. You looked right at me, and I know you were talking about me.” The truth was that Pastor Brown scarcely knew who Jo Ann was, and the idea of telling her faults in public was the furthest thought from his mind. Jo Ann thought the pastor was revealing her secrets in public. She was offended. That was crooked thinking.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Wes tells this story. “One day while I was studying for my doctorate, I passed my good friend on the sidewalk. ‘Hey, Dan!’ The response was only silence as Dan walked right on by. My thoughts were, </a:t>
            </a:r>
            <a:r>
              <a:rPr lang="en-US" sz="1200" i="1" kern="1200" dirty="0" smtClean="0">
                <a:solidFill>
                  <a:schemeClr val="tx1"/>
                </a:solidFill>
                <a:latin typeface="+mn-lt"/>
                <a:ea typeface="+mn-ea"/>
                <a:cs typeface="+mn-cs"/>
              </a:rPr>
              <a:t>He ignored me! Is he upset with me? Did I do something wrong?</a:t>
            </a:r>
            <a:r>
              <a:rPr lang="en-US" sz="1200" kern="1200" dirty="0" smtClean="0">
                <a:solidFill>
                  <a:schemeClr val="tx1"/>
                </a:solidFill>
                <a:latin typeface="+mn-lt"/>
                <a:ea typeface="+mn-ea"/>
                <a:cs typeface="+mn-cs"/>
              </a:rPr>
              <a:t> All these ideas came to my mind. Now, was I thinking straight, or was that crooked thinking? In the evening I saw Dan again. ‘Hey Dan. I said </a:t>
            </a:r>
            <a:r>
              <a:rPr lang="en-US" sz="1200" i="1" kern="1200" dirty="0" smtClean="0">
                <a:solidFill>
                  <a:schemeClr val="tx1"/>
                </a:solidFill>
                <a:latin typeface="+mn-lt"/>
                <a:ea typeface="+mn-ea"/>
                <a:cs typeface="+mn-cs"/>
              </a:rPr>
              <a:t>hi </a:t>
            </a:r>
            <a:r>
              <a:rPr lang="en-US" sz="1200" kern="1200" dirty="0" smtClean="0">
                <a:solidFill>
                  <a:schemeClr val="tx1"/>
                </a:solidFill>
                <a:latin typeface="+mn-lt"/>
                <a:ea typeface="+mn-ea"/>
                <a:cs typeface="+mn-cs"/>
              </a:rPr>
              <a:t>to you this morning.’ ‘What?’ he answered. ‘I didn’t see you.’ Since communication is crucial for good relationships, we talked about the morning incident. I needed to understand. And then I heard the rest of the story.</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“That morning Dan had received the news that he had failed his board examination for licensure as a physician. His mind was in a fog. He actually needed someone to encourage him and pray for him. He was ready to give up on the career of medicine after five years of intensive study. I realized that the incident was a God thing and that it had happened so that I could be a support and an encouragement to Dan. We prayed through the crisis together. Some weeks later, just before Dan went to take the board exam again, I knelt and prayed with him. This time he passed. Today Dan is a department chairman in the School of Medicine at the same university where he studied. Dan is doing an amazing job in his work of teaching residents in his medical specialty.”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21</a:t>
            </a:fld>
            <a:endParaRPr lang="en-US">
              <a:solidFill>
                <a:prstClr val="black"/>
              </a:solidFill>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rtl="0"/>
            <a:r>
              <a:rPr lang="cs-CZ" dirty="0" err="1" smtClean="0"/>
              <a:t>Ana</a:t>
            </a:r>
            <a:r>
              <a:rPr lang="cs-CZ" dirty="0" smtClean="0"/>
              <a:t> byla dlouholetá přítelkyně </a:t>
            </a:r>
            <a:r>
              <a:rPr lang="cs-CZ" dirty="0" err="1" smtClean="0"/>
              <a:t>Millie</a:t>
            </a:r>
            <a:r>
              <a:rPr lang="cs-CZ" dirty="0" smtClean="0"/>
              <a:t>. Pocházela z bývalého Československa. Jednoho dne ji </a:t>
            </a:r>
            <a:r>
              <a:rPr lang="cs-CZ" dirty="0" err="1" smtClean="0"/>
              <a:t>Millie</a:t>
            </a:r>
            <a:r>
              <a:rPr lang="cs-CZ" dirty="0" smtClean="0"/>
              <a:t> pozdravila a zeptala se, jak se má. </a:t>
            </a:r>
            <a:r>
              <a:rPr lang="cs-CZ" dirty="0" err="1" smtClean="0"/>
              <a:t>Ana</a:t>
            </a:r>
            <a:r>
              <a:rPr lang="cs-CZ" dirty="0" smtClean="0"/>
              <a:t> odpověděla: „Jsem blbá.“ </a:t>
            </a:r>
            <a:r>
              <a:rPr lang="cs-CZ" dirty="0" err="1" smtClean="0"/>
              <a:t>Millie</a:t>
            </a:r>
            <a:r>
              <a:rPr lang="cs-CZ" dirty="0" smtClean="0"/>
              <a:t> odpověděla: „Nejsi blbá.“ Ale </a:t>
            </a:r>
            <a:r>
              <a:rPr lang="cs-CZ" dirty="0" err="1" smtClean="0"/>
              <a:t>Ana</a:t>
            </a:r>
            <a:r>
              <a:rPr lang="cs-CZ" dirty="0" smtClean="0"/>
              <a:t> pokračovala: „Můj manžel říká, že jsem blbá. Moje dcera říká, že jsem blbá. A tak jsem blbá.“ </a:t>
            </a:r>
            <a:r>
              <a:rPr lang="cs-CZ" dirty="0" err="1" smtClean="0"/>
              <a:t>Millie</a:t>
            </a:r>
            <a:r>
              <a:rPr lang="cs-CZ" dirty="0" smtClean="0"/>
              <a:t> zaklepala prstem na Anino čelo a řekla: „Vymaž to ze své mysli. Jsi chytrá osoba! Nejsi blbá. Jsi dcera Krále. Jsi inteligentní.“ </a:t>
            </a:r>
            <a:r>
              <a:rPr lang="cs-CZ" dirty="0" err="1" smtClean="0"/>
              <a:t>Ana</a:t>
            </a:r>
            <a:r>
              <a:rPr lang="cs-CZ" dirty="0" smtClean="0"/>
              <a:t> byla skvělá žena v domácnosti, vymalovala si svůj vlastní dům, byla dobrou kuchařkou, pravidelně se těšila z čtení své Bible a plynule hovořila česky a anglicky. Ale nelaskavé označení jejího manžela a dospělé dcery ji přesvědčilo, že je blbá.</a:t>
            </a:r>
          </a:p>
          <a:p>
            <a:pPr rtl="0"/>
            <a:r>
              <a:rPr lang="cs-CZ" dirty="0" smtClean="0"/>
              <a:t>Žalm má dobrou radu pro opravení pokřiveného myšlení. Žalm 139:13-17 říká:</a:t>
            </a:r>
          </a:p>
          <a:p>
            <a:pPr rtl="0"/>
            <a:r>
              <a:rPr lang="cs-CZ" dirty="0" smtClean="0"/>
              <a:t>Mé nitro zformovals ty sám, v lůně mé matky jsi mě tkal. Chválím tě za tvá díla ohromná, za to, jak podivuhodně jsem udělán a že mou duši tak dobře znáš! ... Můj zárodek tvé oči viděly, všechno jsi zapsal do knihy – dny, jež mi byly určeny, než začal první z nich. Jak jsou mi drahé, Bože tvé myšlenky, je jich tak mnoho, že nejdou vypočíst!</a:t>
            </a:r>
          </a:p>
          <a:p>
            <a:pPr rtl="0"/>
            <a:r>
              <a:rPr lang="cs-CZ" dirty="0" smtClean="0"/>
              <a:t>V dávných dobách často rodiče nálepkovali své děti. Rebeka pojmenovala svého druhorozeného syna z dvojčat Jákob, což znamenalo „podvodník“. Žil ke svému označení. Ale po dvaceti letech vyhnanství od svého rozzlobeného bratra, který ho chtěl zabít, strávil noc zápasu s andělem. Tehdy ho Bůh přejmenoval na Izrael, což znamená „Boží princ“. Stal se novou bytostí a žil k novým pozitivním očekáváním.</a:t>
            </a:r>
          </a:p>
          <a:p>
            <a:pPr rtl="0"/>
            <a:r>
              <a:rPr lang="cs-CZ" dirty="0" smtClean="0"/>
              <a:t>Bible věnuje </a:t>
            </a:r>
            <a:r>
              <a:rPr lang="cs-CZ" dirty="0" err="1" smtClean="0"/>
              <a:t>Jábezovi</a:t>
            </a:r>
            <a:r>
              <a:rPr lang="cs-CZ" dirty="0" smtClean="0"/>
              <a:t> pouhé dva verše.</a:t>
            </a:r>
            <a:r>
              <a:rPr lang="cs-CZ" baseline="30000" dirty="0" smtClean="0"/>
              <a:t>13</a:t>
            </a:r>
            <a:r>
              <a:rPr lang="cs-CZ" dirty="0" smtClean="0"/>
              <a:t> Jeho matka ho pojmenovala </a:t>
            </a:r>
            <a:r>
              <a:rPr lang="cs-CZ" dirty="0" err="1" smtClean="0"/>
              <a:t>Jábez</a:t>
            </a:r>
            <a:r>
              <a:rPr lang="cs-CZ" dirty="0" smtClean="0"/>
              <a:t>, což znamená „způsobí bolest“, protože měla bolestivý porod. Ale „</a:t>
            </a:r>
            <a:r>
              <a:rPr lang="cs-CZ" dirty="0" err="1" smtClean="0"/>
              <a:t>Jábez</a:t>
            </a:r>
            <a:r>
              <a:rPr lang="cs-CZ" dirty="0" smtClean="0"/>
              <a:t> volal k Bohu Izraele a řekl: ´Kéž bys mi požehnal a rozšířil mé území! Kéž by tvá ruka byla se mnou a chránila mě od zlého, abych neměl trápení!´ A Bůh mu dal, oč žádal.“ Tato historická postava odmítla označení ze svého dětství a zvítězila nad ním. Dobrá kniha zaznamenává, že </a:t>
            </a:r>
            <a:r>
              <a:rPr lang="cs-CZ" dirty="0" err="1" smtClean="0"/>
              <a:t>Jábez</a:t>
            </a:r>
            <a:r>
              <a:rPr lang="cs-CZ" dirty="0" smtClean="0"/>
              <a:t> „byl ctihodnější než jeho bratři.“</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Ana was a long-time friend of Millie’s. She had come from the former Czechoslovakia. One day Millie greeted her and asked how she was. Ana answered, “I’m stupid.” Millie answered, “You’re not stupid.” But Ana continued, “My husband says I’m stupid. My daughter says I’m stupid. So I’m stupid.” Millie stroked her finger across Ana’s forehead and said, “Wipe that from your mind. You are a smart person! You are not stupid. You are the King’s daughter. You are intelligent.” Ana was an accomplished homemaker, painted her own house, was a good cook, enjoyed regularly reading her Bible, and was fluent in Czech and English. But the unkind labeling by her husband and grown daughter had convinced her that she was stupid.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Psalms has good counsel for correcting crooked thinking. Psalm 139:13–17 (NLT) says,</a:t>
            </a:r>
          </a:p>
          <a:p>
            <a:r>
              <a:rPr lang="en-US" sz="1200" kern="1200" dirty="0" smtClean="0">
                <a:solidFill>
                  <a:schemeClr val="tx1"/>
                </a:solidFill>
                <a:latin typeface="+mn-lt"/>
                <a:ea typeface="+mn-ea"/>
                <a:cs typeface="+mn-cs"/>
              </a:rPr>
              <a:t> </a:t>
            </a:r>
          </a:p>
          <a:p>
            <a:pPr lvl="1"/>
            <a:r>
              <a:rPr lang="en-US" sz="1200" kern="1200" dirty="0" smtClean="0">
                <a:solidFill>
                  <a:schemeClr val="tx1"/>
                </a:solidFill>
                <a:latin typeface="+mn-lt"/>
                <a:ea typeface="+mn-ea"/>
                <a:cs typeface="+mn-cs"/>
              </a:rPr>
              <a:t>You made all the delicate, inner parts of my body and knit me together in my mother’s womb. Thank you for making me so wonderfully complex! Your workmanship is marvelous—how well I know it. . . . You saw me before I was born. Every day of my life was recorded in your book. Every moment was laid out before a single day had passed. How precious are your thoughts about me, O God. They cannot be numbered!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ancient times, parents often labeled their children. Rebecca named her second-born twin Jacob, which meant “deceiver.” He lived up to the label. But after twenty years of exile from his angry brother who wanted to kill him, he spent a night wrestling with the Angel. At that time God renamed him Israel, meaning “Prince of God.” He became a new person and lived up to new positive expectations.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Bible dedicates only two verses to Jabez. His mother named him Jabez, meaning, “he will cause pain,” because she suffered a painful childbirth. But “Jabez called on the God of Israel saying, ‘Oh, that You would bless me indeed, and enlarge my territory, that Your hand would be with me . . . </a:t>
            </a:r>
            <a:r>
              <a:rPr lang="en-US" sz="1200" i="1" kern="1200" dirty="0" smtClean="0">
                <a:solidFill>
                  <a:schemeClr val="tx1"/>
                </a:solidFill>
                <a:latin typeface="+mn-lt"/>
                <a:ea typeface="+mn-ea"/>
                <a:cs typeface="+mn-cs"/>
              </a:rPr>
              <a:t>that I may not cause pain!</a:t>
            </a:r>
            <a:r>
              <a:rPr lang="en-US" sz="1200" kern="1200" dirty="0" smtClean="0">
                <a:solidFill>
                  <a:schemeClr val="tx1"/>
                </a:solidFill>
                <a:latin typeface="+mn-lt"/>
                <a:ea typeface="+mn-ea"/>
                <a:cs typeface="+mn-cs"/>
              </a:rPr>
              <a:t>’ So God granted him what he requested.” This historical figure rejected his childhood labeling and triumphed over it. The Good Book records that Jabez “was more honorable than his brothers.”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22</a:t>
            </a:fld>
            <a:endParaRPr lang="en-US">
              <a:solidFill>
                <a:prstClr val="black"/>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Dětinskost je popsána jako dočasná choromyslnost. Přesto mohou být emoce zdravé a užitečné, pokud jsou vyhodnoceny na základě rozumu a učení Bible.</a:t>
            </a:r>
          </a:p>
          <a:p>
            <a:pPr rtl="0"/>
            <a:r>
              <a:rPr lang="cs-CZ" dirty="0" smtClean="0"/>
              <a:t>Mladý muž se stane dětinským díky atraktivním fyzickým rysům krásné spolužačky. Ale ať už je jakkoliv žádostivá, jak je to s jejími dalšími kvalitami, které by přispěly ke šťastnému, dlouhodobému vztahu? A co její temperament? Umí zacházet se stresem, aniž by se sesypala? Bude dobrou matkou? Umí udržovat přitažlivý a uspořádaný domov? Bude schopna překonávat obtíže a krize, které s sebou manželský život vždy přináší?</a:t>
            </a:r>
          </a:p>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Hluboké emoční připojení k někomu opačného pohlaví je skvělé. Páry, které se těší na manželství, cítí romantické emoce a zažívají magické okamžiky lásky. Opatrně ale: je velký rozdíl mezi bláznivým mládencem popsaným v Přísloví 6-7, který je sveden oblečením a ozdobou prohnané ženy, a mezi moudrým mladým mužem, který se zamiluje do řádné ženy – tělem, myslí, duší, emocemi – a učiní životní závazek v manželství. Zamilovat se do krásného ženského obličeje bez řádného zvážení dalších aspektů jejího života a charakteru, je pokřiveným myšlením. Abyste se vyhnuli pokřivenému myšlení, podívejte se za současné hormony, impulsy a pocity. Vyvažte je poznáním, dobrým vnímáním a moudrostí od Boha.</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Infatuation has been described as temporary insanity. Yet emotions can be healthy and useful if they are evaluated on the basis of reason and the teachings of the Bible. </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young man becomes infatuated with the attractive physical features of a pretty classmate. But as desirable as these might be, what about her other qualities that would contribute to a happy, long-term relationship? What about her temperament? Can she handle stresses without falling apart? Will she make a good mother? Can she keep an attractive and orderly home? Will she be able to overcome the difficulties and crises that married life always brings?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Deep emotional attachment with someone of the opposite sex is wonderful. Couples looking forward to marriage will feel romantic emotions and experience the magic moments of love. Beware, though: there is a world of difference between the foolish youth described in Proverbs 6–7 who is seduced by the dress and allurements of a wily woman and the wise young man who falls in love with a wholesome woman—body, mind, soul, emotions—and makes a lifetime commitment in marriage. To fall in love with a woman’s pretty face without adequate consideration of other aspects of her life and character is crooked thinking. To avoid crooked thinking, look beyond the present hormones, impulses, and feelings. Balance these with knowledge, good sense, and wisdom from God.</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23</a:t>
            </a:fld>
            <a:endParaRPr lang="en-US">
              <a:solidFill>
                <a:prstClr val="black"/>
              </a:solidFill>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Příkladem toho posledního bodu je </a:t>
            </a:r>
            <a:r>
              <a:rPr lang="cs-CZ" i="1" dirty="0" smtClean="0"/>
              <a:t>Křišťálová noc</a:t>
            </a:r>
            <a:r>
              <a:rPr lang="cs-CZ" dirty="0" smtClean="0"/>
              <a:t>, doslova znamenající „noc rozbitých skel“. V noci 9. a 10. listopadu 1938 obvinila Hitlerova vláda jednu určitou etnickou skupinu z nemocí společnosti a dala volnou ruku k tomu, aby se rozbíjely výklady obchodů a vyplenily domovy a místa shromažďování této menšinové skupiny.</a:t>
            </a:r>
          </a:p>
          <a:p>
            <a:pPr rtl="0"/>
            <a:r>
              <a:rPr lang="cs-CZ" dirty="0" smtClean="0"/>
              <a:t>Vidíte běžné téma porušeného myšlení? Může v něm být zrnko pravdy, ale odděluje tuto částečnou pravdu od širší, přesné perspektivy. Pokroucené myšlení škodí emoční, duchovní, společenské a fyzické pohodě.</a:t>
            </a:r>
          </a:p>
          <a:p>
            <a:pPr rtl="0"/>
            <a:r>
              <a:rPr lang="cs-CZ" dirty="0" smtClean="0"/>
              <a:t>Projevem zkresleného myšlení může být nadměrné spoléhání na pravdivost sdělovacích prostředků. Relativně malá skupina vlastníků médií, kteří mají své vlastní programy, může utvářet myšlení miliard lidí. Do reportáží může být vmíchána tendenční a podstrčená narážka. Otočení, pokroucení nebo důležitost, kterou sítě a mediální společnosti dávají zprávám, může vytvořit určitý politický nebo ideologický náhled. Lži, </a:t>
            </a:r>
            <a:r>
              <a:rPr lang="cs-CZ" dirty="0" err="1" smtClean="0"/>
              <a:t>lži</a:t>
            </a:r>
            <a:r>
              <a:rPr lang="cs-CZ" dirty="0" smtClean="0"/>
              <a:t>, </a:t>
            </a:r>
            <a:r>
              <a:rPr lang="cs-CZ" dirty="0" err="1" smtClean="0"/>
              <a:t>lži</a:t>
            </a:r>
            <a:r>
              <a:rPr lang="cs-CZ" dirty="0" smtClean="0"/>
              <a:t>. Dobrá kniha mluví o „silném podvodu, aby uvěřili lži.“</a:t>
            </a:r>
            <a:r>
              <a:rPr lang="cs-CZ" baseline="30000" dirty="0" smtClean="0"/>
              <a:t>14</a:t>
            </a:r>
            <a:endParaRPr lang="cs-CZ" dirty="0" smtClean="0"/>
          </a:p>
          <a:p>
            <a:pPr rtl="0"/>
            <a:r>
              <a:rPr lang="cs-CZ" dirty="0" smtClean="0"/>
              <a:t>Přímé myšlení vs. myšlení </a:t>
            </a:r>
            <a:r>
              <a:rPr lang="cs-CZ" dirty="0" err="1" smtClean="0"/>
              <a:t>faty</a:t>
            </a:r>
            <a:r>
              <a:rPr lang="cs-CZ" dirty="0" smtClean="0"/>
              <a:t> morgany</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 example of this last point was </a:t>
            </a:r>
            <a:r>
              <a:rPr lang="en-US" sz="1200" i="1" kern="1200" dirty="0" smtClean="0">
                <a:solidFill>
                  <a:schemeClr val="tx1"/>
                </a:solidFill>
                <a:latin typeface="+mn-lt"/>
                <a:ea typeface="+mn-ea"/>
                <a:cs typeface="+mn-cs"/>
              </a:rPr>
              <a:t>Kristallnacht</a:t>
            </a:r>
            <a:r>
              <a:rPr lang="en-US" sz="1200" kern="1200" dirty="0" smtClean="0">
                <a:solidFill>
                  <a:schemeClr val="tx1"/>
                </a:solidFill>
                <a:latin typeface="+mn-lt"/>
                <a:ea typeface="+mn-ea"/>
                <a:cs typeface="+mn-cs"/>
              </a:rPr>
              <a:t>, literally meaning “crystal night” or the “night of broken glass.” On the nights of November 9 and 10, 1938, Hitler’s government blamed the ills of their society on one particular ethnic group and gave free rein to the breaking of shop windows and ransacking homes and places of assembly of this minority group.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Can you see the common theme of distorted thinking? There may be a grain of truth in it, but it separates this partial truth from a broader, accurate perspective. Twisted thinking harms emotional, spiritual, social, and physical well being.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One manifestation of distorted thinking can be over-reliance on the truthfulness of the mass media. A relatively small group of owners of the media who have their own agendas can shape the thoughts of billions. Slanted and planted innuendo can be mixed in with reporting the news. The spin, twist, or importance that the networks and media companies give to news events may promote a particular political or ideological point of view. Lies, lies, lies. The Good Book speaks of “strong delusion, that they should believe the lie.”</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Straight thinking versus mirage thinking</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25</a:t>
            </a:fld>
            <a:endParaRPr lang="en-US">
              <a:solidFill>
                <a:prstClr val="black"/>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Myslíte, že je to vždycky pravda?</a:t>
            </a:r>
          </a:p>
          <a:p>
            <a:pPr rtl="0"/>
            <a:r>
              <a:rPr lang="cs-CZ" dirty="0" smtClean="0"/>
              <a:t>Myšlení </a:t>
            </a:r>
            <a:r>
              <a:rPr lang="cs-CZ" dirty="0" err="1" smtClean="0"/>
              <a:t>fatamorgany</a:t>
            </a:r>
            <a:endParaRPr lang="cs-CZ" dirty="0" smtClean="0"/>
          </a:p>
          <a:p>
            <a:pPr rtl="0"/>
            <a:r>
              <a:rPr lang="cs-CZ" dirty="0" smtClean="0"/>
              <a:t>Vidět je věřit, že? Jste si jisti? Vidění mohou být podvodem. Samuel </a:t>
            </a:r>
            <a:r>
              <a:rPr lang="cs-CZ" dirty="0" err="1" smtClean="0"/>
              <a:t>Baker</a:t>
            </a:r>
            <a:r>
              <a:rPr lang="cs-CZ" dirty="0" smtClean="0"/>
              <a:t> vypráví o regimentu vojáků, kteří zemřeli žízní v arabské poušti. V dálce si vojáci mysleli, že vidí vodu, ale arabský průvodce je varoval, že je to pouhá fata morgana. Argument neuspěl. Průvodce zabili. Celý regiment spěchal k vodě. Míli za mílí vedl přelud žíznivé jednotky hlouběji do pouště. Až příliš pozdě si žízniví vojáci uvědomili pravdu. Zemřeli, protože následovali fantazii.</a:t>
            </a:r>
            <a:r>
              <a:rPr lang="cs-CZ" baseline="30000" dirty="0" smtClean="0"/>
              <a:t>15</a:t>
            </a:r>
            <a:endParaRPr lang="cs-CZ" dirty="0" smtClean="0"/>
          </a:p>
          <a:p>
            <a:pPr rtl="0"/>
            <a:r>
              <a:rPr lang="cs-CZ" dirty="0" smtClean="0"/>
              <a:t>Co hledáte? Honíte se za přeludem v poušti? Co byste chtěli následovat? </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Seeing is believing, right? Are you sure? Appearances can be deceiving. Samuel Baker tells of a regiment of soldiers dying of thirst in the Arabian Desert. In the distance the soldiers thought they saw water, but the Arab guide warned that it was only a mirage. An argument ensued. The guide was killed. The whole regiment rushed toward the water. Mile after mile, the mirage led the thirsty troops deeper into the desert. Too late, the parched soldiers realized the truth. They died pursuing a fantasy.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What are you searching for? Are you chasing a mirage in the desert? What would you like to pursue?</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26</a:t>
            </a:fld>
            <a:endParaRPr lang="en-US">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Když 26. prosince 2004 udeřilo velké indonéské zemětřesení pod oceánem při pobřeží Sumatry a voda se vrátila z pláží zpět do moře, zanechala po sobě tisíce ryb </a:t>
            </a:r>
            <a:r>
              <a:rPr lang="cs-CZ" dirty="0" err="1" smtClean="0"/>
              <a:t>válících</a:t>
            </a:r>
            <a:r>
              <a:rPr lang="cs-CZ" dirty="0" smtClean="0"/>
              <a:t> se na písku. Můžete si představit přirozenou reakci rodin, které si na živobytí vydělávali rybařením? Přímo před jejich očima se nacházely obrovské ryby, které stačilo jen si vzít! Stovky lidí běželi na pláž. Ale jeden muž se podíval ze svého okna a okamžitě uviděl nebezpečí. Poručil své ženě a dětem, aby běžely do kopců. On sám běžel na pláž, zběsile mával rukama a křičel: „Přichází tsunami! Utíkejte okamžitě na výšiny!“ Vlny výšky až sto stop (třicet metrů) smetlo pobřeží čtrnácti zemí a zabilo přitom 228.000 lidí,</a:t>
            </a:r>
            <a:r>
              <a:rPr lang="cs-CZ" baseline="30000" dirty="0" smtClean="0"/>
              <a:t>1</a:t>
            </a:r>
            <a:r>
              <a:rPr lang="cs-CZ" dirty="0" smtClean="0"/>
              <a:t> ale </a:t>
            </a:r>
            <a:r>
              <a:rPr lang="cs-CZ" i="1" dirty="0" smtClean="0"/>
              <a:t>všichni</a:t>
            </a:r>
            <a:r>
              <a:rPr lang="cs-CZ" dirty="0" smtClean="0"/>
              <a:t> obyvatelé této vesnice byli zachráněni. Proč? Protože jeden informovaný muž viděl nebezpečí, které představovalo jejich pokřivené myšlení.</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the great Indonesian earthquake struck under the ocean off the coast of Sumatra on December 26, 2004, the ocean retreated from the beaches, leaving thousands of fish flapping on the sand. Can you imagine the natural reaction of families who earned their living from fishing? There were huge fish for the taking right before their eyes! Hundreds of people ran to the beach.  But one man looked from his window and immediately saw the danger. He commanded his wife and children to run to the hills. He himself ran to the beach, frantically waving his arms and shouting, “A tsunami is coming! Run immediately to higher ground!” Waves up to a hundred feet (thirty meters) high swept the coasts of fourteen countries, killing as many as 228,000 people, but </a:t>
            </a:r>
            <a:r>
              <a:rPr lang="en-US" sz="1200" i="1" kern="1200" dirty="0" smtClean="0">
                <a:solidFill>
                  <a:schemeClr val="tx1"/>
                </a:solidFill>
                <a:latin typeface="+mn-lt"/>
                <a:ea typeface="+mn-ea"/>
                <a:cs typeface="+mn-cs"/>
              </a:rPr>
              <a:t>all</a:t>
            </a:r>
            <a:r>
              <a:rPr lang="en-US" sz="1200" kern="1200" dirty="0" smtClean="0">
                <a:solidFill>
                  <a:schemeClr val="tx1"/>
                </a:solidFill>
                <a:latin typeface="+mn-lt"/>
                <a:ea typeface="+mn-ea"/>
                <a:cs typeface="+mn-cs"/>
              </a:rPr>
              <a:t> the inhabitants of that village were saved. Why? Because one informed man saw the danger that their crooked thinking presented.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5</a:t>
            </a:fld>
            <a:endParaRPr lang="en-US">
              <a:solidFill>
                <a:prstClr val="black"/>
              </a:solidFill>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rtl="0"/>
            <a:r>
              <a:rPr lang="cs-CZ" dirty="0" smtClean="0"/>
              <a:t>PRAVDA. Chtěli byste přesnou, nezničenou pravdu. Pokud je to tak, potom ji musíte hledat na spolehlivých místech, včetně Bible.</a:t>
            </a:r>
          </a:p>
          <a:p>
            <a:pPr rtl="0"/>
            <a:r>
              <a:rPr lang="cs-CZ" dirty="0" smtClean="0"/>
              <a:t>SVOBODA. Chcete být svobodní, abyste následovali pravdu. Chcete svobodu od látek, které mění mysl. Chcete být více než jen robot nebo loutka, kterou někdo vodí na provázku. Ve vašem srdci srdcí chcete pravdivou informaci. Pravda obnovuje naši sílu rozhodování se a osvobozuje nás.</a:t>
            </a:r>
          </a:p>
          <a:p>
            <a:pPr rtl="0"/>
            <a:r>
              <a:rPr lang="cs-CZ" dirty="0" smtClean="0"/>
              <a:t>LÁSKA. To znamená altruistická láska </a:t>
            </a:r>
            <a:r>
              <a:rPr lang="cs-CZ" i="1" dirty="0" err="1" smtClean="0"/>
              <a:t>agapé</a:t>
            </a:r>
            <a:r>
              <a:rPr lang="cs-CZ" dirty="0" smtClean="0"/>
              <a:t>. </a:t>
            </a:r>
            <a:r>
              <a:rPr lang="cs-CZ" i="1" dirty="0" err="1" smtClean="0"/>
              <a:t>Agapé</a:t>
            </a:r>
            <a:r>
              <a:rPr lang="cs-CZ" dirty="0" smtClean="0"/>
              <a:t> je řecké slovo, které je použito v novozákonním Písmu, které se vztahuje k </a:t>
            </a:r>
            <a:r>
              <a:rPr lang="cs-CZ" dirty="0" err="1" smtClean="0"/>
              <a:t>sebevydávající</a:t>
            </a:r>
            <a:r>
              <a:rPr lang="cs-CZ" dirty="0" smtClean="0"/>
              <a:t> se lásce – </a:t>
            </a:r>
            <a:r>
              <a:rPr lang="cs-CZ" dirty="0" err="1" smtClean="0"/>
              <a:t>lásce</a:t>
            </a:r>
            <a:r>
              <a:rPr lang="cs-CZ" dirty="0" smtClean="0"/>
              <a:t>, která se více zajímá o dávání než o braní.</a:t>
            </a:r>
          </a:p>
          <a:p>
            <a:pPr rtl="0"/>
            <a:r>
              <a:rPr lang="cs-CZ" dirty="0" smtClean="0"/>
              <a:t>Protikladem lásky </a:t>
            </a:r>
            <a:r>
              <a:rPr lang="cs-CZ" i="1" dirty="0" err="1" smtClean="0"/>
              <a:t>agapé</a:t>
            </a:r>
            <a:r>
              <a:rPr lang="cs-CZ" dirty="0" smtClean="0"/>
              <a:t> je sobectví – to znamená být tak svázán sám v sobě, že nejsem schopen slyšet něčí volání o pomoc.</a:t>
            </a:r>
          </a:p>
          <a:p>
            <a:pPr rtl="0"/>
            <a:r>
              <a:rPr lang="cs-CZ" dirty="0" smtClean="0"/>
              <a:t>Hromaděné požehnání se obrací ve stojaté vody, ale sdílené požehnání je jako bublající potůček. Láska </a:t>
            </a:r>
            <a:r>
              <a:rPr lang="cs-CZ" i="1" dirty="0" err="1" smtClean="0"/>
              <a:t>agapé</a:t>
            </a:r>
            <a:r>
              <a:rPr lang="cs-CZ" dirty="0" smtClean="0"/>
              <a:t> je Božím druhem lásky. „Bůh tak miloval ... že dal ...“ </a:t>
            </a:r>
            <a:r>
              <a:rPr lang="cs-CZ" dirty="0" err="1" smtClean="0"/>
              <a:t>Dal</a:t>
            </a:r>
            <a:r>
              <a:rPr lang="cs-CZ" dirty="0" smtClean="0"/>
              <a:t> Svého Syna jako nejvyšší oběť lásky. „Nadto vždy buďte oblečeni láskou, která je poutem dokonalosti.“</a:t>
            </a:r>
            <a:r>
              <a:rPr lang="cs-CZ" baseline="30000" dirty="0" smtClean="0"/>
              <a:t>17</a:t>
            </a:r>
            <a:endParaRPr lang="cs-CZ" dirty="0" smtClean="0"/>
          </a:p>
          <a:p>
            <a:pPr rtl="0"/>
            <a:r>
              <a:rPr lang="cs-CZ" dirty="0" smtClean="0"/>
              <a:t>PRAXE V SOULADU SE SLOVY. Chcete být šťastni?</a:t>
            </a:r>
          </a:p>
          <a:p>
            <a:pPr rtl="0"/>
            <a:r>
              <a:rPr lang="cs-CZ" dirty="0" smtClean="0"/>
              <a:t>Svatý zdroj nám říká: „Stezku života jsi mi ukázal, ve tvé přítomnosti je plnost radosti, nekonečné blaho je po tvé pravici!“</a:t>
            </a:r>
            <a:r>
              <a:rPr lang="cs-CZ" baseline="30000" dirty="0" smtClean="0"/>
              <a:t>18</a:t>
            </a:r>
            <a:endParaRPr lang="cs-CZ" dirty="0" smtClean="0"/>
          </a:p>
          <a:p>
            <a:pPr rtl="0"/>
            <a:r>
              <a:rPr lang="cs-CZ" dirty="0" smtClean="0"/>
              <a:t>Kdo nalezne tuto plnost radosti a potěšení navěky?</a:t>
            </a:r>
          </a:p>
          <a:p>
            <a:pPr rtl="0"/>
            <a:r>
              <a:rPr lang="cs-CZ" dirty="0" smtClean="0"/>
              <a:t>„Kdo žije bezúhonně a jedná spravedlivě, kdo mluví pravdu ze srdce ... Kdo takto jedná, nikdy nezakolísá.“</a:t>
            </a:r>
            <a:r>
              <a:rPr lang="cs-CZ" baseline="30000" dirty="0" smtClean="0"/>
              <a:t>19</a:t>
            </a:r>
            <a:endParaRPr lang="cs-CZ" dirty="0" smtClean="0"/>
          </a:p>
          <a:p>
            <a:pPr rtl="0"/>
            <a:r>
              <a:rPr lang="cs-CZ" dirty="0" smtClean="0"/>
              <a:t>Nestačí mít Pravdu, Svobodu a Lásku jako ideály. Potřebujeme slova prokázat v praxi a ukázat, že tyto ideály fungují v našem osobním každodenním životě.</a:t>
            </a:r>
          </a:p>
          <a:p>
            <a:pPr rtl="0"/>
            <a:r>
              <a:rPr lang="cs-CZ" dirty="0" smtClean="0"/>
              <a:t>„Poznáte pravdu a pravda vás vysvobodí.“ Jan 8:32</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TRUTH. You would like accurate, undistorted truth. If this is so, then you will need to look for truth in reliable places, including the Bible.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FREEDOM. You want to be free to pursue the truth. You want freedom from mind-altering substances. You want to be more than a robot or a puppet with someone else pulling the strings. In your heart of hearts you want true information. Truth restores our power of choice and frees us.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LOVE. This means altruistic, </a:t>
            </a:r>
            <a:r>
              <a:rPr lang="en-US" sz="1200" i="1" kern="1200" dirty="0" smtClean="0">
                <a:solidFill>
                  <a:schemeClr val="tx1"/>
                </a:solidFill>
                <a:latin typeface="+mn-lt"/>
                <a:ea typeface="+mn-ea"/>
                <a:cs typeface="+mn-cs"/>
              </a:rPr>
              <a:t>agape</a:t>
            </a:r>
            <a:r>
              <a:rPr lang="en-US" sz="1200" kern="1200" dirty="0" smtClean="0">
                <a:solidFill>
                  <a:schemeClr val="tx1"/>
                </a:solidFill>
                <a:latin typeface="+mn-lt"/>
                <a:ea typeface="+mn-ea"/>
                <a:cs typeface="+mn-cs"/>
              </a:rPr>
              <a:t> love. </a:t>
            </a:r>
            <a:r>
              <a:rPr lang="en-US" sz="1200" i="1" kern="1200" dirty="0" smtClean="0">
                <a:solidFill>
                  <a:schemeClr val="tx1"/>
                </a:solidFill>
                <a:latin typeface="+mn-lt"/>
                <a:ea typeface="+mn-ea"/>
                <a:cs typeface="+mn-cs"/>
              </a:rPr>
              <a:t>Agape </a:t>
            </a:r>
            <a:r>
              <a:rPr lang="en-US" sz="1200" kern="1200" dirty="0" smtClean="0">
                <a:solidFill>
                  <a:schemeClr val="tx1"/>
                </a:solidFill>
                <a:latin typeface="+mn-lt"/>
                <a:ea typeface="+mn-ea"/>
                <a:cs typeface="+mn-cs"/>
              </a:rPr>
              <a:t>is the Greek word used in the New Testament Scriptures to refer to self-sacrificing love—love that is more interested in giving than receiving.</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opposite of </a:t>
            </a:r>
            <a:r>
              <a:rPr lang="en-US" sz="1200" i="1" kern="1200" dirty="0" smtClean="0">
                <a:solidFill>
                  <a:schemeClr val="tx1"/>
                </a:solidFill>
                <a:latin typeface="+mn-lt"/>
                <a:ea typeface="+mn-ea"/>
                <a:cs typeface="+mn-cs"/>
              </a:rPr>
              <a:t>agape </a:t>
            </a:r>
            <a:r>
              <a:rPr lang="en-US" sz="1200" kern="1200" dirty="0" smtClean="0">
                <a:solidFill>
                  <a:schemeClr val="tx1"/>
                </a:solidFill>
                <a:latin typeface="+mn-lt"/>
                <a:ea typeface="+mn-ea"/>
                <a:cs typeface="+mn-cs"/>
              </a:rPr>
              <a:t>love is selfishness—that means being so bound up in myself that I can’t hear someone else’s cry for help.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Hoarded blessings turn into stagnant pools, but shared blessings are like a bubbling brook. </a:t>
            </a:r>
            <a:r>
              <a:rPr lang="en-US" sz="1200" i="1" kern="1200" dirty="0" smtClean="0">
                <a:solidFill>
                  <a:schemeClr val="tx1"/>
                </a:solidFill>
                <a:latin typeface="+mn-lt"/>
                <a:ea typeface="+mn-ea"/>
                <a:cs typeface="+mn-cs"/>
              </a:rPr>
              <a:t>Agape </a:t>
            </a:r>
            <a:r>
              <a:rPr lang="en-US" sz="1200" kern="1200" dirty="0" smtClean="0">
                <a:solidFill>
                  <a:schemeClr val="tx1"/>
                </a:solidFill>
                <a:latin typeface="+mn-lt"/>
                <a:ea typeface="+mn-ea"/>
                <a:cs typeface="+mn-cs"/>
              </a:rPr>
              <a:t>love is the God kind of love. “God so loved . . . that He gave . . .” He gave His Son as the ultimate love sacrifice. “And above all these put on love, which binds everything together in perfect harmony.”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WALKING THE TALK. You want happiness?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Sacred Source tells us: “You will show me the path of life; In Your presence is fullness of joy; at Your right hand are pleasures forevermore.”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Who will find this fullness of joy and pleasures forevermore?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“He who </a:t>
            </a:r>
            <a:r>
              <a:rPr lang="en-US" sz="1200" i="1" kern="1200" dirty="0" smtClean="0">
                <a:solidFill>
                  <a:schemeClr val="tx1"/>
                </a:solidFill>
                <a:latin typeface="+mn-lt"/>
                <a:ea typeface="+mn-ea"/>
                <a:cs typeface="+mn-cs"/>
              </a:rPr>
              <a:t>walks</a:t>
            </a:r>
            <a:r>
              <a:rPr lang="en-US" sz="1200" kern="1200" dirty="0" smtClean="0">
                <a:solidFill>
                  <a:schemeClr val="tx1"/>
                </a:solidFill>
                <a:latin typeface="+mn-lt"/>
                <a:ea typeface="+mn-ea"/>
                <a:cs typeface="+mn-cs"/>
              </a:rPr>
              <a:t> uprightly, and </a:t>
            </a:r>
            <a:r>
              <a:rPr lang="en-US" sz="1200" i="1" kern="1200" dirty="0" smtClean="0">
                <a:solidFill>
                  <a:schemeClr val="tx1"/>
                </a:solidFill>
                <a:latin typeface="+mn-lt"/>
                <a:ea typeface="+mn-ea"/>
                <a:cs typeface="+mn-cs"/>
              </a:rPr>
              <a:t>works</a:t>
            </a:r>
            <a:r>
              <a:rPr lang="en-US" sz="1200" kern="1200" dirty="0" smtClean="0">
                <a:solidFill>
                  <a:schemeClr val="tx1"/>
                </a:solidFill>
                <a:latin typeface="+mn-lt"/>
                <a:ea typeface="+mn-ea"/>
                <a:cs typeface="+mn-cs"/>
              </a:rPr>
              <a:t> righteousness, and speaks the </a:t>
            </a:r>
            <a:r>
              <a:rPr lang="en-US" sz="1200" i="1" kern="1200" dirty="0" smtClean="0">
                <a:solidFill>
                  <a:schemeClr val="tx1"/>
                </a:solidFill>
                <a:latin typeface="+mn-lt"/>
                <a:ea typeface="+mn-ea"/>
                <a:cs typeface="+mn-cs"/>
              </a:rPr>
              <a:t>truth</a:t>
            </a:r>
            <a:r>
              <a:rPr lang="en-US" sz="1200" kern="1200" dirty="0" smtClean="0">
                <a:solidFill>
                  <a:schemeClr val="tx1"/>
                </a:solidFill>
                <a:latin typeface="+mn-lt"/>
                <a:ea typeface="+mn-ea"/>
                <a:cs typeface="+mn-cs"/>
              </a:rPr>
              <a:t> in his heart . . . He who </a:t>
            </a:r>
            <a:r>
              <a:rPr lang="en-US" sz="1200" i="1" kern="1200" dirty="0" smtClean="0">
                <a:solidFill>
                  <a:schemeClr val="tx1"/>
                </a:solidFill>
                <a:latin typeface="+mn-lt"/>
                <a:ea typeface="+mn-ea"/>
                <a:cs typeface="+mn-cs"/>
              </a:rPr>
              <a:t>does these things</a:t>
            </a:r>
            <a:r>
              <a:rPr lang="en-US" sz="1200" kern="1200" dirty="0" smtClean="0">
                <a:solidFill>
                  <a:schemeClr val="tx1"/>
                </a:solidFill>
                <a:latin typeface="+mn-lt"/>
                <a:ea typeface="+mn-ea"/>
                <a:cs typeface="+mn-cs"/>
              </a:rPr>
              <a:t> shall never be moved.”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It is not enough to have Truth, Freedom, and Love as ideals. We need to walk the talk and show that these ideals work in our personal daily lives.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“And you will know the truth, and the truth will set you free” John 8:32 (ESV)</a:t>
            </a:r>
          </a:p>
          <a:p>
            <a:r>
              <a:rPr lang="en-US" sz="1200" kern="1200" dirty="0" smtClean="0">
                <a:solidFill>
                  <a:schemeClr val="tx1"/>
                </a:solidFill>
                <a:latin typeface="+mn-lt"/>
                <a:ea typeface="+mn-ea"/>
                <a:cs typeface="+mn-cs"/>
              </a:rPr>
              <a:t> </a:t>
            </a:r>
          </a:p>
          <a:p>
            <a:r>
              <a:rPr lang="en-US" sz="1200" b="0" kern="1200" dirty="0" smtClean="0">
                <a:solidFill>
                  <a:schemeClr val="tx1"/>
                </a:solidFill>
                <a:latin typeface="+mn-lt"/>
                <a:ea typeface="+mn-ea"/>
                <a:cs typeface="+mn-cs"/>
              </a:rPr>
              <a:t>Title</a:t>
            </a:r>
            <a:r>
              <a:rPr lang="en-US" sz="1200" b="0" kern="1200" baseline="0" dirty="0" smtClean="0">
                <a:solidFill>
                  <a:schemeClr val="tx1"/>
                </a:solidFill>
                <a:latin typeface="+mn-lt"/>
                <a:ea typeface="+mn-ea"/>
                <a:cs typeface="+mn-cs"/>
              </a:rPr>
              <a:t> of the next section: </a:t>
            </a:r>
            <a:r>
              <a:rPr lang="en-US" sz="1200" b="1" kern="1200" dirty="0" smtClean="0">
                <a:solidFill>
                  <a:schemeClr val="tx1"/>
                </a:solidFill>
                <a:latin typeface="+mn-lt"/>
                <a:ea typeface="+mn-ea"/>
                <a:cs typeface="+mn-cs"/>
              </a:rPr>
              <a:t>Straight thinking in the last days of earth’s history</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27</a:t>
            </a:fld>
            <a:endParaRPr lang="en-US">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Následovníci satana, velkého podvodníka, budou věřit všemu, cokoliv jim vnukne, pokud to dobře zní a dělá jim to dobře.</a:t>
            </a:r>
          </a:p>
          <a:p>
            <a:pPr marL="0" marR="0" indent="0" algn="l" defTabSz="4572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Followers of Satan, the great deceiver, will believe whatever he insinuates if it sounds good and makes them feel good.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30</a:t>
            </a:fld>
            <a:endParaRPr lang="en-US">
              <a:solidFill>
                <a:prstClr val="black"/>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Musíme nyní studovat biblická proroctví, abychom až se budou dít ony události, učinili moudrá rozhodnutí a radovali se z věčné odměny. Pravda v závěru zvítězí, v této poslední bitvě mezi dobrem a zlem – mezi pokřiveným myšlením a přímým myšlením.</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Bible prophecies must be studied now, so that when events unfold we will make wise choices and enjoy eternal rewards. Truth will be victorious in the end, in this last battle between good and evil—between crooked thinking and straight thinking.</a:t>
            </a:r>
          </a:p>
          <a:p>
            <a:r>
              <a:rPr lang="en-US" sz="1200" kern="1200" dirty="0" smtClean="0">
                <a:solidFill>
                  <a:schemeClr val="tx1"/>
                </a:solidFill>
                <a:latin typeface="+mn-lt"/>
                <a:ea typeface="+mn-ea"/>
                <a:cs typeface="+mn-cs"/>
              </a:rPr>
              <a:t> </a:t>
            </a:r>
          </a:p>
          <a:p>
            <a:r>
              <a:rPr lang="en-US" sz="1200" b="0" kern="1200" dirty="0" smtClean="0">
                <a:solidFill>
                  <a:schemeClr val="tx1"/>
                </a:solidFill>
                <a:latin typeface="+mn-lt"/>
                <a:ea typeface="+mn-ea"/>
                <a:cs typeface="+mn-cs"/>
              </a:rPr>
              <a:t>Title of the next section: </a:t>
            </a:r>
            <a:r>
              <a:rPr lang="en-US" sz="1200" b="1" kern="1200" dirty="0" smtClean="0">
                <a:solidFill>
                  <a:schemeClr val="tx1"/>
                </a:solidFill>
                <a:latin typeface="+mn-lt"/>
                <a:ea typeface="+mn-ea"/>
                <a:cs typeface="+mn-cs"/>
              </a:rPr>
              <a:t>Cosmic thinking versus crooked thinking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need a higher level of thinking than the cognitive distortions we’ve outlined in this chapter. The Bible says: “Set your mind on things above.” Yes, infinitely above and beyond us . . .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32</a:t>
            </a:fld>
            <a:endParaRPr lang="en-US">
              <a:solidFill>
                <a:prstClr val="black"/>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Astronomové žasnou nad tímto zdánlivě nepochopitelným vesmírem, který nyní studují spolu s daty z </a:t>
            </a:r>
            <a:r>
              <a:rPr lang="cs-CZ" dirty="0" err="1" smtClean="0"/>
              <a:t>Hubbleova</a:t>
            </a:r>
            <a:r>
              <a:rPr lang="cs-CZ" dirty="0" smtClean="0"/>
              <a:t> dalekohledu.</a:t>
            </a:r>
            <a:r>
              <a:rPr lang="cs-CZ" baseline="30000" dirty="0" smtClean="0"/>
              <a:t>20 21</a:t>
            </a:r>
            <a:r>
              <a:rPr lang="cs-CZ" dirty="0" smtClean="0"/>
              <a:t> Nyní věří, podle dat z </a:t>
            </a:r>
            <a:r>
              <a:rPr lang="cs-CZ" dirty="0" err="1" smtClean="0"/>
              <a:t>Hubbleova</a:t>
            </a:r>
            <a:r>
              <a:rPr lang="cs-CZ" dirty="0" smtClean="0"/>
              <a:t> teleskopu, že existuje asi 200 miliard galaxií ve vesmíru, které můžeme sledovat. Jedna z těchto galaxií se nazývá Mléčná dráha a obsahuje 100-400 miliard hvězd.</a:t>
            </a:r>
            <a:r>
              <a:rPr lang="cs-CZ" baseline="30000" dirty="0" smtClean="0"/>
              <a:t>22</a:t>
            </a:r>
            <a:r>
              <a:rPr lang="cs-CZ" dirty="0" smtClean="0"/>
              <a:t> Na okraji západního spirálového ramene Mléčné dráhy, na půli cesty od středu, na vnitřním okraji ramene Orion-Labuť, je středně velká hvězda, kterou nazýváme Slunce. Na oběžné dráze má kolem sebe osm planet.</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Astronomers are amazed at this seemingly unfathomable universe which they now study with data from the Hubble Telescope. In One now believe, based on data from the Hubble Telescope, that there are some 200 billion galaxies in the observable of these galaxies is called the Milky Way Galaxy and it contains 100-400 billion stars. In the fringes of the western spiral arm of the Milky Way, halfway out from the center, on the inner edge of the Orion-Cygnus Arm, there is a medium-size star we call the sun. In orbit around it are eight planets.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33</a:t>
            </a:fld>
            <a:endParaRPr lang="en-US">
              <a:solidFill>
                <a:prstClr val="black"/>
              </a:solidFill>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Ale i když jsem tak malý, Bůh si mě i tak malého s mými problémy všímá. A tento Bůh mě miluje! Vidí vrabce, když padá, a dokonce zná počet vlasů na mé hlavě.</a:t>
            </a:r>
          </a:p>
          <a:p>
            <a:pPr marL="0" marR="0" indent="0" algn="l" defTabSz="4572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cs-CZ"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But small as I may be, God takes notice of little me and my problems. And this God loves me! He sees the sparrow when it falls and even knows the number of the hairs on my head.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35</a:t>
            </a:fld>
            <a:endParaRPr lang="en-US">
              <a:solidFill>
                <a:prstClr val="black"/>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Miluje vás. Učinil způsob, až bude po konfliktu se lží a s podvodem, jak vás a vaši rodinu vezme, abyste s Ním žili v Jeho domově po celou věčnost. To je </a:t>
            </a:r>
            <a:r>
              <a:rPr lang="cs-CZ" i="1" dirty="0" smtClean="0"/>
              <a:t>opravdová</a:t>
            </a:r>
            <a:r>
              <a:rPr lang="cs-CZ" dirty="0" smtClean="0"/>
              <a:t> Pravda.</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 loves you. He has made a way so that when the conflict with falsehood and deceit is over, He can take you and your family to live with Him in His home for all eternity. This is </a:t>
            </a:r>
            <a:r>
              <a:rPr lang="en-US" sz="1200" i="1" kern="1200" dirty="0" smtClean="0">
                <a:solidFill>
                  <a:schemeClr val="tx1"/>
                </a:solidFill>
                <a:latin typeface="+mn-lt"/>
                <a:ea typeface="+mn-ea"/>
                <a:cs typeface="+mn-cs"/>
              </a:rPr>
              <a:t>true</a:t>
            </a:r>
            <a:r>
              <a:rPr lang="en-US" sz="1200" kern="1200" dirty="0" smtClean="0">
                <a:solidFill>
                  <a:schemeClr val="tx1"/>
                </a:solidFill>
                <a:latin typeface="+mn-lt"/>
                <a:ea typeface="+mn-ea"/>
                <a:cs typeface="+mn-cs"/>
              </a:rPr>
              <a:t> Truth.</a:t>
            </a:r>
          </a:p>
          <a:p>
            <a:r>
              <a:rPr lang="en-US" sz="1200" b="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Title</a:t>
            </a:r>
            <a:r>
              <a:rPr lang="en-US" sz="1200" b="0" kern="1200" baseline="0" dirty="0" smtClean="0">
                <a:solidFill>
                  <a:schemeClr val="tx1"/>
                </a:solidFill>
                <a:latin typeface="+mn-lt"/>
                <a:ea typeface="+mn-ea"/>
                <a:cs typeface="+mn-cs"/>
              </a:rPr>
              <a:t> of the next section: </a:t>
            </a:r>
            <a:r>
              <a:rPr lang="en-US" sz="1200" b="1" kern="1200" dirty="0" smtClean="0">
                <a:solidFill>
                  <a:schemeClr val="tx1"/>
                </a:solidFill>
                <a:latin typeface="+mn-lt"/>
                <a:ea typeface="+mn-ea"/>
                <a:cs typeface="+mn-cs"/>
              </a:rPr>
              <a:t>The day Truth died—but it still lives! </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36</a:t>
            </a:fld>
            <a:endParaRPr lang="en-US">
              <a:solidFill>
                <a:prstClr val="black"/>
              </a:solidFill>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rtl="0"/>
            <a:r>
              <a:rPr lang="cs-CZ" dirty="0" smtClean="0"/>
              <a:t>Žil po nekonečné věky, navštěvoval nespočetné světy, které stvořil. Obdivovali ho triliony stvoření, klekali před Ním a činili každou Jeho žádost. Každý Ho miloval – každý, tzn. kromě padlých andělů a stvoření na rebelující planetě. I když stvořil lidská stvoření ke Svému obrazu, podle Své vlastní podoby, rebelovali proti Němu a proti Jeho přikázáním. Mohl nechat miliony jejich osudu, který si vybrali, ale místo toho je vykoupil a dal jim druhou šanci.</a:t>
            </a:r>
          </a:p>
          <a:p>
            <a:pPr rtl="0"/>
            <a:r>
              <a:rPr lang="cs-CZ" dirty="0" smtClean="0"/>
              <a:t>A tak přišel na rebelující planetu a narodil se do chudoby v jesličkách. Vládnoucí král o Něm uslyšel a pokusil se Ho zabít krátce po Jeho narození. Přišel na tuto rebelující planetu, aby lidem ukázal pravdu, že Bůh je miluje. Ale ti nejnábožnější lidé nechtěli pravdu slyšet. Dali přednost víře v lži.</a:t>
            </a:r>
          </a:p>
          <a:p>
            <a:pPr rtl="0"/>
            <a:r>
              <a:rPr lang="cs-CZ" dirty="0" smtClean="0"/>
              <a:t>Byl zatčen na základě falešných obvinění a falešní svědkové říkali lži, aby se pokusili Ho usvědčit. Když byl předveden k veřejnému soudu před římského vládce, kterému přihlížel dav tisíce lidí, kteří křičeli: „Ukřižuj Ho!“, řekl: „Narodil jsem se a přišel jsem na svět, abych vydal svědectví pravdě. Každý, kdo patří pravdě, mě poslouchá.“</a:t>
            </a:r>
            <a:r>
              <a:rPr lang="cs-CZ" baseline="30000" dirty="0" smtClean="0"/>
              <a:t>23</a:t>
            </a:r>
            <a:endParaRPr lang="cs-CZ" dirty="0" smtClean="0"/>
          </a:p>
          <a:p>
            <a:pPr rtl="0"/>
            <a:r>
              <a:rPr lang="cs-CZ" dirty="0" smtClean="0"/>
              <a:t>Vládce byl dobře vyškolen v řecké filosofii a jeden z velkých oborů studia se zabývá otázkou: Jak poznáme pravdu? Vládce řekl vězněnému: „Co je pravda?“ Měl příležitost být v přítomnosti Pravdy s velkým P. Mluvil s Pravdou zosobněnou, s Tím, kdo je Pravda. Ale vládce nepočkal na odpověď na svou vlastní otázku a nakonec Pravdu předal, aby byla ukřižována na kříži mezi dvěma zloději. Pravda byla na kříži uprostřed, což znamená, že byl největším zločincem z těch tří.</a:t>
            </a:r>
          </a:p>
          <a:p>
            <a:pPr rtl="0"/>
            <a:r>
              <a:rPr lang="cs-CZ" dirty="0" smtClean="0"/>
              <a:t>Když jeden ze zločinců poznal, kdo to je, a požádal Ho, aby ho zachránil pro Své přicházející království, Ježíš odpověděl: „Amen, </a:t>
            </a:r>
            <a:r>
              <a:rPr lang="cs-CZ" dirty="0" err="1" smtClean="0"/>
              <a:t>amen</a:t>
            </a:r>
            <a:r>
              <a:rPr lang="cs-CZ" dirty="0" smtClean="0"/>
              <a:t>, říkám ti dnes, budeš se Mnou v ráji.“</a:t>
            </a:r>
            <a:r>
              <a:rPr lang="cs-CZ" baseline="30000" dirty="0" smtClean="0"/>
              <a:t>24</a:t>
            </a:r>
            <a:endParaRPr lang="cs-CZ" dirty="0" smtClean="0"/>
          </a:p>
          <a:p>
            <a:pPr rtl="0"/>
            <a:r>
              <a:rPr lang="cs-CZ" dirty="0" smtClean="0"/>
              <a:t>Bůh nás rebely miloval tak moc, že když planeta šla špatným směrem, poslal Svého jediného Syna na Zemi, aby zemřel, aby nás vykoupil ze zajetí hříchu. Poslal by Ježíše, kdybychom ty nebo já byli jedinými podvedenými a ztracenými lidmi. Otázka zní: „Jsem já ochoten vzdát se lží a strachů, které mě trápí, a přijmout jedinou Pravdu, která mě může osvobodit? Umím svěřit své problémy a úzkosti do rukou, které byly ukřižovány na Golgotském kříži a důvěřovat Mu jako závěrečnému řešení mého pokřiveného myšlení?“</a:t>
            </a:r>
          </a:p>
          <a:p>
            <a:pPr rtl="0"/>
            <a:r>
              <a:rPr lang="cs-CZ" dirty="0" smtClean="0"/>
              <a:t>Onoho smutného dne před téměř dva tisíci lety jsme my lidé zabili Pravdu. Ale o tři dny později byla Pravda vzkříšena. Pravda odešla do nebes a Pravda se vrátí pro všechny, kdo milují Pravdu více než samotný život. Ježíš řekl: „Já jsem cesta, pravda a život.“</a:t>
            </a:r>
            <a:r>
              <a:rPr lang="cs-CZ" baseline="30000" dirty="0" smtClean="0"/>
              <a:t>25</a:t>
            </a:r>
            <a:r>
              <a:rPr lang="cs-CZ" dirty="0" smtClean="0"/>
              <a:t> Ti věrní vstoupí branami do nebeského města. Ale „každý, kdo miluje a provozuje lež“</a:t>
            </a:r>
            <a:r>
              <a:rPr lang="cs-CZ" baseline="30000" dirty="0" smtClean="0"/>
              <a:t>26</a:t>
            </a:r>
            <a:r>
              <a:rPr lang="cs-CZ" dirty="0" smtClean="0"/>
              <a:t>, bude navěky zapovězen z Jeho přítomnosti.</a:t>
            </a:r>
          </a:p>
          <a:p>
            <a:pPr rtl="0"/>
            <a:r>
              <a:rPr lang="cs-CZ" dirty="0" smtClean="0"/>
              <a:t>Tato doba od nás vyžaduje jasné myšlení. Z každé strany nás kolem obklopuje Babylon zmateného myšlení. Jsme chyceni v největší bitvě, která kdy byla bojována – v bitvě mysli. Vy a já jsme ti, kteří se rozhodujeme, kde stojíme ve velkém sporu mezi Pravdou a Klamem.</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 had lived for ceaseless ages visiting countless worlds that He had created. Trillions of creatures adored Him, knelt before Him, and did His every bidding. Everybody loved Him—everyone, that is, except the fallen angels and the creatures on one rebel planet. Even though He had created human beings in His own image, after His own likeness, they rebelled against Him and His commandments. He could have left the millions there to the fate they had chosen, but He chose instead to ransom them and give them a second chance.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So He came to the rebel planet, was born in poverty in a manger. The ruling king heard about Him and tried to kill Him shortly after His birth. He came to this rebel planet to show people the truth that God loved them. But most religious people didn’t want to hear truth. They preferred to believe lies.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He was arrested on false charges, and false witnesses spoke lies to try to convict Him. When He was arraigned before the Roman governor in an open-air trial attended by a rabble of thousands crying, “Crucify Him!” He said, “I have come into the world, that I should bear witness to the </a:t>
            </a:r>
            <a:r>
              <a:rPr lang="en-US" sz="1200" i="1" kern="1200" dirty="0" smtClean="0">
                <a:solidFill>
                  <a:schemeClr val="tx1"/>
                </a:solidFill>
                <a:latin typeface="+mn-lt"/>
                <a:ea typeface="+mn-ea"/>
                <a:cs typeface="+mn-cs"/>
              </a:rPr>
              <a:t>truth</a:t>
            </a:r>
            <a:r>
              <a:rPr lang="en-US" sz="1200" kern="1200" dirty="0" smtClean="0">
                <a:solidFill>
                  <a:schemeClr val="tx1"/>
                </a:solidFill>
                <a:latin typeface="+mn-lt"/>
                <a:ea typeface="+mn-ea"/>
                <a:cs typeface="+mn-cs"/>
              </a:rPr>
              <a:t>. Everyone who is of the </a:t>
            </a:r>
            <a:r>
              <a:rPr lang="en-US" sz="1200" i="1" kern="1200" dirty="0" smtClean="0">
                <a:solidFill>
                  <a:schemeClr val="tx1"/>
                </a:solidFill>
                <a:latin typeface="+mn-lt"/>
                <a:ea typeface="+mn-ea"/>
                <a:cs typeface="+mn-cs"/>
              </a:rPr>
              <a:t>truth</a:t>
            </a:r>
            <a:r>
              <a:rPr lang="en-US" sz="1200" kern="1200" dirty="0" smtClean="0">
                <a:solidFill>
                  <a:schemeClr val="tx1"/>
                </a:solidFill>
                <a:latin typeface="+mn-lt"/>
                <a:ea typeface="+mn-ea"/>
                <a:cs typeface="+mn-cs"/>
              </a:rPr>
              <a:t> hears My voice.”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governor was well schooled in Greek philosophy, and one of the major disciplines of study dealt with the question, How do we know truth? The governor said to the prisoner, “What is truth?” He happened to be in the presence of Truth with a capital T. He was talking to Truth personified, the One who was Truth. But the governor didn’t wait to hear the answer to his own question, and he ultimately surrendered the Truth to be crucified on a cross between two thieves. Truth was on the cross in the middle, meaning that He was the greatest criminal of the three.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When one of the criminals recognized who He was and asked to be saved in His coming kingdom, Jesus answered, “</a:t>
            </a:r>
            <a:r>
              <a:rPr lang="en-US" sz="1200" i="1" kern="1200" dirty="0" smtClean="0">
                <a:solidFill>
                  <a:schemeClr val="tx1"/>
                </a:solidFill>
                <a:latin typeface="+mn-lt"/>
                <a:ea typeface="+mn-ea"/>
                <a:cs typeface="+mn-cs"/>
              </a:rPr>
              <a:t>Truly, truly</a:t>
            </a:r>
            <a:r>
              <a:rPr lang="en-US" sz="1200" kern="1200" dirty="0" smtClean="0">
                <a:solidFill>
                  <a:schemeClr val="tx1"/>
                </a:solidFill>
                <a:latin typeface="+mn-lt"/>
                <a:ea typeface="+mn-ea"/>
                <a:cs typeface="+mn-cs"/>
              </a:rPr>
              <a:t> I say unto you today, you will be with Me in paradise.”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God loved us rebels so much that when the planet went wrong, He sent His only Son to earth to die to buy us back from the captivity of sin. He would have sent Jesus if you or I had been the only one deceived and lost. The question is, “Am I willing to give up the lies and the fears that plague me without and within and accept the only Truth that can make me free? Can I trust my problems and anxieties into the hands that were nailed to Calvary’s cross and trust Him as the ultimate solution to my distorted thinking?”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On that sad day almost two thousand years ago, we human beings killed the Truth. But three days later, Truth was resurrected. Truth went to heaven, and Truth is coming back to get all those who love Truth more than life itself. Jesus said, “I am the way, the truth, and the life.” The faithful will enter through the gates into the heavenly city. But “whoever loves and practices a lie” will be barred eternally from His presence.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These times demand of us clear thinking. Surrounding us on every side is the Babylon of confused thinking. We are caught up in the greatest battle ever fought—the battle of the mind. You and I are the ones who get to choose where we stand in the Great Controversy between Truth and Deception.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37</a:t>
            </a:fld>
            <a:endParaRPr lang="en-US">
              <a:solidFill>
                <a:prstClr val="black"/>
              </a:solidFill>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on the screen. </a:t>
            </a:r>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40</a:t>
            </a:fld>
            <a:endParaRPr lang="en-US">
              <a:solidFill>
                <a:prstClr val="black"/>
              </a:solidFill>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Čtěte na obrazovce.</a:t>
            </a:r>
          </a:p>
          <a:p>
            <a:pPr marL="0" marR="0" indent="0" algn="l" defTabSz="457200" rtl="0" eaLnBrk="1" fontAlgn="auto" latinLnBrk="0" hangingPunct="1">
              <a:lnSpc>
                <a:spcPct val="100000"/>
              </a:lnSpc>
              <a:spcBef>
                <a:spcPts val="0"/>
              </a:spcBef>
              <a:spcAft>
                <a:spcPts val="0"/>
              </a:spcAft>
              <a:buClrTx/>
              <a:buSzTx/>
              <a:buFontTx/>
              <a:buNone/>
              <a:tabLst/>
              <a:defRPr/>
            </a:pPr>
            <a:endParaRPr lang="cs-CZ"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on the screen.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41</a:t>
            </a:fld>
            <a:endParaRPr lang="en-US">
              <a:solidFill>
                <a:prstClr val="black"/>
              </a:solidFill>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Čtěte na obrazovce.</a:t>
            </a:r>
          </a:p>
          <a:p>
            <a:pPr marL="0" marR="0" indent="0" algn="l" defTabSz="457200" rtl="0" eaLnBrk="1" fontAlgn="auto" latinLnBrk="0" hangingPunct="1">
              <a:lnSpc>
                <a:spcPct val="100000"/>
              </a:lnSpc>
              <a:spcBef>
                <a:spcPts val="0"/>
              </a:spcBef>
              <a:spcAft>
                <a:spcPts val="0"/>
              </a:spcAft>
              <a:buClrTx/>
              <a:buSzTx/>
              <a:buFontTx/>
              <a:buNone/>
              <a:tabLst/>
              <a:defRPr/>
            </a:pPr>
            <a:endParaRPr lang="cs-CZ"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on the screen.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42</a:t>
            </a:fld>
            <a:endParaRPr lang="en-US">
              <a:solidFill>
                <a:prstClr val="black"/>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rtl="0"/>
            <a:r>
              <a:rPr lang="cs-CZ" dirty="0" smtClean="0"/>
              <a:t>Lidský mozek funguje v myšlenkách.</a:t>
            </a:r>
          </a:p>
          <a:p>
            <a:pPr rtl="0">
              <a:buFont typeface="Arial"/>
              <a:buChar char="•"/>
            </a:pPr>
            <a:r>
              <a:rPr lang="cs-CZ" dirty="0" smtClean="0"/>
              <a:t>To se děje prostřednictvím elektrochemických impulsů.</a:t>
            </a:r>
          </a:p>
          <a:p>
            <a:pPr rtl="0">
              <a:buFont typeface="Arial"/>
              <a:buChar char="•"/>
            </a:pPr>
            <a:r>
              <a:rPr lang="cs-CZ" dirty="0" smtClean="0"/>
              <a:t>Představí se situace a paměť hledá vyhodnocení, jak organismus obvykle odpovídá na tyto stimuly a zvažuje vhodné volby.</a:t>
            </a:r>
          </a:p>
          <a:p>
            <a:pPr rtl="0">
              <a:buFont typeface="Arial"/>
              <a:buChar char="•"/>
            </a:pPr>
            <a:r>
              <a:rPr lang="cs-CZ" dirty="0" smtClean="0"/>
              <a:t>Ty postupují ke kontrolnímu centru čelního laloku.</a:t>
            </a:r>
          </a:p>
          <a:p>
            <a:pPr rtl="0">
              <a:buFont typeface="Arial"/>
              <a:buChar char="•"/>
            </a:pPr>
            <a:r>
              <a:rPr lang="cs-CZ" dirty="0" smtClean="0"/>
              <a:t>Tady mozek vyhodnotí volby, založené na znalostech člověka a na hodnotovém systému a volí směr jednání.</a:t>
            </a:r>
          </a:p>
          <a:p>
            <a:pPr rtl="0">
              <a:buFont typeface="Arial"/>
              <a:buChar char="•"/>
            </a:pPr>
            <a:r>
              <a:rPr lang="cs-CZ" dirty="0" smtClean="0"/>
              <a:t>Pozitivní myšlenky se projeví v pozitivních slovech a činech.</a:t>
            </a:r>
          </a:p>
          <a:p>
            <a:pPr rtl="0">
              <a:buFont typeface="Arial"/>
              <a:buChar char="•"/>
            </a:pPr>
            <a:r>
              <a:rPr lang="cs-CZ" dirty="0" smtClean="0"/>
              <a:t>A ty zase naopak vytvářejí pozitivní dlouhodobé výsledky.</a:t>
            </a:r>
          </a:p>
          <a:p>
            <a:pPr rtl="0"/>
            <a:r>
              <a:rPr lang="cs-CZ" dirty="0" smtClean="0"/>
              <a:t>Podívejme se na příběh o tsunami a zjistěme, co nám říká o pravdě a o pokřiveném myšlení.</a:t>
            </a:r>
          </a:p>
          <a:p>
            <a:pPr rtl="0">
              <a:buFont typeface="Arial"/>
              <a:buChar char="•"/>
            </a:pPr>
            <a:r>
              <a:rPr lang="cs-CZ" dirty="0" smtClean="0"/>
              <a:t>Když přijde krize, naše mozková paměť hledá tu nejlepší volbu. V indonéské vesnici mnozí lidé utíkali k moři, aby posbírali ryby. Neměli klíčovou informaci o nebezpečí holého mořského dna a tsunami. Nebyli informováni. Ale jedna osoba nezbytnou informaci měla.</a:t>
            </a:r>
          </a:p>
          <a:p>
            <a:pPr rtl="0">
              <a:buFont typeface="Arial"/>
              <a:buChar char="•"/>
            </a:pPr>
            <a:r>
              <a:rPr lang="cs-CZ" dirty="0" smtClean="0"/>
              <a:t>Ten rozradostněný dav na pobřeží vyjádřil hodnotový systém založený na důležitosti okamžitě dostupného jídla a okamžitě dostupného zboží, které se zdálo být jedinečnou životní příležitostí.</a:t>
            </a:r>
          </a:p>
          <a:p>
            <a:pPr rtl="0">
              <a:buFont typeface="Arial"/>
              <a:buChar char="•"/>
            </a:pPr>
            <a:r>
              <a:rPr lang="cs-CZ" dirty="0" smtClean="0"/>
              <a:t>Hrdina příběhu si vážil lidského života. Nejdříve přikázal své ženě a rodině, aby odešla na vyšší místo. Potom ukázal svou nejvyšší hodnotu </a:t>
            </a:r>
            <a:r>
              <a:rPr lang="cs-CZ" dirty="0" err="1" smtClean="0"/>
              <a:t>sebevydávající</a:t>
            </a:r>
            <a:r>
              <a:rPr lang="cs-CZ" dirty="0" smtClean="0"/>
              <a:t> se lásky a služby druhým – hodnotil život jiného člověka výše než svůj – když utíkal na místo nebezpečí, aby varoval zbytek vesničanů.</a:t>
            </a:r>
          </a:p>
          <a:p>
            <a:pPr rtl="0">
              <a:buFont typeface="Arial"/>
              <a:buChar char="•"/>
            </a:pPr>
            <a:r>
              <a:rPr lang="cs-CZ" dirty="0" smtClean="0"/>
              <a:t>Mužovo přímé myšlení chápalo vztah mezi příčinou a následkem. Příčinou byl ústup oceánu na souš, což přinese neodvratný důsledek vlny destrukce, která zničí vše, co jí leží v cestě.</a:t>
            </a:r>
          </a:p>
          <a:p>
            <a:pPr rtl="0">
              <a:buFont typeface="Arial"/>
              <a:buChar char="•"/>
            </a:pPr>
            <a:r>
              <a:rPr lang="cs-CZ" dirty="0" smtClean="0"/>
              <a:t>Jeho mozek přemýšlel přímo, protože byl biologicky zdravý a nebyl ucpaný nebo zmatený. Co by se stalo, kdyby byl opilý, zdrogovaný nebo ospalý, protože polovinu předcházející noci strávil s přáteli na baru? Jeho mentální funkce by pravděpodobně neměly tu jasnost potřebnou k záchraně životů stovek svých vesnických spoluobčanů.</a:t>
            </a:r>
          </a:p>
          <a:p>
            <a:pPr rtl="0"/>
            <a:r>
              <a:rPr lang="cs-CZ" dirty="0" smtClean="0"/>
              <a:t>Čelní lalok je stráž u vchodu, která hlídá pevnost mysli a je umístěna těsně za čelem hlavního mozku.</a:t>
            </a:r>
          </a:p>
          <a:p>
            <a:pPr rtl="0">
              <a:buFont typeface="Arial"/>
              <a:buChar char="•"/>
            </a:pPr>
            <a:r>
              <a:rPr lang="cs-CZ" dirty="0" smtClean="0"/>
              <a:t>Když stráž na svém postu spí, potom převáží pocity, instinkty a nutkání se základnou v nižším mozku nad rozumem a bude učiněno nevhodné rozhodnutí.</a:t>
            </a:r>
          </a:p>
          <a:p>
            <a:pPr rtl="0">
              <a:buFont typeface="Arial"/>
              <a:buChar char="•"/>
            </a:pPr>
            <a:r>
              <a:rPr lang="cs-CZ" dirty="0" smtClean="0"/>
              <a:t>V dnešním světě žijí miliony lidí v žalostném otroctví úzkosti, deprese, závislostí a manželských neshod, protože neznají pravdu. Nepřemýšlejí přímo. Věří lži.</a:t>
            </a:r>
          </a:p>
          <a:p>
            <a:pPr rtl="0"/>
            <a:r>
              <a:rPr lang="cs-CZ" dirty="0" smtClean="0"/>
              <a:t>Co je tedy pokřivené myšlení? Jaké druhy pokřiveného myšlení existují? A jak my můžeme založit své myšlení na pravdě?</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our lives, danger lurks around us and within us. Our safety lies in straight thinking. Thinking is a function of the human brain. How does the brain think?</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human brain traffics in thoughts. </a:t>
            </a:r>
          </a:p>
          <a:p>
            <a:pPr lvl="1">
              <a:buFont typeface="Arial"/>
              <a:buChar char="•"/>
            </a:pPr>
            <a:r>
              <a:rPr lang="en-US" sz="1200" kern="1200" dirty="0" smtClean="0">
                <a:solidFill>
                  <a:schemeClr val="tx1"/>
                </a:solidFill>
                <a:latin typeface="+mn-lt"/>
                <a:ea typeface="+mn-ea"/>
                <a:cs typeface="+mn-cs"/>
              </a:rPr>
              <a:t>This is done by means of electro-chemical impulses. </a:t>
            </a:r>
          </a:p>
          <a:p>
            <a:pPr lvl="1">
              <a:buFont typeface="Arial"/>
              <a:buChar char="•"/>
            </a:pPr>
            <a:r>
              <a:rPr lang="en-US" sz="1200" kern="1200" dirty="0" smtClean="0">
                <a:solidFill>
                  <a:schemeClr val="tx1"/>
                </a:solidFill>
                <a:latin typeface="+mn-lt"/>
                <a:ea typeface="+mn-ea"/>
                <a:cs typeface="+mn-cs"/>
              </a:rPr>
              <a:t>A situation presents itself, and a memory search reviews how the organism usually responds to these stimuli and considers the available options. </a:t>
            </a:r>
          </a:p>
          <a:p>
            <a:pPr lvl="1">
              <a:buFont typeface="Arial"/>
              <a:buChar char="•"/>
            </a:pPr>
            <a:r>
              <a:rPr lang="en-US" sz="1200" kern="1200" dirty="0" smtClean="0">
                <a:solidFill>
                  <a:schemeClr val="tx1"/>
                </a:solidFill>
                <a:latin typeface="+mn-lt"/>
                <a:ea typeface="+mn-ea"/>
                <a:cs typeface="+mn-cs"/>
              </a:rPr>
              <a:t>These are forwarded to the control center in the frontal lobe. </a:t>
            </a:r>
          </a:p>
          <a:p>
            <a:pPr lvl="1">
              <a:buFont typeface="Arial"/>
              <a:buChar char="•"/>
            </a:pPr>
            <a:r>
              <a:rPr lang="en-US" sz="1200" kern="1200" dirty="0" smtClean="0">
                <a:solidFill>
                  <a:schemeClr val="tx1"/>
                </a:solidFill>
                <a:latin typeface="+mn-lt"/>
                <a:ea typeface="+mn-ea"/>
                <a:cs typeface="+mn-cs"/>
              </a:rPr>
              <a:t>Here the brain assesses options based on one’s knowledge and value system and chooses a course of action. </a:t>
            </a:r>
          </a:p>
          <a:p>
            <a:pPr lvl="1">
              <a:buFont typeface="Arial"/>
              <a:buChar char="•"/>
            </a:pPr>
            <a:r>
              <a:rPr lang="en-US" sz="1200" kern="1200" dirty="0" smtClean="0">
                <a:solidFill>
                  <a:schemeClr val="tx1"/>
                </a:solidFill>
                <a:latin typeface="+mn-lt"/>
                <a:ea typeface="+mn-ea"/>
                <a:cs typeface="+mn-cs"/>
              </a:rPr>
              <a:t>Positive thoughts reveal themselves in positive words and acts. </a:t>
            </a:r>
          </a:p>
          <a:p>
            <a:pPr lvl="1">
              <a:buFont typeface="Arial"/>
              <a:buChar char="•"/>
            </a:pPr>
            <a:r>
              <a:rPr lang="en-US" sz="1200" kern="1200" dirty="0" smtClean="0">
                <a:solidFill>
                  <a:schemeClr val="tx1"/>
                </a:solidFill>
                <a:latin typeface="+mn-lt"/>
                <a:ea typeface="+mn-ea"/>
                <a:cs typeface="+mn-cs"/>
              </a:rPr>
              <a:t>These, in turn, produce positive long-range outcomes.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Let’s review the tsunami story and discover what it tells us about truth and crooked thinking. </a:t>
            </a:r>
          </a:p>
          <a:p>
            <a:pPr lvl="1">
              <a:buFont typeface="Arial"/>
              <a:buChar char="•"/>
            </a:pPr>
            <a:r>
              <a:rPr lang="en-US" sz="1200" kern="1200" dirty="0" smtClean="0">
                <a:solidFill>
                  <a:schemeClr val="tx1"/>
                </a:solidFill>
                <a:latin typeface="+mn-lt"/>
                <a:ea typeface="+mn-ea"/>
                <a:cs typeface="+mn-cs"/>
              </a:rPr>
              <a:t>When a crisis occurs, our brain memory searches to find the best option. In the Indonesian village, many ran to the sea bottom to gather fish. They did not have the key knowledge about the danger of bare ocean floors and tsunamis. They were not informed. But one individual had the necessary knowledge.  </a:t>
            </a:r>
          </a:p>
          <a:p>
            <a:pPr lvl="1">
              <a:buFont typeface="Arial"/>
              <a:buChar char="•"/>
            </a:pPr>
            <a:r>
              <a:rPr lang="en-US" sz="1200" kern="1200" dirty="0" smtClean="0">
                <a:solidFill>
                  <a:schemeClr val="tx1"/>
                </a:solidFill>
                <a:latin typeface="+mn-lt"/>
                <a:ea typeface="+mn-ea"/>
                <a:cs typeface="+mn-cs"/>
              </a:rPr>
              <a:t>The festive crowd on the beach expressed a value system based on the importance of immediately available food and immediately available merchandise in what seemed to be a once-in-a-lifetime opportunity. </a:t>
            </a:r>
          </a:p>
          <a:p>
            <a:r>
              <a:rPr lang="en-US" sz="1200" kern="1200" dirty="0" smtClean="0">
                <a:solidFill>
                  <a:schemeClr val="tx1"/>
                </a:solidFill>
                <a:latin typeface="+mn-lt"/>
                <a:ea typeface="+mn-ea"/>
                <a:cs typeface="+mn-cs"/>
              </a:rPr>
              <a:t> </a:t>
            </a:r>
          </a:p>
          <a:p>
            <a:pPr lvl="1">
              <a:buFont typeface="Arial"/>
              <a:buChar char="•"/>
            </a:pPr>
            <a:r>
              <a:rPr lang="en-US" sz="1200" kern="1200" dirty="0" smtClean="0">
                <a:solidFill>
                  <a:schemeClr val="tx1"/>
                </a:solidFill>
                <a:latin typeface="+mn-lt"/>
                <a:ea typeface="+mn-ea"/>
                <a:cs typeface="+mn-cs"/>
              </a:rPr>
              <a:t>The hero of the story valued human life. First he ordered his wife and family to higher ground. Then he showed his highest value of self-sacrificing love and service to others—valuing everyone else’s lives above his own—as he rushed into the place of danger to warn the rest of the villagers.</a:t>
            </a:r>
          </a:p>
          <a:p>
            <a:pPr lvl="1">
              <a:buFont typeface="Arial"/>
              <a:buChar char="•"/>
            </a:pPr>
            <a:r>
              <a:rPr lang="en-US" sz="1200" kern="1200" dirty="0" smtClean="0">
                <a:solidFill>
                  <a:schemeClr val="tx1"/>
                </a:solidFill>
                <a:latin typeface="+mn-lt"/>
                <a:ea typeface="+mn-ea"/>
                <a:cs typeface="+mn-cs"/>
              </a:rPr>
              <a:t>The man’s straight-thinking mind understood the relationship between cause and effect. There was a cause for the retreat of the ocean from the land, and it would bring an inevitable effect in a wave of destruction, which would destroy everything in its path.</a:t>
            </a:r>
          </a:p>
          <a:p>
            <a:pPr lvl="1">
              <a:buFont typeface="Arial"/>
              <a:buNone/>
            </a:pPr>
            <a:endParaRPr lang="en-US" sz="1200" kern="1200" dirty="0" smtClean="0">
              <a:solidFill>
                <a:schemeClr val="tx1"/>
              </a:solidFill>
              <a:latin typeface="+mn-lt"/>
              <a:ea typeface="+mn-ea"/>
              <a:cs typeface="+mn-cs"/>
            </a:endParaRPr>
          </a:p>
          <a:p>
            <a:pPr lvl="1">
              <a:buFont typeface="Arial"/>
              <a:buChar char="•"/>
            </a:pPr>
            <a:r>
              <a:rPr lang="en-US" sz="1200" kern="1200" dirty="0" smtClean="0">
                <a:solidFill>
                  <a:schemeClr val="tx1"/>
                </a:solidFill>
                <a:latin typeface="+mn-lt"/>
                <a:ea typeface="+mn-ea"/>
                <a:cs typeface="+mn-cs"/>
              </a:rPr>
              <a:t>His brain was thinking straight because it was biologically healthy, and it was not cluttered or confused. What would have happened if he had been drunk, high on drugs, or if he was sleepy, having spent half the previous night socializing with friends at the bar? His mental functions likely would not have had the clarity necessary to save the lives of hundreds of his fellow villagers.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frontal lobe is the sentinel at the gate, guarding the citadel of the mind, and is located just behind the forehead in the upper brain. </a:t>
            </a:r>
          </a:p>
          <a:p>
            <a:pPr lvl="1">
              <a:buFont typeface="Arial"/>
              <a:buChar char="•"/>
            </a:pPr>
            <a:r>
              <a:rPr lang="en-US" sz="1200" kern="1200" dirty="0" smtClean="0">
                <a:solidFill>
                  <a:schemeClr val="tx1"/>
                </a:solidFill>
                <a:latin typeface="+mn-lt"/>
                <a:ea typeface="+mn-ea"/>
                <a:cs typeface="+mn-cs"/>
              </a:rPr>
              <a:t>If the sentinel is sleeping at its post, then feelings, instincts, and urges based in the lower brain will predominate over reason and inaccurate choices will be made.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the world today, millions live in abject slavery to anxiety, depression, addictions, and marital discord because they don’t know the truth. They aren’t thinking straight. They believe lies.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So, what is crooked thinking? What kinds of crooked thinking exist? And how can we base my thinking on truth?</a:t>
            </a:r>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6</a:t>
            </a:fld>
            <a:endParaRPr lang="en-US">
              <a:solidFill>
                <a:prstClr val="black"/>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Čtěte na obrazovce.</a:t>
            </a:r>
          </a:p>
          <a:p>
            <a:pPr marL="0" marR="0" indent="0" algn="l" defTabSz="457200" rtl="0" eaLnBrk="1" fontAlgn="auto" latinLnBrk="0" hangingPunct="1">
              <a:lnSpc>
                <a:spcPct val="100000"/>
              </a:lnSpc>
              <a:spcBef>
                <a:spcPts val="0"/>
              </a:spcBef>
              <a:spcAft>
                <a:spcPts val="0"/>
              </a:spcAft>
              <a:buClrTx/>
              <a:buSzTx/>
              <a:buFontTx/>
              <a:buNone/>
              <a:tabLst/>
              <a:defRPr/>
            </a:pPr>
            <a:endParaRPr lang="cs-CZ"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on the screen.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47</a:t>
            </a:fld>
            <a:endParaRPr lang="en-US">
              <a:solidFill>
                <a:prstClr val="black"/>
              </a:solidFill>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Čtěte na obrazovce.</a:t>
            </a:r>
          </a:p>
          <a:p>
            <a:pPr marL="0" marR="0" indent="0" algn="l" defTabSz="457200" rtl="0" eaLnBrk="1" fontAlgn="auto" latinLnBrk="0" hangingPunct="1">
              <a:lnSpc>
                <a:spcPct val="100000"/>
              </a:lnSpc>
              <a:spcBef>
                <a:spcPts val="0"/>
              </a:spcBef>
              <a:spcAft>
                <a:spcPts val="0"/>
              </a:spcAft>
              <a:buClrTx/>
              <a:buSzTx/>
              <a:buFontTx/>
              <a:buNone/>
              <a:tabLst/>
              <a:defRPr/>
            </a:pPr>
            <a:endParaRPr lang="cs-CZ"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a:t>
            </a:r>
            <a:r>
              <a:rPr lang="cs-CZ" i="1" dirty="0" smtClean="0"/>
              <a:t>Závěrem, bratři, cokoli je </a:t>
            </a:r>
            <a:r>
              <a:rPr lang="cs-CZ" dirty="0" smtClean="0"/>
              <a:t>pravdivé</a:t>
            </a:r>
            <a:r>
              <a:rPr lang="cs-CZ" i="1" dirty="0" smtClean="0"/>
              <a:t>, ušlechtilé, spravedlivé, čisté, milé, cokoli má dobrou pověst, je-li nějaká ctnost a nějaká chvála – o tom přemýšlejte.“</a:t>
            </a:r>
            <a:r>
              <a:rPr lang="cs-CZ" baseline="30000" dirty="0" smtClean="0"/>
              <a:t>2</a:t>
            </a:r>
            <a:endParaRPr lang="cs-CZ"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cs-CZ"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Read on the screen. </a:t>
            </a:r>
          </a:p>
          <a:p>
            <a:endParaRPr lang="en-US" dirty="0" smtClean="0"/>
          </a:p>
          <a:p>
            <a:r>
              <a:rPr lang="en-US" sz="1200" i="1" kern="1200" dirty="0" smtClean="0">
                <a:solidFill>
                  <a:schemeClr val="tx1"/>
                </a:solidFill>
                <a:latin typeface="+mn-lt"/>
                <a:ea typeface="+mn-ea"/>
                <a:cs typeface="+mn-cs"/>
              </a:rPr>
              <a:t>“Finally, brothers, whatever is </a:t>
            </a:r>
            <a:r>
              <a:rPr lang="en-US" sz="1200" kern="1200" dirty="0" smtClean="0">
                <a:solidFill>
                  <a:schemeClr val="tx1"/>
                </a:solidFill>
                <a:latin typeface="+mn-lt"/>
                <a:ea typeface="+mn-ea"/>
                <a:cs typeface="+mn-cs"/>
              </a:rPr>
              <a:t>true</a:t>
            </a:r>
            <a:r>
              <a:rPr lang="en-US" sz="1200" i="1" kern="1200" dirty="0" smtClean="0">
                <a:solidFill>
                  <a:schemeClr val="tx1"/>
                </a:solidFill>
                <a:latin typeface="+mn-lt"/>
                <a:ea typeface="+mn-ea"/>
                <a:cs typeface="+mn-cs"/>
              </a:rPr>
              <a:t>, whatever is noble, whatever is right, whatever is pure, whatever is lovely, whatever is admirable—if anything is excellent or praiseworthy—think about such things.”</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48</a:t>
            </a:fld>
            <a:endParaRPr lang="en-US">
              <a:solidFill>
                <a:prstClr val="black"/>
              </a:solidFill>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rtl="0"/>
            <a:r>
              <a:rPr lang="cs-CZ" dirty="0" smtClean="0"/>
              <a:t>Překroucené myšlení o zdraví</a:t>
            </a:r>
          </a:p>
          <a:p>
            <a:pPr rtl="0"/>
            <a:r>
              <a:rPr lang="cs-CZ" dirty="0" smtClean="0"/>
              <a:t>Následujících pět bodů je vyjádřením pokřiveného myšlení o našem zdraví. Až je budete číst, přemýšlejte, jestli v každém bodu můžete nalézt nějakou chybu.</a:t>
            </a:r>
          </a:p>
          <a:p>
            <a:pPr rtl="0">
              <a:buFont typeface="Arial"/>
              <a:buChar char="•"/>
            </a:pPr>
            <a:r>
              <a:rPr lang="cs-CZ" dirty="0" smtClean="0"/>
              <a:t>Moje geny jsou můj osud. Když mí rodiče byli alkoholici, potom i já budu alkoholik. Pokud moje maminka, sestry a tety měly rakovinu prsu, jsem i já prokleta, abych ji dostala. Co je chybou?</a:t>
            </a:r>
          </a:p>
          <a:p>
            <a:pPr rtl="0">
              <a:buFont typeface="Arial"/>
              <a:buChar char="•"/>
            </a:pPr>
            <a:r>
              <a:rPr lang="cs-CZ" dirty="0" smtClean="0"/>
              <a:t>Když mám cukrovku typu 2, jsem předurčen k tomu, abych byl diabetikem po celý zbytek svého života. Cukrovku můžu mít pod kontrolou, ale nelze ji vyléčit. Co je chybou?</a:t>
            </a:r>
          </a:p>
          <a:p>
            <a:pPr rtl="0">
              <a:buFont typeface="Arial"/>
              <a:buChar char="•"/>
            </a:pPr>
            <a:r>
              <a:rPr lang="cs-CZ" dirty="0" smtClean="0"/>
              <a:t>Protože se v mé rodině vyskytuje Alzheimerova choroba, neexistuje nic, čím bych tomu mohl zabránit. Co je chybou?</a:t>
            </a:r>
          </a:p>
          <a:p>
            <a:pPr rtl="0">
              <a:buFont typeface="Arial"/>
              <a:buChar char="•"/>
            </a:pPr>
            <a:r>
              <a:rPr lang="cs-CZ" dirty="0" smtClean="0"/>
              <a:t>Můžu žít jakkoliv chci – jíst, co chci, pít alkoholické nápoje, místo vody pít sodu, chodit pozdě spát, necvičit. Neovlivní mě to. Co je chybou?</a:t>
            </a:r>
          </a:p>
          <a:p>
            <a:pPr rtl="0">
              <a:buFont typeface="Arial"/>
              <a:buChar char="•"/>
            </a:pPr>
            <a:r>
              <a:rPr lang="cs-CZ" dirty="0" smtClean="0"/>
              <a:t>Emoce prostě jsou. Nemůžu své emoce kontrolovat. Co je chybou?</a:t>
            </a:r>
          </a:p>
          <a:p>
            <a:pPr rtl="0"/>
            <a:r>
              <a:rPr lang="cs-CZ" dirty="0" smtClean="0"/>
              <a:t>Nic z uvedeného není pravda. Jako většina lží mohou být založené na zrníčku pravdy, ale jsou to jen vyjádření překrouceného myšlení. Je pravda, že nemůžeme změnit své geny, ale je možné změnit svůj životní styl a špatné geny vypnout a zapnout dobré geny. Přímé myšlení říká: „Cokoliv člověk zaseje, to také sklidí.“</a:t>
            </a:r>
            <a:r>
              <a:rPr lang="cs-CZ" baseline="30000" dirty="0" smtClean="0"/>
              <a:t>3</a:t>
            </a:r>
            <a:endParaRPr lang="cs-CZ" dirty="0" smtClean="0"/>
          </a:p>
          <a:p>
            <a:pPr rtl="0"/>
            <a:r>
              <a:rPr lang="cs-CZ" dirty="0" smtClean="0"/>
              <a:t>Deset druhů pokřiveného myšlení</a:t>
            </a:r>
          </a:p>
          <a:p>
            <a:pPr rtl="0"/>
            <a:r>
              <a:rPr lang="cs-CZ" dirty="0" smtClean="0"/>
              <a:t>Podívejme se na deset druhů pokřiveného nebo pokrouceného myšlení. Pro podrobnější popis doporučujeme knihu </a:t>
            </a:r>
            <a:r>
              <a:rPr lang="cs-CZ" dirty="0" err="1" smtClean="0"/>
              <a:t>Neila</a:t>
            </a:r>
            <a:r>
              <a:rPr lang="cs-CZ" dirty="0" smtClean="0"/>
              <a:t> </a:t>
            </a:r>
            <a:r>
              <a:rPr lang="cs-CZ" dirty="0" err="1" smtClean="0"/>
              <a:t>Nedleyho</a:t>
            </a:r>
            <a:r>
              <a:rPr lang="cs-CZ" dirty="0" smtClean="0"/>
              <a:t> </a:t>
            </a:r>
            <a:r>
              <a:rPr lang="cs-CZ" i="1" dirty="0" smtClean="0"/>
              <a:t>Ztracený způsob myšlení</a:t>
            </a:r>
            <a:r>
              <a:rPr lang="cs-CZ" dirty="0" smtClean="0"/>
              <a:t>.</a:t>
            </a:r>
          </a:p>
          <a:p>
            <a:endParaRPr lang="cs-CZ" sz="1200" b="1" kern="1200" dirty="0" smtClean="0">
              <a:solidFill>
                <a:schemeClr val="tx1"/>
              </a:solidFill>
              <a:latin typeface="+mn-lt"/>
              <a:ea typeface="+mn-ea"/>
              <a:cs typeface="+mn-cs"/>
            </a:endParaRPr>
          </a:p>
          <a:p>
            <a:endParaRPr lang="cs-CZ"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Distorted thinking about health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following five points are expressions of crooked thinking about our health. As you read them, see if you can identify any flaw in each point.</a:t>
            </a:r>
          </a:p>
          <a:p>
            <a:pPr lvl="1">
              <a:buFont typeface="Arial"/>
              <a:buChar char="•"/>
            </a:pPr>
            <a:r>
              <a:rPr lang="en-US" sz="1200" kern="1200" dirty="0" smtClean="0">
                <a:solidFill>
                  <a:schemeClr val="tx1"/>
                </a:solidFill>
                <a:latin typeface="+mn-lt"/>
                <a:ea typeface="+mn-ea"/>
                <a:cs typeface="+mn-cs"/>
              </a:rPr>
              <a:t>My genes are my destiny. If my parents were alcoholics, then I will be an alcoholic. If my mother, sisters, and aunts had breast cancer, I am doomed to get it too. What is the flaw?</a:t>
            </a:r>
          </a:p>
          <a:p>
            <a:pPr lvl="1">
              <a:buFont typeface="Arial"/>
              <a:buChar char="•"/>
            </a:pPr>
            <a:r>
              <a:rPr lang="en-US" sz="1200" kern="1200" dirty="0" smtClean="0">
                <a:solidFill>
                  <a:schemeClr val="tx1"/>
                </a:solidFill>
                <a:latin typeface="+mn-lt"/>
                <a:ea typeface="+mn-ea"/>
                <a:cs typeface="+mn-cs"/>
              </a:rPr>
              <a:t>If I have Type 2 Diabetes, I am predestined to be a diabetic the rest of my life. Diabetes can be managed, but it cannot be cured. What is the flaw?</a:t>
            </a:r>
          </a:p>
          <a:p>
            <a:pPr lvl="1">
              <a:buFont typeface="Arial"/>
              <a:buChar char="•"/>
            </a:pPr>
            <a:r>
              <a:rPr lang="en-US" sz="1200" kern="1200" dirty="0" smtClean="0">
                <a:solidFill>
                  <a:schemeClr val="tx1"/>
                </a:solidFill>
                <a:latin typeface="+mn-lt"/>
                <a:ea typeface="+mn-ea"/>
                <a:cs typeface="+mn-cs"/>
              </a:rPr>
              <a:t>Since Alzheimer’s runs in my family, there is nothing I can do to prevent it. What is the flaw?</a:t>
            </a:r>
          </a:p>
          <a:p>
            <a:pPr lvl="1">
              <a:buFont typeface="Arial"/>
              <a:buChar char="•"/>
            </a:pPr>
            <a:r>
              <a:rPr lang="en-US" sz="1200" kern="1200" dirty="0" smtClean="0">
                <a:solidFill>
                  <a:schemeClr val="tx1"/>
                </a:solidFill>
                <a:latin typeface="+mn-lt"/>
                <a:ea typeface="+mn-ea"/>
                <a:cs typeface="+mn-cs"/>
              </a:rPr>
              <a:t>I can live whichever way I want to—eating what I want to, drinking alcoholic beverages, drinking soda pop instead of water, going to bed late, not exercising. It won’t affect me. What is the flaw? </a:t>
            </a:r>
          </a:p>
          <a:p>
            <a:pPr lvl="1">
              <a:buFont typeface="Arial"/>
              <a:buChar char="•"/>
            </a:pPr>
            <a:r>
              <a:rPr lang="en-US" sz="1200" kern="1200" dirty="0" smtClean="0">
                <a:solidFill>
                  <a:schemeClr val="tx1"/>
                </a:solidFill>
                <a:latin typeface="+mn-lt"/>
                <a:ea typeface="+mn-ea"/>
                <a:cs typeface="+mn-cs"/>
              </a:rPr>
              <a:t>Emotions just are. I can’t control my emotions. What is the flaw?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All the above are not true. Like most lies, they may be based on a grain of truth, but they are expressions of deluded thinking. The truth is that I cannot change my genes, but it may be possible to throw the switch by my lifestyle and turn the bad genes </a:t>
            </a:r>
            <a:r>
              <a:rPr lang="en-US" sz="1200" i="1" kern="1200" dirty="0" smtClean="0">
                <a:solidFill>
                  <a:schemeClr val="tx1"/>
                </a:solidFill>
                <a:latin typeface="+mn-lt"/>
                <a:ea typeface="+mn-ea"/>
                <a:cs typeface="+mn-cs"/>
              </a:rPr>
              <a:t>off</a:t>
            </a:r>
            <a:r>
              <a:rPr lang="en-US" sz="1200" kern="1200" dirty="0" smtClean="0">
                <a:solidFill>
                  <a:schemeClr val="tx1"/>
                </a:solidFill>
                <a:latin typeface="+mn-lt"/>
                <a:ea typeface="+mn-ea"/>
                <a:cs typeface="+mn-cs"/>
              </a:rPr>
              <a:t> and the good genes </a:t>
            </a:r>
            <a:r>
              <a:rPr lang="en-US" sz="1200" i="1" kern="1200" dirty="0" smtClean="0">
                <a:solidFill>
                  <a:schemeClr val="tx1"/>
                </a:solidFill>
                <a:latin typeface="+mn-lt"/>
                <a:ea typeface="+mn-ea"/>
                <a:cs typeface="+mn-cs"/>
              </a:rPr>
              <a:t>on</a:t>
            </a:r>
            <a:r>
              <a:rPr lang="en-US" sz="1200" kern="1200" dirty="0" smtClean="0">
                <a:solidFill>
                  <a:schemeClr val="tx1"/>
                </a:solidFill>
                <a:latin typeface="+mn-lt"/>
                <a:ea typeface="+mn-ea"/>
                <a:cs typeface="+mn-cs"/>
              </a:rPr>
              <a:t>. Straight thinking says, “Whatever a man sows, that he will also reap.” </a:t>
            </a:r>
          </a:p>
          <a:p>
            <a:r>
              <a:rPr lang="en-US" sz="1200" kern="1200" dirty="0" smtClean="0">
                <a:solidFill>
                  <a:schemeClr val="tx1"/>
                </a:solidFill>
                <a:latin typeface="+mn-lt"/>
                <a:ea typeface="+mn-ea"/>
                <a:cs typeface="+mn-cs"/>
              </a:rPr>
              <a:t> </a:t>
            </a:r>
          </a:p>
          <a:p>
            <a:r>
              <a:rPr lang="en-US" sz="1200" b="1" kern="1200" dirty="0" smtClean="0">
                <a:solidFill>
                  <a:schemeClr val="tx1"/>
                </a:solidFill>
                <a:latin typeface="+mn-lt"/>
                <a:ea typeface="+mn-ea"/>
                <a:cs typeface="+mn-cs"/>
              </a:rPr>
              <a:t>Ten kinds of crooked thinking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Let’s review ten kinds of distorted or twisted thinking. For a fuller description, we recommend Neil Nedley’s book, </a:t>
            </a:r>
            <a:r>
              <a:rPr lang="en-US" sz="1200" i="1" kern="1200" dirty="0" smtClean="0">
                <a:solidFill>
                  <a:schemeClr val="tx1"/>
                </a:solidFill>
                <a:latin typeface="+mn-lt"/>
                <a:ea typeface="+mn-ea"/>
                <a:cs typeface="+mn-cs"/>
              </a:rPr>
              <a:t>The Lost Art of Thinking</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9</a:t>
            </a:fld>
            <a:endParaRPr lang="en-US">
              <a:solidFill>
                <a:prstClr val="black"/>
              </a:solidFill>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cs-CZ" dirty="0" smtClean="0"/>
              <a:t>Ilustrací skupinového myšlení jsou události a postoje, které vedly k potopení </a:t>
            </a:r>
            <a:r>
              <a:rPr lang="cs-CZ" dirty="0" err="1" smtClean="0"/>
              <a:t>Titanicu</a:t>
            </a:r>
            <a:r>
              <a:rPr lang="cs-CZ" dirty="0" smtClean="0"/>
              <a:t> 14.-15. dubna 1912. Jedním ze symptomů skupinového myšlení je přeceňování skupiny. Titanic byl největší lodí osobní dopravy své doby a byl považován za nepotopitelný. Byl považován za nejbezpečnější loď na vodě. Na tomto mýtu bylo založeno i to, že měl s sebou pouze dvacet záchranných člunů, což stačilo pouze pro polovinu cestujících. Dalším symptomem skupinového myšlení, které přispělo ke katastrofě, byla uzavřenost mysli. Z důvodu pocitu nezranitelnosti na </a:t>
            </a:r>
            <a:r>
              <a:rPr lang="cs-CZ" i="1" dirty="0" err="1" smtClean="0"/>
              <a:t>Titanicu</a:t>
            </a:r>
            <a:r>
              <a:rPr lang="cs-CZ" dirty="0" smtClean="0"/>
              <a:t> ignorovali varování ohledně ledovců od </a:t>
            </a:r>
            <a:r>
              <a:rPr lang="cs-CZ" i="1" dirty="0" smtClean="0"/>
              <a:t>SS </a:t>
            </a:r>
            <a:r>
              <a:rPr lang="cs-CZ" i="1" dirty="0" err="1" smtClean="0"/>
              <a:t>California</a:t>
            </a:r>
            <a:r>
              <a:rPr lang="cs-CZ" dirty="0" smtClean="0"/>
              <a:t>, jiné lodi v oblasti. Výsledkem bylo – smrt 1.517 lidí z 2.223 cestujících na palubě.</a:t>
            </a:r>
          </a:p>
          <a:p>
            <a:pPr rtl="0"/>
            <a:r>
              <a:rPr lang="cs-CZ" dirty="0" smtClean="0"/>
              <a:t>Ve skupinovém myšlení </a:t>
            </a:r>
            <a:r>
              <a:rPr lang="cs-CZ" i="1" dirty="0" smtClean="0"/>
              <a:t>se každý člen skupiny pokouší přizpůsobit své názory tomu, o čem věří, že je shodou celé skupiny</a:t>
            </a:r>
            <a:r>
              <a:rPr lang="cs-CZ" dirty="0" smtClean="0"/>
              <a:t>. Harmonie z toho vychází jako důležitější, než je kritické posouzení. Skupinové myšlení zahrnuje neúplný přehled alternativ a cílů a současně selektivní předpojatost ve zpracovávání informace. Ti, kdo rozhodují, jsou uzavřená, jednolitá skupina, která nechce nesouhlasící názor.</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An illustration of groupthink is events and attitudes leading up to the sinking of the</a:t>
            </a:r>
            <a:r>
              <a:rPr lang="en-US" sz="1200" i="1" kern="1200" dirty="0" smtClean="0">
                <a:solidFill>
                  <a:schemeClr val="tx1"/>
                </a:solidFill>
                <a:latin typeface="+mn-lt"/>
                <a:ea typeface="+mn-ea"/>
                <a:cs typeface="+mn-cs"/>
              </a:rPr>
              <a:t> Titanic </a:t>
            </a:r>
            <a:r>
              <a:rPr lang="en-US" sz="1200" kern="1200" dirty="0" smtClean="0">
                <a:solidFill>
                  <a:schemeClr val="tx1"/>
                </a:solidFill>
                <a:latin typeface="+mn-lt"/>
                <a:ea typeface="+mn-ea"/>
                <a:cs typeface="+mn-cs"/>
              </a:rPr>
              <a:t>on April 14–15, 1912. One symptom of groupthink is Overestimation of the Group. The </a:t>
            </a:r>
            <a:r>
              <a:rPr lang="en-US" sz="1200" i="1" kern="1200" dirty="0" smtClean="0">
                <a:solidFill>
                  <a:schemeClr val="tx1"/>
                </a:solidFill>
                <a:latin typeface="+mn-lt"/>
                <a:ea typeface="+mn-ea"/>
                <a:cs typeface="+mn-cs"/>
              </a:rPr>
              <a:t>Titanic</a:t>
            </a:r>
            <a:r>
              <a:rPr lang="en-US" sz="1200" kern="1200" dirty="0" smtClean="0">
                <a:solidFill>
                  <a:schemeClr val="tx1"/>
                </a:solidFill>
                <a:latin typeface="+mn-lt"/>
                <a:ea typeface="+mn-ea"/>
                <a:cs typeface="+mn-cs"/>
              </a:rPr>
              <a:t> was the largest passenger ship of its time and considered to be unsinkable. It was viewed as the safest ship afloat. Based on these myths, it carried only twenty lifeboats, enough for only half the passengers. Another symptom of groupthink that contributed to the disaster was Closed-mindedness. Warnings of icebergs from the </a:t>
            </a:r>
            <a:r>
              <a:rPr lang="en-US" sz="1200" i="1" kern="1200" dirty="0" smtClean="0">
                <a:solidFill>
                  <a:schemeClr val="tx1"/>
                </a:solidFill>
                <a:latin typeface="+mn-lt"/>
                <a:ea typeface="+mn-ea"/>
                <a:cs typeface="+mn-cs"/>
              </a:rPr>
              <a:t>SS California</a:t>
            </a:r>
            <a:r>
              <a:rPr lang="en-US" sz="1200" kern="1200" dirty="0" smtClean="0">
                <a:solidFill>
                  <a:schemeClr val="tx1"/>
                </a:solidFill>
                <a:latin typeface="+mn-lt"/>
                <a:ea typeface="+mn-ea"/>
                <a:cs typeface="+mn-cs"/>
              </a:rPr>
              <a:t>, another ship in the area, were ignored on the </a:t>
            </a:r>
            <a:r>
              <a:rPr lang="en-US" sz="1200" i="1" kern="1200" dirty="0" smtClean="0">
                <a:solidFill>
                  <a:schemeClr val="tx1"/>
                </a:solidFill>
                <a:latin typeface="+mn-lt"/>
                <a:ea typeface="+mn-ea"/>
                <a:cs typeface="+mn-cs"/>
              </a:rPr>
              <a:t>Titanic </a:t>
            </a:r>
            <a:r>
              <a:rPr lang="en-US" sz="1200" kern="1200" dirty="0" smtClean="0">
                <a:solidFill>
                  <a:schemeClr val="tx1"/>
                </a:solidFill>
                <a:latin typeface="+mn-lt"/>
                <a:ea typeface="+mn-ea"/>
                <a:cs typeface="+mn-cs"/>
              </a:rPr>
              <a:t>because of feelings of invulnerability. Result—the death of 1,517 of the 2,223 people on board.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groupthink, </a:t>
            </a:r>
            <a:r>
              <a:rPr lang="en-US" sz="1200" i="1" kern="1200" dirty="0" smtClean="0">
                <a:solidFill>
                  <a:schemeClr val="tx1"/>
                </a:solidFill>
                <a:latin typeface="+mn-lt"/>
                <a:ea typeface="+mn-ea"/>
                <a:cs typeface="+mn-cs"/>
              </a:rPr>
              <a:t>each member of the group attempts to conform his or her opinions to what they believe to be the consensus of the group.</a:t>
            </a:r>
            <a:r>
              <a:rPr lang="en-US" sz="1200" kern="1200" dirty="0" smtClean="0">
                <a:solidFill>
                  <a:schemeClr val="tx1"/>
                </a:solidFill>
                <a:latin typeface="+mn-lt"/>
                <a:ea typeface="+mn-ea"/>
                <a:cs typeface="+mn-cs"/>
              </a:rPr>
              <a:t> Harmony has come to be more important than critical appraisal. Groupthink usually includes an incomplete survey of alternatives and objectives, and a selective bias in processing the information at hand. The decision makers are a close, cohesive group that does not want dissenting opinion.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10</a:t>
            </a:fld>
            <a:endParaRPr lang="en-US">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rtl="0"/>
            <a:r>
              <a:rPr lang="cs-CZ" dirty="0" smtClean="0"/>
              <a:t>Linda učinila své novoroční předsevzetí, že se dá na dietu a úspěšně zhubne osm liber. Vedla si v tom dobře až do doby svatby své sestřenice, jejíž oslava trvala tři dny. Linda si řekla, že bude počítat kalorie a že si dá hranice toho, co a kolik sní. Bohatý stůl při slavnosti lákal a pokoušel. Linda nemohla odolat. Všechno předsevzetí šlo stranou a během celého svátku se spala. Předtím měla dobré stravování, ale ten víkend se jí cyklus sebekontroly zhroutil. Když se vrátila domů, nastoupil pocit viny. A pak začal její negativní </a:t>
            </a:r>
            <a:r>
              <a:rPr lang="cs-CZ" dirty="0" err="1" smtClean="0"/>
              <a:t>seberozhovor</a:t>
            </a:r>
            <a:r>
              <a:rPr lang="cs-CZ" dirty="0" smtClean="0"/>
              <a:t>. „Jaký je užitek to všechno zkoušet?“ „Když to neumím dělat správně, nebudu to dělat vůbec.“ A bylo po dietě. Tohle bylo myšlení všechno, nebo nic – pokřivené myšlení.</a:t>
            </a:r>
          </a:p>
          <a:p>
            <a:pPr rtl="0"/>
            <a:r>
              <a:rPr lang="cs-CZ" dirty="0" smtClean="0"/>
              <a:t>„Nemám čas uklidit celý dům, tak nebudu dělat nic.“ „Nemám čas zaplatit všechny účty a dát je všechny dohromady včas, a tak na co začínat?“ Špatné myšlení! Věnovat účtům i jen patnáct minut denně by bylo lepší než nic. Vyčistit jeden roh harampádí v garáži by bylo lepší než nechat tam všechen ten binec být.</a:t>
            </a:r>
          </a:p>
          <a:p>
            <a:pPr marL="0" marR="0" indent="0" algn="l" defTabSz="457200" rtl="0" eaLnBrk="1" fontAlgn="auto" latinLnBrk="0" hangingPunct="1">
              <a:lnSpc>
                <a:spcPct val="100000"/>
              </a:lnSpc>
              <a:spcBef>
                <a:spcPts val="0"/>
              </a:spcBef>
              <a:spcAft>
                <a:spcPts val="0"/>
              </a:spcAft>
              <a:buClrTx/>
              <a:buSzTx/>
              <a:buFontTx/>
              <a:buNone/>
              <a:tabLst/>
              <a:defRPr/>
            </a:pPr>
            <a:r>
              <a:rPr lang="cs-CZ" dirty="0" smtClean="0"/>
              <a:t>Ti, kdo přemýšlejí stylem všechno-nebo-nic, chtějí dokonalost, a když nemohou konat perfektně, můžou to vzdát, mít pocity viny, upadnout do deprese nebo v některých případech dokonce spáchat sebevraždu. Pro Lindu by bylo lepší si odpustit, začít myslet pozitivně a začít novou, životaschopnou změnu životního stylu, která by byla flexibilnější a jednodušší. Také mohla se sebou hovořit pozitivně. Linda nemusela tu bitvu bojovat sama. Ve svých rozhodnutích mohla hledat Boží pomoc. Bůh se zajímal o její stravování. Mohla se dožadovat Jeho zaslíbení: „Mohu udělat všechno skrze Krista, který mě posiluje.“</a:t>
            </a:r>
          </a:p>
          <a:p>
            <a:pPr rtl="0"/>
            <a:endParaRPr lang="cs-CZ" dirty="0" smtClean="0"/>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Linda made a New Year’s resolution to go on a diet and successfully lost eight pounds. She was doing well until her cousin’s wedding with its three-day celebration. Linda told herself that she would count calories and limit what and how much she would eat. The rich food for the event was attractive and tempting. Linda could not resist. She blew it and gorged herself during the whole festivity. She had been on a good diet plan, but that weekend the self-control cycle was broken. Guilt set in when she went home. Now her negative self-talk began. “What’s the use of trying?” “If I can’t do it right, I won’t do it at all.” Her diet was over. This was all-or-nothing thinking—crooked thinking.</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 don’t have time to clean the whole house right, so I won’t do anything.” “I don’t have time to pay all the bills and bring all my accounting up to date, so why begin?” Wrong thinking! Working on accounts even fifteen minutes a day would be better than nothing. Cleaning one corner of clutter in the garage would be better than leaving it all cluttered.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All-or-nothing thinkers want perfection, and if they can’t perform perfectly, they may give up, have guilt feelings, fall into depression, or in some cases may even consider suicide. A better plan could have been for Linda to forgive herself, start thinking positively, and begin a new, livable lifestyle change that could be more flexible and more easily followed. She also could do positive self-talk. Linda did not need to fight the battle alone. She could seek God’s help with her choices. God was interested in her diet. She could claim His promise, “I can do all things through Christ who strengthens me.”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11</a:t>
            </a:fld>
            <a:endParaRPr lang="en-US">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rtl="0"/>
            <a:r>
              <a:rPr lang="cs-CZ" dirty="0" smtClean="0"/>
              <a:t>Judy říká: „U zkoušky jsem dostala D. Nikdy nebudu schopná dokončit tenhle kurz. Jsem prostě hlupák. Tahle zkouška to jen dokazuje. Mám takové hrozné útoky paniky, když dělám testy. Vyhodí mě ze školy.“ Počkejte chvíli! Porušené myšlení! Nazýváme ho </a:t>
            </a:r>
            <a:r>
              <a:rPr lang="cs-CZ" i="1" dirty="0" smtClean="0"/>
              <a:t>zveličování</a:t>
            </a:r>
            <a:r>
              <a:rPr lang="cs-CZ" dirty="0" smtClean="0"/>
              <a:t>. Jedno nebo dokonce několik nízkých ohodnocení z testu nedokazuje, že Judy je hlupák. Svůj neúspěch přehnala. Říkala sama sobě lež. Co může Judy se svou špatnou známku u zkoušky dělat? Měla by promluvit se svým učitelem, požádat o radu, jak to nastudovat, a dožadovat se Božího zaslíbení: „Když někomu z vás chybí moudrost, ať požádá Boha, který ji dává všem v hojnosti.“</a:t>
            </a:r>
            <a:r>
              <a:rPr lang="cs-CZ" baseline="30000" dirty="0" smtClean="0"/>
              <a:t>6</a:t>
            </a:r>
            <a:r>
              <a:rPr lang="cs-CZ" dirty="0" smtClean="0"/>
              <a:t> Přísloví říká: „Když neuspěješ napoprvé, zkoušej to, zkoušej to znovu!“</a:t>
            </a:r>
          </a:p>
          <a:p>
            <a:pPr rtl="0"/>
            <a:r>
              <a:rPr lang="cs-CZ" dirty="0" smtClean="0"/>
              <a:t>Negativní zevšeobecňování může přispět k neúspěchu, ke stresu, k beznaději a dokonce k depresi. Je třeba mluvit se sebou pozitivně a mít přímé myšlení. „OK, neuspěl jsem dobře u tohohle testu, ale budu pilně studovat, požádám někoho ze třídy, aby studoval se mnou, nebo si přečtu knihu o tom, jak zlepšit své studijní dovednosti, a příště se mi povede lépe!“</a:t>
            </a:r>
          </a:p>
          <a:p>
            <a:pPr rtl="0"/>
            <a:r>
              <a:rPr lang="cs-CZ" dirty="0" smtClean="0"/>
              <a:t>Thomas Edison jako mladík pracoval na železnici, a když jeho experimenty skončily malým ohněm v zavazadlovém vagónu, rozzlobený průvodčí ho plácnul a vyhodil ho i s jeho vědeckým nádobíčkem z vlaku na příští stanici. Průvan hlavy a také záchvat spály způsobily, že na jedno ucho ohluchnul a na druhé byl hluchý z 80%. Jeho sny se rozplynuly! Správně? Špatně! Stal se asi největším vynálezcem moderní doby. Vynalezl zářící světelnou žárovku, fonograf a filmovou kameru. V době své smrti měl přihlášených 1.093 patentů.</a:t>
            </a:r>
          </a:p>
          <a:p>
            <a:pPr rtl="0"/>
            <a:r>
              <a:rPr lang="cs-CZ" dirty="0" smtClean="0"/>
              <a:t>Biblický příběh o zprávě deseti zvědů</a:t>
            </a:r>
            <a:r>
              <a:rPr lang="cs-CZ" baseline="30000" dirty="0" smtClean="0"/>
              <a:t>7</a:t>
            </a:r>
            <a:r>
              <a:rPr lang="cs-CZ" dirty="0" smtClean="0"/>
              <a:t> ilustruje dvě mylné představy přehánění: </a:t>
            </a:r>
            <a:r>
              <a:rPr lang="cs-CZ" i="1" dirty="0" smtClean="0"/>
              <a:t>zveličování</a:t>
            </a:r>
            <a:r>
              <a:rPr lang="cs-CZ" dirty="0" smtClean="0"/>
              <a:t> a </a:t>
            </a:r>
            <a:r>
              <a:rPr lang="cs-CZ" i="1" dirty="0" smtClean="0"/>
              <a:t>minimalizování</a:t>
            </a:r>
            <a:r>
              <a:rPr lang="cs-CZ" dirty="0" smtClean="0"/>
              <a:t>. Zvědové přinesli zprávu: „Města, která jsme viděli, měla zdi až do nebe a my jsme byli jako kobylky.“ Byla to pravdivá a přiměřená zpráva? </a:t>
            </a:r>
            <a:r>
              <a:rPr lang="cs-CZ" dirty="0" err="1" smtClean="0"/>
              <a:t>Káleb</a:t>
            </a:r>
            <a:r>
              <a:rPr lang="cs-CZ" dirty="0" smtClean="0"/>
              <a:t> a Jozue viděli, že zaslíbenou zemi mohou s Božím zásahem dobýt.</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Judy says, “I got a D on the examination. I’ll never be able to finish this course. I’m just dumb. This test proves it. I have such bad panic attacks when I take tests. I’m going to drop out of school.” Wait a minute! Distorted thinking! We call this </a:t>
            </a:r>
            <a:r>
              <a:rPr lang="en-US" sz="1200" i="1" kern="1200" dirty="0" smtClean="0">
                <a:solidFill>
                  <a:schemeClr val="tx1"/>
                </a:solidFill>
                <a:latin typeface="+mn-lt"/>
                <a:ea typeface="+mn-ea"/>
                <a:cs typeface="+mn-cs"/>
              </a:rPr>
              <a:t>magnification</a:t>
            </a:r>
            <a:r>
              <a:rPr lang="en-US" sz="1200" kern="1200" dirty="0" smtClean="0">
                <a:solidFill>
                  <a:schemeClr val="tx1"/>
                </a:solidFill>
                <a:latin typeface="+mn-lt"/>
                <a:ea typeface="+mn-ea"/>
                <a:cs typeface="+mn-cs"/>
              </a:rPr>
              <a:t>. One or even several low scores on tests do not prove that Judy is dumb. She exaggerated her failure. She was telling herself a lie. What can Judy do about her low grade on the examination? She should talk to her teacher, ask for advice on how to study for class, and claim the Bible promise, “If any of you lack wisdom, let him ask of God, who gives to all men liberally.” The proverb says, “If at first you don’t succeed, try, try again!”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Negative overgeneralization can contribute to failure to succeed, stress, hopelessness, and even depression. Positive self-talk and straight thinking is needed. “OK, I didn’t do well on that test, but I’ll study hard, get someone in class to study with, or read a book on improving my study skills, and I’ll do better the next time!”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Thomas Edison worked on the railroad as a youth, and when his experiments started a small fire in the baggage car, the angry conductor slapped him and threw him and his scientific apparatus off the train at the next station. The blows to his head, as well as with a bout of scarlet fever, left him deaf in one ear and 80 percent deaf in the other. His dreams were doomed! Right? Wrong! He became perhaps the greatest inventor of modern times. He invented the incandescent light bulb, the phonograph, and the motion picture camera. By the time of his death he had received 1,093 patents.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Bible story of the report of the ten spies illustrates the two over-generalizing delusions of </a:t>
            </a:r>
            <a:r>
              <a:rPr lang="en-US" sz="1200" i="1" kern="1200" dirty="0" smtClean="0">
                <a:solidFill>
                  <a:schemeClr val="tx1"/>
                </a:solidFill>
                <a:latin typeface="+mn-lt"/>
                <a:ea typeface="+mn-ea"/>
                <a:cs typeface="+mn-cs"/>
              </a:rPr>
              <a:t>magnification</a:t>
            </a:r>
            <a:r>
              <a:rPr lang="en-US" sz="1200" kern="1200" dirty="0" smtClean="0">
                <a:solidFill>
                  <a:schemeClr val="tx1"/>
                </a:solidFill>
                <a:latin typeface="+mn-lt"/>
                <a:ea typeface="+mn-ea"/>
                <a:cs typeface="+mn-cs"/>
              </a:rPr>
              <a:t> and </a:t>
            </a:r>
            <a:r>
              <a:rPr lang="en-US" sz="1200" i="1" kern="1200" dirty="0" smtClean="0">
                <a:solidFill>
                  <a:schemeClr val="tx1"/>
                </a:solidFill>
                <a:latin typeface="+mn-lt"/>
                <a:ea typeface="+mn-ea"/>
                <a:cs typeface="+mn-cs"/>
              </a:rPr>
              <a:t>minimization</a:t>
            </a:r>
            <a:r>
              <a:rPr lang="en-US" sz="1200" kern="1200" dirty="0" smtClean="0">
                <a:solidFill>
                  <a:schemeClr val="tx1"/>
                </a:solidFill>
                <a:latin typeface="+mn-lt"/>
                <a:ea typeface="+mn-ea"/>
                <a:cs typeface="+mn-cs"/>
              </a:rPr>
              <a:t>. They reported, “The cities we saw had walls up to heaven, and we were like grasshoppers.” Was this a true and accurate report? Caleb and Joshua saw that they could conquer the Promised Land with God’s intervention. </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12</a:t>
            </a:fld>
            <a:endParaRPr lang="en-US">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rtl="0"/>
            <a:r>
              <a:rPr lang="cs-CZ" dirty="0" smtClean="0"/>
              <a:t>„Spíš než se dívat mentálním filtrem jako pesimista nebo čistý optimista, měl by být cílem „realistický optimismus“, kde vždy očekáváte nejlepší, ale jste připraveni na nejhorší.“</a:t>
            </a:r>
            <a:r>
              <a:rPr lang="cs-CZ" baseline="30000" dirty="0" smtClean="0"/>
              <a:t>8</a:t>
            </a:r>
            <a:endParaRPr lang="cs-CZ" dirty="0" smtClean="0"/>
          </a:p>
          <a:p>
            <a:pPr rtl="0"/>
            <a:r>
              <a:rPr lang="cs-CZ" dirty="0" smtClean="0"/>
              <a:t>Lidé se často zaměřují na méně důležité aspekty situace a selektivně filtrují to, čemu nechtějí věřit.</a:t>
            </a:r>
          </a:p>
          <a:p>
            <a:pPr rtl="0"/>
            <a:r>
              <a:rPr lang="cs-CZ" dirty="0" smtClean="0"/>
              <a:t>„Mary, to byla skvělá večeře!“ „Ne moc,“ odpověděla Mary, „připekla jsem předkrm.“ Mary má dva problémy. Zaprvé odmítla přijmout upřímný kompliment hosta. A za druhé se zaměřovala na negativní, zatímco mentálně filtrovala všechno pozitivní.</a:t>
            </a:r>
          </a:p>
          <a:p>
            <a:pPr rtl="0"/>
            <a:r>
              <a:rPr lang="cs-CZ" dirty="0" smtClean="0"/>
              <a:t>Váš syna nakreslil svůj první obrázek a ten měl na sobě malý flek. Zaměřujete se na podřadný aspekt kaňky, nebo vidíte dílo rodícího se umělce?</a:t>
            </a:r>
          </a:p>
          <a:p>
            <a:pPr rtl="0"/>
            <a:r>
              <a:rPr lang="cs-CZ" dirty="0" smtClean="0"/>
              <a:t>Když máte selektivní myšlení, zaměřujete se na to negativní, a ne na to pozitivní. Když vidíte růži, vidíte trny místo krásy květiny?</a:t>
            </a:r>
          </a:p>
          <a:p>
            <a:pPr rtl="0"/>
            <a:r>
              <a:rPr lang="cs-CZ" dirty="0" smtClean="0"/>
              <a:t>Někteří lidé nepřijímají pozitivní ocenění a odpovídají negativním tvrzením. Znáte někoho s takovým zvykem? Naučte se přijímat komplimenty a říci: „Děkuji!“ Selektivní nebo filtrované negativní myšlení je pesimismem, který ukazuje špatné </a:t>
            </a:r>
            <a:r>
              <a:rPr lang="cs-CZ" dirty="0" err="1" smtClean="0"/>
              <a:t>sebepojetí</a:t>
            </a:r>
            <a:r>
              <a:rPr lang="cs-CZ" dirty="0" smtClean="0"/>
              <a:t> a může vést ke zdravotním rizikům, častějším návštěvám lékaře a k špatnému duševnímu zdraví.</a:t>
            </a:r>
          </a:p>
          <a:p>
            <a:pPr rtl="0"/>
            <a:r>
              <a:rPr lang="cs-CZ" dirty="0" smtClean="0"/>
              <a:t>Domácí úkol pro vás:</a:t>
            </a:r>
          </a:p>
          <a:p>
            <a:pPr rtl="0"/>
            <a:r>
              <a:rPr lang="cs-CZ" dirty="0" smtClean="0"/>
              <a:t>Rozvinout optimismus: Začněte si dnes zaznamenávat každý den, že řeknete pouze pozitivní věci bez jakékoliv slovní negativní nebo kritické poznámky. Pokuste se zjistit, po kolik dní zvládnete mluvit pozitivně po celý den. Vaším cílem bude být pozitivní čtrnáct po sobě následujících dní bez toho, aniž byste řekli cokoliv kritického nebo negativního o komkoliv nebo o čemkoliv. Když sklouznete do kritiky nebo negativity, začněte znovu, dokud nakonec nedosáhnete svého cíle čtrnácti přímých dnů osvobozených od negativních poznámek. Jak se budete soustředit na to, abyste říkali pozitivní věci, stanete se více vědomými svých vnitřních myšlenek. Návyk kritizovat může být zlomen.</a:t>
            </a:r>
          </a:p>
          <a:p>
            <a:pPr rtl="0"/>
            <a:r>
              <a:rPr lang="cs-CZ" dirty="0" smtClean="0"/>
              <a:t>Jste ochotni přijmout tuto výzvu?</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“Rather than looking through the mental filter of a pessimist or pure optimist, the goal</a:t>
            </a:r>
          </a:p>
          <a:p>
            <a:r>
              <a:rPr lang="en-US" sz="1200" kern="1200" dirty="0" smtClean="0">
                <a:solidFill>
                  <a:schemeClr val="tx1"/>
                </a:solidFill>
                <a:latin typeface="+mn-lt"/>
                <a:ea typeface="+mn-ea"/>
                <a:cs typeface="+mn-cs"/>
              </a:rPr>
              <a:t>should be ‘realistic optimism’ where you always expect the best but prepare for the worst.”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Often people focus on minor aspects of a situation and selectively filter out what they don’t want to believe.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“Mary, that was a delicious dinner!” “Not really,” Mary responded, “I over-baked the entree.” Mary has two problems. First, she refused to accept a sincere compliment of a guest. Second, she focused on the negative while mentally filtering out all the positives.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Your son has painted his first picture, and it has a small blotch on it. Do you focus on the minor aspect of the blotch or see the accomplishment of a budding artist?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When you have filtered thinking, you focus on the negatives and not the positives. When you see a rose, do you see the thorns instead of the beauty of the flower?</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Some do not accept positive appreciation and reply with a negative statement. Do you know anyone with this habit? Learn to accept compliments and say, “Thank you!” Selective or filtered negative thinking is pessimism, which indicates poor self-concept and may lead to health risks, more doctor visits, and poor mental health.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 Homework Assignment for you:</a:t>
            </a:r>
          </a:p>
          <a:p>
            <a:r>
              <a:rPr lang="en-US" sz="1200" i="1" kern="1200" dirty="0" smtClean="0">
                <a:solidFill>
                  <a:schemeClr val="tx1"/>
                </a:solidFill>
                <a:latin typeface="+mn-lt"/>
                <a:ea typeface="+mn-ea"/>
                <a:cs typeface="+mn-cs"/>
              </a:rPr>
              <a:t>To develop optimism:</a:t>
            </a:r>
            <a:r>
              <a:rPr lang="en-US" sz="1200" kern="1200" dirty="0" smtClean="0">
                <a:solidFill>
                  <a:schemeClr val="tx1"/>
                </a:solidFill>
                <a:latin typeface="+mn-lt"/>
                <a:ea typeface="+mn-ea"/>
                <a:cs typeface="+mn-cs"/>
              </a:rPr>
              <a:t> Start today to record each day that you say only positive things, without any verbal negative or critical remarks. Try to see how many days you can speak positively all day long. Your goal is to be positive for fourteen sequential days without saying anything critical or negative about anyone or anything. If you slip into criticism or negativity, you start over until you finally reach your goal of fourteen straight days free of negative comments. As you practice saying positive things, you become more aware of your inner thoughts. The critical habit can be broken.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Are you willing to take this challenge?</a:t>
            </a:r>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13</a:t>
            </a:fld>
            <a:endParaRPr lang="en-US">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rtl="0"/>
            <a:r>
              <a:rPr lang="cs-CZ" dirty="0" smtClean="0"/>
              <a:t>„Ach, já vím, co si ona myslí.“ Vím to opravdu? Když jednáme s druhými lidmi, tak nevíme, pouze 25% čtení předpokládaných myšlenek je správných.</a:t>
            </a:r>
            <a:r>
              <a:rPr lang="cs-CZ" baseline="30000" dirty="0" smtClean="0"/>
              <a:t>9</a:t>
            </a:r>
            <a:r>
              <a:rPr lang="cs-CZ" dirty="0" smtClean="0"/>
              <a:t> Dr. </a:t>
            </a:r>
            <a:r>
              <a:rPr lang="cs-CZ" dirty="0" err="1" smtClean="0"/>
              <a:t>Ickes</a:t>
            </a:r>
            <a:r>
              <a:rPr lang="cs-CZ" dirty="0" smtClean="0"/>
              <a:t> říká, že lidé se mohou stát celkem dobrými v tom, co si myslí milenci a přátelé, ale i přesto se v dost vysokých případech mýlí. Muži a ženy čtou myšlenky přibližně stejně dobře, přestože lidé často věří, že ženská intuice umožňuje ženě číst myšlenky lépe.</a:t>
            </a:r>
            <a:r>
              <a:rPr lang="cs-CZ" baseline="30000" dirty="0" smtClean="0"/>
              <a:t>10</a:t>
            </a:r>
            <a:endParaRPr lang="cs-CZ" dirty="0" smtClean="0"/>
          </a:p>
          <a:p>
            <a:pPr rtl="0"/>
            <a:r>
              <a:rPr lang="cs-CZ" dirty="0" smtClean="0"/>
              <a:t>Co se týče čtení myšlenek, „předpokládáte, že lidé na vás reagují negativně, když neexistuje žádný takový důkaz.“</a:t>
            </a:r>
            <a:r>
              <a:rPr lang="cs-CZ" baseline="30000" dirty="0" smtClean="0"/>
              <a:t>11</a:t>
            </a:r>
            <a:r>
              <a:rPr lang="cs-CZ" dirty="0" smtClean="0"/>
              <a:t> Zkontrolujte své čtení myšlenek tím, že se zeptáte: </a:t>
            </a:r>
            <a:r>
              <a:rPr lang="cs-CZ" i="1" dirty="0" smtClean="0"/>
              <a:t>Jsem si jistý, že je to opravdu tak?</a:t>
            </a:r>
            <a:r>
              <a:rPr lang="cs-CZ" dirty="0" smtClean="0"/>
              <a:t> nebo se té osoby zeptejte: „Co myslíš?“ Jen nepředpokládejte, že vaše čtení myšlenek je správné.</a:t>
            </a:r>
          </a:p>
          <a:p>
            <a:pPr rtl="0"/>
            <a:r>
              <a:rPr lang="cs-CZ" dirty="0" smtClean="0"/>
              <a:t>Při čtení myšlenek se dělá mnoho předpokladů a osoby mohou být neschopné rozlišit mezi tím, co je jisté a co je víra.</a:t>
            </a:r>
          </a:p>
          <a:p>
            <a:pPr rtl="0"/>
            <a:r>
              <a:rPr lang="cs-CZ" dirty="0" smtClean="0"/>
              <a:t>Obvyklá ujištění jsou:</a:t>
            </a:r>
          </a:p>
          <a:p>
            <a:pPr rtl="0"/>
            <a:r>
              <a:rPr lang="cs-CZ" dirty="0" smtClean="0"/>
              <a:t>„Mluví o mně“;</a:t>
            </a:r>
          </a:p>
          <a:p>
            <a:pPr rtl="0"/>
            <a:r>
              <a:rPr lang="cs-CZ" dirty="0" smtClean="0"/>
              <a:t>„Nemají mě rádi“;</a:t>
            </a:r>
          </a:p>
          <a:p>
            <a:pPr rtl="0"/>
            <a:r>
              <a:rPr lang="cs-CZ" dirty="0" smtClean="0"/>
              <a:t>„Nejsem dost dobrý pro jejich práci.“</a:t>
            </a:r>
          </a:p>
          <a:p>
            <a:pPr rtl="0"/>
            <a:r>
              <a:rPr lang="cs-CZ" dirty="0" smtClean="0"/>
              <a:t>Někteří lidé si myslí, že mají talent číst myšlenky, ale kdyby své myšlenky sdíleli s druhými lidmi, přineslo by to kvůli jejich špatnému čtení a pokřivenému myšlení mnoho škody.</a:t>
            </a:r>
          </a:p>
          <a:p>
            <a:pPr rtl="0"/>
            <a:r>
              <a:rPr lang="cs-CZ" dirty="0" smtClean="0"/>
              <a:t>„Pokud skrze nesprávné čtení myšlenek od někoho očekáváme, že bude hrubý nebo nespravedlivý, a budeme s ním tak zacházet, pozná náš předpoklad a bude s námi jednat tak, jak očekáváme – i když to není jejich obvyklý způsob, jak ti lidé věci dělají. Pokud nebudeme opatrní, nesprávné čtení myšlenek může vést k negativním </a:t>
            </a:r>
            <a:r>
              <a:rPr lang="cs-CZ" dirty="0" err="1" smtClean="0"/>
              <a:t>sebenaplňujícím</a:t>
            </a:r>
            <a:r>
              <a:rPr lang="cs-CZ" dirty="0" smtClean="0"/>
              <a:t> proroctvím.“</a:t>
            </a:r>
            <a:r>
              <a:rPr lang="cs-CZ" baseline="30000" dirty="0" smtClean="0"/>
              <a:t>1</a:t>
            </a:r>
            <a:endParaRPr lang="cs-CZ" dirty="0" smtClean="0"/>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“Oh, I know what she is thinking.” Do I really? When dealing with people we don’t know, only about 25% of mind-reading assumptions are correct. Dr. Ickes suggests that individuals may become pretty good at reading what lovers and friends are thinking, but they are still wrong a significant number of times. Men and women mind read about equally well, even though people often believe a woman’s intuition enables her to read minds better.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When there is mind reading, “you assume that people are reacting negatively to you when there is no definite evidence of this.” Check your mind reading by asking, </a:t>
            </a:r>
            <a:r>
              <a:rPr lang="en-US" sz="1200" i="1" kern="1200" dirty="0" smtClean="0">
                <a:solidFill>
                  <a:schemeClr val="tx1"/>
                </a:solidFill>
                <a:latin typeface="+mn-lt"/>
                <a:ea typeface="+mn-ea"/>
                <a:cs typeface="+mn-cs"/>
              </a:rPr>
              <a:t>Am I sure I’m correct?</a:t>
            </a:r>
            <a:r>
              <a:rPr lang="en-US" sz="1200" kern="1200" dirty="0" smtClean="0">
                <a:solidFill>
                  <a:schemeClr val="tx1"/>
                </a:solidFill>
                <a:latin typeface="+mn-lt"/>
                <a:ea typeface="+mn-ea"/>
                <a:cs typeface="+mn-cs"/>
              </a:rPr>
              <a:t> or ask the person, “What are you thinking?” Don’t just assume your mind reading is correct.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mind reading, a lot of assumptions are made, and the individual may be unable to distinguish between what is certain and what is a belief. </a:t>
            </a:r>
          </a:p>
          <a:p>
            <a:r>
              <a:rPr lang="en-US" sz="1200" kern="1200" dirty="0" smtClean="0">
                <a:solidFill>
                  <a:schemeClr val="tx1"/>
                </a:solidFill>
                <a:latin typeface="+mn-lt"/>
                <a:ea typeface="+mn-ea"/>
                <a:cs typeface="+mn-cs"/>
              </a:rPr>
              <a:t>Common assertions are: </a:t>
            </a:r>
          </a:p>
          <a:p>
            <a:pPr lvl="1"/>
            <a:r>
              <a:rPr lang="en-US" sz="1200" kern="1200" dirty="0" smtClean="0">
                <a:solidFill>
                  <a:schemeClr val="tx1"/>
                </a:solidFill>
                <a:latin typeface="+mn-lt"/>
                <a:ea typeface="+mn-ea"/>
                <a:cs typeface="+mn-cs"/>
              </a:rPr>
              <a:t>“They are talking about me”; </a:t>
            </a:r>
          </a:p>
          <a:p>
            <a:pPr lvl="1"/>
            <a:r>
              <a:rPr lang="en-US" sz="1200" kern="1200" dirty="0" smtClean="0">
                <a:solidFill>
                  <a:schemeClr val="tx1"/>
                </a:solidFill>
                <a:latin typeface="+mn-lt"/>
                <a:ea typeface="+mn-ea"/>
                <a:cs typeface="+mn-cs"/>
              </a:rPr>
              <a:t>“They don’t like me”; </a:t>
            </a:r>
          </a:p>
          <a:p>
            <a:pPr lvl="1"/>
            <a:r>
              <a:rPr lang="en-US" sz="1200" kern="1200" dirty="0" smtClean="0">
                <a:solidFill>
                  <a:schemeClr val="tx1"/>
                </a:solidFill>
                <a:latin typeface="+mn-lt"/>
                <a:ea typeface="+mn-ea"/>
                <a:cs typeface="+mn-cs"/>
              </a:rPr>
              <a:t>“I’m not good enough for their job.” </a:t>
            </a:r>
          </a:p>
          <a:p>
            <a:r>
              <a:rPr lang="en-US" sz="1200" kern="1200" dirty="0" smtClean="0">
                <a:solidFill>
                  <a:schemeClr val="tx1"/>
                </a:solidFill>
                <a:latin typeface="+mn-lt"/>
                <a:ea typeface="+mn-ea"/>
                <a:cs typeface="+mn-cs"/>
              </a:rPr>
              <a:t> </a:t>
            </a:r>
          </a:p>
          <a:p>
            <a:endParaRPr lang="cs-CZ" sz="1200" kern="1200" dirty="0" smtClean="0">
              <a:solidFill>
                <a:schemeClr val="tx1"/>
              </a:solidFill>
              <a:latin typeface="+mn-lt"/>
              <a:ea typeface="+mn-ea"/>
              <a:cs typeface="+mn-cs"/>
            </a:endParaRPr>
          </a:p>
          <a:p>
            <a:endParaRPr lang="cs-CZ"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Some think they have a talent of being a good mind-reader, but if their thoughts are shared with others, much harm can be done by their misreading and crooked thinking.</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“If through inaccurate mind reading we expect someone to be rude or unfair and treat them as such, they may recognize our assumptions and treat us as we expect—even if this is not their normal way of doing things. If we are not careful, inaccurate mind reading can lead to negative self-fulfilling prophecies.”</a:t>
            </a:r>
          </a:p>
          <a:p>
            <a:endParaRPr lang="en-US" dirty="0"/>
          </a:p>
        </p:txBody>
      </p:sp>
      <p:sp>
        <p:nvSpPr>
          <p:cNvPr id="4" name="Slide Number Placeholder 3"/>
          <p:cNvSpPr>
            <a:spLocks noGrp="1"/>
          </p:cNvSpPr>
          <p:nvPr>
            <p:ph type="sldNum" sz="quarter" idx="10"/>
          </p:nvPr>
        </p:nvSpPr>
        <p:spPr/>
        <p:txBody>
          <a:bodyPr/>
          <a:lstStyle/>
          <a:p>
            <a:fld id="{FECE86BB-486B-E74C-ACFC-B57D85B0050F}" type="slidenum">
              <a:rPr lang="en-US" smtClean="0">
                <a:solidFill>
                  <a:prstClr val="black"/>
                </a:solidFill>
                <a:latin typeface="Calibri"/>
              </a:rPr>
              <a:pPr/>
              <a:t>14</a:t>
            </a:fld>
            <a:endParaRPr lang="en-US">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cs-CZ"/>
          </a:p>
        </p:txBody>
      </p:sp>
      <p:sp>
        <p:nvSpPr>
          <p:cNvPr id="4" name="Date Placeholder 3"/>
          <p:cNvSpPr>
            <a:spLocks noGrp="1"/>
          </p:cNvSpPr>
          <p:nvPr>
            <p:ph type="dt" sz="half" idx="10"/>
          </p:nvPr>
        </p:nvSpPr>
        <p:spPr/>
        <p:txBody>
          <a:bodyPr/>
          <a:lstStyle/>
          <a:p>
            <a:fld id="{71753AF1-ADC0-2A48-88DB-A5F02019F95F}" type="datetimeFigureOut">
              <a:rPr lang="en-US" smtClean="0"/>
              <a:pPr/>
              <a:t>2/1/2016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C272991-F34A-F64E-972B-DB5DE7078239}" type="slidenum">
              <a:rPr lang="cs-CZ" smtClean="0"/>
              <a:pPr/>
              <a:t>‹#›</a:t>
            </a:fld>
            <a:endParaRPr lang="cs-CZ"/>
          </a:p>
        </p:txBody>
      </p:sp>
    </p:spTree>
    <p:extLst>
      <p:ext uri="{BB962C8B-B14F-4D97-AF65-F5344CB8AC3E}">
        <p14:creationId xmlns:p14="http://schemas.microsoft.com/office/powerpoint/2010/main" xmlns="" val="1423779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71753AF1-ADC0-2A48-88DB-A5F02019F95F}" type="datetimeFigureOut">
              <a:rPr lang="en-US" smtClean="0"/>
              <a:pPr/>
              <a:t>2/1/2016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C272991-F34A-F64E-972B-DB5DE7078239}" type="slidenum">
              <a:rPr lang="cs-CZ" smtClean="0"/>
              <a:pPr/>
              <a:t>‹#›</a:t>
            </a:fld>
            <a:endParaRPr lang="cs-CZ"/>
          </a:p>
        </p:txBody>
      </p:sp>
    </p:spTree>
    <p:extLst>
      <p:ext uri="{BB962C8B-B14F-4D97-AF65-F5344CB8AC3E}">
        <p14:creationId xmlns:p14="http://schemas.microsoft.com/office/powerpoint/2010/main" xmlns="" val="1008062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71753AF1-ADC0-2A48-88DB-A5F02019F95F}" type="datetimeFigureOut">
              <a:rPr lang="en-US" smtClean="0"/>
              <a:pPr/>
              <a:t>2/1/2016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C272991-F34A-F64E-972B-DB5DE7078239}" type="slidenum">
              <a:rPr lang="cs-CZ" smtClean="0"/>
              <a:pPr/>
              <a:t>‹#›</a:t>
            </a:fld>
            <a:endParaRPr lang="cs-CZ"/>
          </a:p>
        </p:txBody>
      </p:sp>
    </p:spTree>
    <p:extLst>
      <p:ext uri="{BB962C8B-B14F-4D97-AF65-F5344CB8AC3E}">
        <p14:creationId xmlns:p14="http://schemas.microsoft.com/office/powerpoint/2010/main" xmlns="" val="61127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913DD6-749D-DC45-9706-DE1CE6C5E16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3E79A63-DF26-B94E-AD02-A328A5BDCB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897464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13DD6-749D-DC45-9706-DE1CE6C5E16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3E79A63-DF26-B94E-AD02-A328A5BDCB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663857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913DD6-749D-DC45-9706-DE1CE6C5E16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3E79A63-DF26-B94E-AD02-A328A5BDCB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757960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913DD6-749D-DC45-9706-DE1CE6C5E16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3E79A63-DF26-B94E-AD02-A328A5BDCB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620057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913DD6-749D-DC45-9706-DE1CE6C5E16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A3E79A63-DF26-B94E-AD02-A328A5BDCB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348851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913DD6-749D-DC45-9706-DE1CE6C5E16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3E79A63-DF26-B94E-AD02-A328A5BDCB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5420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913DD6-749D-DC45-9706-DE1CE6C5E16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A3E79A63-DF26-B94E-AD02-A328A5BDCB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818062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13DD6-749D-DC45-9706-DE1CE6C5E16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3E79A63-DF26-B94E-AD02-A328A5BDCB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801758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10"/>
          </p:nvPr>
        </p:nvSpPr>
        <p:spPr/>
        <p:txBody>
          <a:bodyPr/>
          <a:lstStyle/>
          <a:p>
            <a:fld id="{71753AF1-ADC0-2A48-88DB-A5F02019F95F}" type="datetimeFigureOut">
              <a:rPr lang="en-US" smtClean="0"/>
              <a:pPr/>
              <a:t>2/1/2016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C272991-F34A-F64E-972B-DB5DE7078239}" type="slidenum">
              <a:rPr lang="cs-CZ" smtClean="0"/>
              <a:pPr/>
              <a:t>‹#›</a:t>
            </a:fld>
            <a:endParaRPr lang="cs-CZ"/>
          </a:p>
        </p:txBody>
      </p:sp>
    </p:spTree>
    <p:extLst>
      <p:ext uri="{BB962C8B-B14F-4D97-AF65-F5344CB8AC3E}">
        <p14:creationId xmlns:p14="http://schemas.microsoft.com/office/powerpoint/2010/main" xmlns="" val="2111680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D913DD6-749D-DC45-9706-DE1CE6C5E16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A3E79A63-DF26-B94E-AD02-A328A5BDCB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671381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13DD6-749D-DC45-9706-DE1CE6C5E16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3E79A63-DF26-B94E-AD02-A328A5BDCB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231155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913DD6-749D-DC45-9706-DE1CE6C5E16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A3E79A63-DF26-B94E-AD02-A328A5BDCB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6818819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09AB5B-FAB8-40FD-B8A8-449BD2038EBD}"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xmlns="" val="1156630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5866E6-50D8-415C-8C43-780FE94A3FAB}"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xmlns="" val="16992814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2238AA-998E-4CBA-86F0-3A9DAEA32DC3}"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xmlns="" val="2968244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4219D1-2585-4578-9A6A-97AC50E7248D}"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xmlns="" val="3656923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09F333E-3294-49FA-969A-D9FF798A18BC}"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xmlns="" val="28708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672E71C-8DCF-4705-964A-84BC885B0FF9}"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xmlns="" val="21341154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08BB80-134C-4632-BF5C-0B5CAEFCC6F2}"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xmlns="" val="410843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753AF1-ADC0-2A48-88DB-A5F02019F95F}" type="datetimeFigureOut">
              <a:rPr lang="en-US" smtClean="0"/>
              <a:pPr/>
              <a:t>2/1/2016</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0C272991-F34A-F64E-972B-DB5DE7078239}" type="slidenum">
              <a:rPr lang="cs-CZ" smtClean="0"/>
              <a:pPr/>
              <a:t>‹#›</a:t>
            </a:fld>
            <a:endParaRPr lang="cs-CZ"/>
          </a:p>
        </p:txBody>
      </p:sp>
    </p:spTree>
    <p:extLst>
      <p:ext uri="{BB962C8B-B14F-4D97-AF65-F5344CB8AC3E}">
        <p14:creationId xmlns:p14="http://schemas.microsoft.com/office/powerpoint/2010/main" xmlns="" val="19126059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ADAC91-B79A-4827-9AE6-12468A960284}"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xmlns="" val="998114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30E616-E29C-449B-9A7B-65598E9448B4}"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xmlns="" val="2361170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65FD75-FE1E-4C0F-B2C7-908E567B0AFD}"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xmlns="" val="235843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848AB1-B3E8-459A-8E1E-2C1E8B1169F9}"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xmlns="" val="2636740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457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s-CZ">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5DA6E4-471F-4E1E-92BC-F0DE0B797D08}" type="slidenum">
              <a:rPr lang="cs-CZ">
                <a:solidFill>
                  <a:srgbClr val="000000"/>
                </a:solidFill>
              </a:rPr>
              <a:pPr>
                <a:defRPr/>
              </a:pPr>
              <a:t>‹#›</a:t>
            </a:fld>
            <a:endParaRPr lang="cs-CZ">
              <a:solidFill>
                <a:srgbClr val="000000"/>
              </a:solidFill>
            </a:endParaRPr>
          </a:p>
        </p:txBody>
      </p:sp>
    </p:spTree>
    <p:extLst>
      <p:ext uri="{BB962C8B-B14F-4D97-AF65-F5344CB8AC3E}">
        <p14:creationId xmlns:p14="http://schemas.microsoft.com/office/powerpoint/2010/main" xmlns="" val="864201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C04740-7A56-4535-BB1A-6F847289DC8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2F86A49-54AA-4CC2-B4E5-BB255D330B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5896329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C04740-7A56-4535-BB1A-6F847289DC8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2F86A49-54AA-4CC2-B4E5-BB255D330B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51018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C04740-7A56-4535-BB1A-6F847289DC8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2F86A49-54AA-4CC2-B4E5-BB255D330B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530087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C04740-7A56-4535-BB1A-6F847289DC8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2F86A49-54AA-4CC2-B4E5-BB255D330B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404071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C04740-7A56-4535-BB1A-6F847289DC8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2F86A49-54AA-4CC2-B4E5-BB255D330B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05179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Date Placeholder 4"/>
          <p:cNvSpPr>
            <a:spLocks noGrp="1"/>
          </p:cNvSpPr>
          <p:nvPr>
            <p:ph type="dt" sz="half" idx="10"/>
          </p:nvPr>
        </p:nvSpPr>
        <p:spPr/>
        <p:txBody>
          <a:bodyPr/>
          <a:lstStyle/>
          <a:p>
            <a:fld id="{71753AF1-ADC0-2A48-88DB-A5F02019F95F}" type="datetimeFigureOut">
              <a:rPr lang="en-US" smtClean="0"/>
              <a:pPr/>
              <a:t>2/1/2016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C272991-F34A-F64E-972B-DB5DE7078239}" type="slidenum">
              <a:rPr lang="cs-CZ" smtClean="0"/>
              <a:pPr/>
              <a:t>‹#›</a:t>
            </a:fld>
            <a:endParaRPr lang="cs-CZ"/>
          </a:p>
        </p:txBody>
      </p:sp>
    </p:spTree>
    <p:extLst>
      <p:ext uri="{BB962C8B-B14F-4D97-AF65-F5344CB8AC3E}">
        <p14:creationId xmlns:p14="http://schemas.microsoft.com/office/powerpoint/2010/main" xmlns="" val="37846170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C04740-7A56-4535-BB1A-6F847289DC8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2F86A49-54AA-4CC2-B4E5-BB255D330B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537259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C04740-7A56-4535-BB1A-6F847289DC8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2F86A49-54AA-4CC2-B4E5-BB255D330B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886078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C04740-7A56-4535-BB1A-6F847289DC8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2F86A49-54AA-4CC2-B4E5-BB255D330B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086007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C04740-7A56-4535-BB1A-6F847289DC8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2F86A49-54AA-4CC2-B4E5-BB255D330B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4477904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C04740-7A56-4535-BB1A-6F847289DC8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2F86A49-54AA-4CC2-B4E5-BB255D330B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22877371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C04740-7A56-4535-BB1A-6F847289DC8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2F86A49-54AA-4CC2-B4E5-BB255D330B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39002779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043227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19363243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444483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720262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Date Placeholder 6"/>
          <p:cNvSpPr>
            <a:spLocks noGrp="1"/>
          </p:cNvSpPr>
          <p:nvPr>
            <p:ph type="dt" sz="half" idx="10"/>
          </p:nvPr>
        </p:nvSpPr>
        <p:spPr/>
        <p:txBody>
          <a:bodyPr/>
          <a:lstStyle/>
          <a:p>
            <a:fld id="{71753AF1-ADC0-2A48-88DB-A5F02019F95F}" type="datetimeFigureOut">
              <a:rPr lang="en-US" smtClean="0"/>
              <a:pPr/>
              <a:t>2/1/2016</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0C272991-F34A-F64E-972B-DB5DE7078239}" type="slidenum">
              <a:rPr lang="cs-CZ" smtClean="0"/>
              <a:pPr/>
              <a:t>‹#›</a:t>
            </a:fld>
            <a:endParaRPr lang="cs-CZ"/>
          </a:p>
        </p:txBody>
      </p:sp>
    </p:spTree>
    <p:extLst>
      <p:ext uri="{BB962C8B-B14F-4D97-AF65-F5344CB8AC3E}">
        <p14:creationId xmlns:p14="http://schemas.microsoft.com/office/powerpoint/2010/main" xmlns="" val="15482078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994510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xmlns="" val="4050519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11582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757884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5590869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3590725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0146089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C04740-7A56-4535-BB1A-6F847289DC8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2F86A49-54AA-4CC2-B4E5-BB255D330B2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300848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Date Placeholder 2"/>
          <p:cNvSpPr>
            <a:spLocks noGrp="1"/>
          </p:cNvSpPr>
          <p:nvPr>
            <p:ph type="dt" sz="half" idx="10"/>
          </p:nvPr>
        </p:nvSpPr>
        <p:spPr/>
        <p:txBody>
          <a:bodyPr/>
          <a:lstStyle/>
          <a:p>
            <a:fld id="{71753AF1-ADC0-2A48-88DB-A5F02019F95F}" type="datetimeFigureOut">
              <a:rPr lang="en-US" smtClean="0"/>
              <a:pPr/>
              <a:t>2/1/2016</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0C272991-F34A-F64E-972B-DB5DE7078239}" type="slidenum">
              <a:rPr lang="cs-CZ" smtClean="0"/>
              <a:pPr/>
              <a:t>‹#›</a:t>
            </a:fld>
            <a:endParaRPr lang="cs-CZ"/>
          </a:p>
        </p:txBody>
      </p:sp>
    </p:spTree>
    <p:extLst>
      <p:ext uri="{BB962C8B-B14F-4D97-AF65-F5344CB8AC3E}">
        <p14:creationId xmlns:p14="http://schemas.microsoft.com/office/powerpoint/2010/main" xmlns="" val="3125281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53AF1-ADC0-2A48-88DB-A5F02019F95F}" type="datetimeFigureOut">
              <a:rPr lang="en-US" smtClean="0"/>
              <a:pPr/>
              <a:t>2/1/2016</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0C272991-F34A-F64E-972B-DB5DE7078239}" type="slidenum">
              <a:rPr lang="cs-CZ" smtClean="0"/>
              <a:pPr/>
              <a:t>‹#›</a:t>
            </a:fld>
            <a:endParaRPr lang="cs-CZ"/>
          </a:p>
        </p:txBody>
      </p:sp>
    </p:spTree>
    <p:extLst>
      <p:ext uri="{BB962C8B-B14F-4D97-AF65-F5344CB8AC3E}">
        <p14:creationId xmlns:p14="http://schemas.microsoft.com/office/powerpoint/2010/main" xmlns="" val="265881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753AF1-ADC0-2A48-88DB-A5F02019F95F}" type="datetimeFigureOut">
              <a:rPr lang="en-US" smtClean="0"/>
              <a:pPr/>
              <a:t>2/1/2016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C272991-F34A-F64E-972B-DB5DE7078239}" type="slidenum">
              <a:rPr lang="cs-CZ" smtClean="0"/>
              <a:pPr/>
              <a:t>‹#›</a:t>
            </a:fld>
            <a:endParaRPr lang="cs-CZ"/>
          </a:p>
        </p:txBody>
      </p:sp>
    </p:spTree>
    <p:extLst>
      <p:ext uri="{BB962C8B-B14F-4D97-AF65-F5344CB8AC3E}">
        <p14:creationId xmlns:p14="http://schemas.microsoft.com/office/powerpoint/2010/main" xmlns="" val="3273415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753AF1-ADC0-2A48-88DB-A5F02019F95F}" type="datetimeFigureOut">
              <a:rPr lang="en-US" smtClean="0"/>
              <a:pPr/>
              <a:t>2/1/2016</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0C272991-F34A-F64E-972B-DB5DE7078239}" type="slidenum">
              <a:rPr lang="cs-CZ" smtClean="0"/>
              <a:pPr/>
              <a:t>‹#›</a:t>
            </a:fld>
            <a:endParaRPr lang="cs-CZ"/>
          </a:p>
        </p:txBody>
      </p:sp>
    </p:spTree>
    <p:extLst>
      <p:ext uri="{BB962C8B-B14F-4D97-AF65-F5344CB8AC3E}">
        <p14:creationId xmlns:p14="http://schemas.microsoft.com/office/powerpoint/2010/main" xmlns="" val="1093976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cs-C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53AF1-ADC0-2A48-88DB-A5F02019F95F}" type="datetimeFigureOut">
              <a:rPr lang="en-US" smtClean="0"/>
              <a:pPr/>
              <a:t>2/1/2016</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272991-F34A-F64E-972B-DB5DE7078239}" type="slidenum">
              <a:rPr lang="cs-CZ" smtClean="0"/>
              <a:pPr/>
              <a:t>‹#›</a:t>
            </a:fld>
            <a:endParaRPr lang="cs-CZ"/>
          </a:p>
        </p:txBody>
      </p:sp>
    </p:spTree>
    <p:extLst>
      <p:ext uri="{BB962C8B-B14F-4D97-AF65-F5344CB8AC3E}">
        <p14:creationId xmlns:p14="http://schemas.microsoft.com/office/powerpoint/2010/main" xmlns="" val="1223560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CFFCC">
            <a:alpha val="5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913DD6-749D-DC45-9706-DE1CE6C5E161}" type="datetimeFigureOut">
              <a:rPr lang="en-US" smtClean="0">
                <a:solidFill>
                  <a:prstClr val="black">
                    <a:tint val="75000"/>
                  </a:prstClr>
                </a:solidFill>
                <a:latin typeface="Calibri"/>
              </a:rPr>
              <a:pPr/>
              <a:t>2/1/2016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79A63-DF26-B94E-AD02-A328A5BDCBE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519080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fontAlgn="base">
              <a:spcBef>
                <a:spcPct val="0"/>
              </a:spcBef>
              <a:spcAft>
                <a:spcPct val="0"/>
              </a:spcAft>
              <a:defRPr/>
            </a:pPr>
            <a:endParaRPr lang="cs-CZ">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defTabSz="914400" fontAlgn="base">
              <a:spcBef>
                <a:spcPct val="0"/>
              </a:spcBef>
              <a:spcAft>
                <a:spcPct val="0"/>
              </a:spcAft>
              <a:defRPr/>
            </a:pPr>
            <a:endParaRPr lang="cs-CZ">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C47844BA-E6C8-47DB-A736-DC78AEB1A0DD}" type="slidenum">
              <a:rPr lang="cs-CZ">
                <a:solidFill>
                  <a:srgbClr val="000000"/>
                </a:solidFill>
              </a:rPr>
              <a:pPr defTabSz="914400" fontAlgn="base">
                <a:spcBef>
                  <a:spcPct val="0"/>
                </a:spcBef>
                <a:spcAft>
                  <a:spcPct val="0"/>
                </a:spcAft>
                <a:defRPr/>
              </a:pPr>
              <a:t>‹#›</a:t>
            </a:fld>
            <a:endParaRPr lang="cs-CZ">
              <a:solidFill>
                <a:srgbClr val="000000"/>
              </a:solidFill>
            </a:endParaRPr>
          </a:p>
        </p:txBody>
      </p:sp>
    </p:spTree>
    <p:extLst>
      <p:ext uri="{BB962C8B-B14F-4D97-AF65-F5344CB8AC3E}">
        <p14:creationId xmlns:p14="http://schemas.microsoft.com/office/powerpoint/2010/main" xmlns="" val="17751136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6C04740-7A56-4535-BB1A-6F847289DC81}" type="datetimeFigureOut">
              <a:rPr lang="en-US" smtClean="0">
                <a:solidFill>
                  <a:prstClr val="black">
                    <a:tint val="75000"/>
                  </a:prstClr>
                </a:solidFill>
                <a:latin typeface="Calibri"/>
              </a:rPr>
              <a:pPr defTabSz="914400"/>
              <a:t>2/1/2016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2F86A49-54AA-4CC2-B4E5-BB255D330B2D}"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14442856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CFFCC">
            <a:alpha val="43000"/>
          </a:srgbClr>
        </a:solidFill>
        <a:effectLst/>
      </p:bgPr>
    </p:bg>
    <p:spTree>
      <p:nvGrpSpPr>
        <p:cNvPr id="1" name=""/>
        <p:cNvGrpSpPr/>
        <p:nvPr/>
      </p:nvGrpSpPr>
      <p:grpSpPr>
        <a:xfrm>
          <a:off x="0" y="0"/>
          <a:ext cx="0" cy="0"/>
          <a:chOff x="0" y="0"/>
          <a:chExt cx="0" cy="0"/>
        </a:xfrm>
      </p:grpSpPr>
      <p:sp>
        <p:nvSpPr>
          <p:cNvPr id="1025" name="Text Box 1"/>
          <p:cNvSpPr txBox="1">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60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FFFFFF"/>
              </a:solidFill>
              <a:effectLst>
                <a:outerShdw blurRad="38100" dist="38100" dir="2700000" algn="tl">
                  <a:srgbClr val="000000">
                    <a:alpha val="43137"/>
                  </a:srgbClr>
                </a:outerShdw>
              </a:effectLst>
              <a:latin typeface="Humanst521 XBdCn BT" charset="0"/>
              <a:ea typeface="ＭＳ Ｐゴシック" charset="0"/>
              <a:cs typeface="Humanst521 XBdCn BT"/>
            </a:endParaRPr>
          </a:p>
        </p:txBody>
      </p:sp>
      <p:sp>
        <p:nvSpPr>
          <p:cNvPr id="1026" name="Text Box 2"/>
          <p:cNvSpPr txBox="1">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60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FFFFFF"/>
              </a:solidFill>
              <a:effectLst>
                <a:outerShdw blurRad="38100" dist="38100" dir="2700000" algn="tl">
                  <a:srgbClr val="000000">
                    <a:alpha val="43137"/>
                  </a:srgbClr>
                </a:outerShdw>
              </a:effectLst>
              <a:latin typeface="Humanst521 XBdCn BT" charset="0"/>
              <a:ea typeface="ＭＳ Ｐゴシック" charset="0"/>
              <a:cs typeface="Humanst521 XBdCn BT"/>
            </a:endParaRPr>
          </a:p>
        </p:txBody>
      </p:sp>
    </p:spTree>
    <p:extLst>
      <p:ext uri="{BB962C8B-B14F-4D97-AF65-F5344CB8AC3E}">
        <p14:creationId xmlns:p14="http://schemas.microsoft.com/office/powerpoint/2010/main" xmlns="" val="219968401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49263" rtl="0" fontAlgn="base">
        <a:lnSpc>
          <a:spcPct val="111000"/>
        </a:lnSpc>
        <a:spcBef>
          <a:spcPct val="0"/>
        </a:spcBef>
        <a:spcAft>
          <a:spcPct val="0"/>
        </a:spcAft>
        <a:buClr>
          <a:srgbClr val="FF9900"/>
        </a:buClr>
        <a:buSzPct val="100000"/>
        <a:buFont typeface="Humanst521 XBdCn BT" charset="0"/>
        <a:defRPr sz="4400">
          <a:solidFill>
            <a:srgbClr val="FF9900"/>
          </a:solidFill>
          <a:latin typeface="+mj-lt"/>
          <a:ea typeface="+mj-ea"/>
          <a:cs typeface="+mj-cs"/>
        </a:defRPr>
      </a:lvl1pPr>
      <a:lvl2pPr marL="431800" indent="-215900" algn="l" defTabSz="449263" rtl="0" fontAlgn="base">
        <a:spcBef>
          <a:spcPct val="0"/>
        </a:spcBef>
        <a:spcAft>
          <a:spcPct val="0"/>
        </a:spcAft>
        <a:buClr>
          <a:srgbClr val="000000"/>
        </a:buClr>
        <a:buSzPct val="45000"/>
        <a:buFont typeface="StarSymbol" charset="0"/>
        <a:defRPr sz="4400">
          <a:solidFill>
            <a:srgbClr val="000000"/>
          </a:solidFill>
          <a:latin typeface="Humanst521 XBdCn BT" charset="0"/>
          <a:ea typeface="Humanst521 XBdCn BT" charset="0"/>
          <a:cs typeface="Humanst521 XBdCn BT" charset="0"/>
        </a:defRPr>
      </a:lvl2pPr>
      <a:lvl3pPr marL="647700" indent="-215900" algn="l" defTabSz="449263" rtl="0" fontAlgn="base">
        <a:spcBef>
          <a:spcPct val="0"/>
        </a:spcBef>
        <a:spcAft>
          <a:spcPct val="0"/>
        </a:spcAft>
        <a:buClr>
          <a:srgbClr val="000000"/>
        </a:buClr>
        <a:buSzPct val="45000"/>
        <a:buFont typeface="StarSymbol" charset="0"/>
        <a:defRPr sz="4400">
          <a:solidFill>
            <a:srgbClr val="000000"/>
          </a:solidFill>
          <a:latin typeface="Humanst521 XBdCn BT" charset="0"/>
          <a:ea typeface="Humanst521 XBdCn BT" charset="0"/>
          <a:cs typeface="Humanst521 XBdCn BT" charset="0"/>
        </a:defRPr>
      </a:lvl3pPr>
      <a:lvl4pPr marL="863600" indent="-215900" algn="l" defTabSz="449263" rtl="0" fontAlgn="base">
        <a:spcBef>
          <a:spcPct val="0"/>
        </a:spcBef>
        <a:spcAft>
          <a:spcPct val="0"/>
        </a:spcAft>
        <a:buClr>
          <a:srgbClr val="000000"/>
        </a:buClr>
        <a:buSzPct val="45000"/>
        <a:buFont typeface="StarSymbol" charset="0"/>
        <a:defRPr sz="4400">
          <a:solidFill>
            <a:srgbClr val="000000"/>
          </a:solidFill>
          <a:latin typeface="Humanst521 XBdCn BT" charset="0"/>
          <a:ea typeface="Humanst521 XBdCn BT" charset="0"/>
          <a:cs typeface="Humanst521 XBdCn BT" charset="0"/>
        </a:defRPr>
      </a:lvl4pPr>
      <a:lvl5pPr marL="1079500" indent="-215900" algn="l" defTabSz="449263" rtl="0" fontAlgn="base">
        <a:spcBef>
          <a:spcPct val="0"/>
        </a:spcBef>
        <a:spcAft>
          <a:spcPct val="0"/>
        </a:spcAft>
        <a:buClr>
          <a:srgbClr val="000000"/>
        </a:buClr>
        <a:buSzPct val="45000"/>
        <a:buFont typeface="StarSymbol" charset="0"/>
        <a:defRPr sz="4400">
          <a:solidFill>
            <a:srgbClr val="000000"/>
          </a:solidFill>
          <a:latin typeface="Humanst521 XBdCn BT" charset="0"/>
          <a:ea typeface="Humanst521 XBdCn BT" charset="0"/>
          <a:cs typeface="Humanst521 XBdCn BT" charset="0"/>
        </a:defRPr>
      </a:lvl5pPr>
      <a:lvl6pPr marL="1536700" indent="-215900" algn="l" defTabSz="449263" rtl="0" fontAlgn="base">
        <a:spcBef>
          <a:spcPct val="0"/>
        </a:spcBef>
        <a:spcAft>
          <a:spcPct val="0"/>
        </a:spcAft>
        <a:buClr>
          <a:srgbClr val="000000"/>
        </a:buClr>
        <a:buSzPct val="45000"/>
        <a:buFont typeface="StarSymbol" charset="0"/>
        <a:defRPr sz="4400">
          <a:solidFill>
            <a:srgbClr val="000000"/>
          </a:solidFill>
          <a:latin typeface="Humanst521 XBdCn BT" charset="0"/>
          <a:ea typeface="Humanst521 XBdCn BT" charset="0"/>
          <a:cs typeface="Humanst521 XBdCn BT" charset="0"/>
        </a:defRPr>
      </a:lvl6pPr>
      <a:lvl7pPr marL="1993900" indent="-215900" algn="l" defTabSz="449263" rtl="0" fontAlgn="base">
        <a:spcBef>
          <a:spcPct val="0"/>
        </a:spcBef>
        <a:spcAft>
          <a:spcPct val="0"/>
        </a:spcAft>
        <a:buClr>
          <a:srgbClr val="000000"/>
        </a:buClr>
        <a:buSzPct val="45000"/>
        <a:buFont typeface="StarSymbol" charset="0"/>
        <a:defRPr sz="4400">
          <a:solidFill>
            <a:srgbClr val="000000"/>
          </a:solidFill>
          <a:latin typeface="Humanst521 XBdCn BT" charset="0"/>
          <a:ea typeface="Humanst521 XBdCn BT" charset="0"/>
          <a:cs typeface="Humanst521 XBdCn BT" charset="0"/>
        </a:defRPr>
      </a:lvl7pPr>
      <a:lvl8pPr marL="2451100" indent="-215900" algn="l" defTabSz="449263" rtl="0" fontAlgn="base">
        <a:spcBef>
          <a:spcPct val="0"/>
        </a:spcBef>
        <a:spcAft>
          <a:spcPct val="0"/>
        </a:spcAft>
        <a:buClr>
          <a:srgbClr val="000000"/>
        </a:buClr>
        <a:buSzPct val="45000"/>
        <a:buFont typeface="StarSymbol" charset="0"/>
        <a:defRPr sz="4400">
          <a:solidFill>
            <a:srgbClr val="000000"/>
          </a:solidFill>
          <a:latin typeface="Humanst521 XBdCn BT" charset="0"/>
          <a:ea typeface="Humanst521 XBdCn BT" charset="0"/>
          <a:cs typeface="Humanst521 XBdCn BT" charset="0"/>
        </a:defRPr>
      </a:lvl8pPr>
      <a:lvl9pPr marL="2908300" indent="-215900" algn="l" defTabSz="449263" rtl="0" fontAlgn="base">
        <a:spcBef>
          <a:spcPct val="0"/>
        </a:spcBef>
        <a:spcAft>
          <a:spcPct val="0"/>
        </a:spcAft>
        <a:buClr>
          <a:srgbClr val="000000"/>
        </a:buClr>
        <a:buSzPct val="45000"/>
        <a:buFont typeface="StarSymbol" charset="0"/>
        <a:defRPr sz="4400">
          <a:solidFill>
            <a:srgbClr val="000000"/>
          </a:solidFill>
          <a:latin typeface="Humanst521 XBdCn BT" charset="0"/>
          <a:ea typeface="Humanst521 XBdCn BT" charset="0"/>
          <a:cs typeface="Humanst521 XBdCn BT" charset="0"/>
        </a:defRPr>
      </a:lvl9pPr>
    </p:titleStyle>
    <p:bodyStyle>
      <a:lvl1pPr marL="341313" indent="-341313" algn="l" defTabSz="449263" rtl="0" fontAlgn="base">
        <a:lnSpc>
          <a:spcPct val="105000"/>
        </a:lnSpc>
        <a:spcBef>
          <a:spcPts val="788"/>
        </a:spcBef>
        <a:spcAft>
          <a:spcPct val="0"/>
        </a:spcAft>
        <a:buClr>
          <a:srgbClr val="FFFFFF"/>
        </a:buClr>
        <a:buSzPct val="45000"/>
        <a:buFont typeface="StarSymbol" charset="0"/>
        <a:buChar char="●"/>
        <a:defRPr sz="4000">
          <a:solidFill>
            <a:srgbClr val="FFFFFF"/>
          </a:solidFill>
          <a:effectLst>
            <a:outerShdw blurRad="38100" dist="38100" dir="2700000" algn="tl">
              <a:srgbClr val="808080"/>
            </a:outerShdw>
          </a:effectLst>
          <a:latin typeface="+mn-lt"/>
          <a:ea typeface="+mn-ea"/>
          <a:cs typeface="+mn-cs"/>
        </a:defRPr>
      </a:lvl1pPr>
      <a:lvl2pPr marL="741363" indent="-284163" algn="l" defTabSz="449263" rtl="0" fontAlgn="base">
        <a:lnSpc>
          <a:spcPct val="105000"/>
        </a:lnSpc>
        <a:spcBef>
          <a:spcPts val="688"/>
        </a:spcBef>
        <a:spcAft>
          <a:spcPct val="0"/>
        </a:spcAft>
        <a:buClr>
          <a:srgbClr val="FFFFFF"/>
        </a:buClr>
        <a:buSzPct val="45000"/>
        <a:buFont typeface="StarSymbol" charset="0"/>
        <a:buChar char="●"/>
        <a:defRPr sz="3200">
          <a:solidFill>
            <a:srgbClr val="FFFFFF"/>
          </a:solidFill>
          <a:effectLst>
            <a:outerShdw blurRad="38100" dist="38100" dir="2700000" algn="tl">
              <a:srgbClr val="808080"/>
            </a:outerShdw>
          </a:effectLst>
          <a:latin typeface="+mn-lt"/>
          <a:ea typeface="+mn-ea"/>
          <a:cs typeface="+mn-cs"/>
        </a:defRPr>
      </a:lvl2pPr>
      <a:lvl3pPr marL="1143000" indent="-228600" algn="l" defTabSz="449263" rtl="0" fontAlgn="base">
        <a:lnSpc>
          <a:spcPct val="105000"/>
        </a:lnSpc>
        <a:spcBef>
          <a:spcPts val="588"/>
        </a:spcBef>
        <a:spcAft>
          <a:spcPct val="0"/>
        </a:spcAft>
        <a:buClr>
          <a:srgbClr val="FFFFFF"/>
        </a:buClr>
        <a:buSzPct val="100000"/>
        <a:buFont typeface="Humanst521 XBdCn BT" charset="0"/>
        <a:buChar char="•"/>
        <a:defRPr sz="2400">
          <a:solidFill>
            <a:srgbClr val="FFFFFF"/>
          </a:solidFill>
          <a:latin typeface="+mn-lt"/>
          <a:ea typeface="+mn-ea"/>
          <a:cs typeface="+mn-cs"/>
        </a:defRPr>
      </a:lvl3pPr>
      <a:lvl4pPr marL="1600200" indent="-228600" algn="l" defTabSz="449263" rtl="0" fontAlgn="base">
        <a:lnSpc>
          <a:spcPct val="105000"/>
        </a:lnSpc>
        <a:spcBef>
          <a:spcPts val="488"/>
        </a:spcBef>
        <a:spcAft>
          <a:spcPct val="0"/>
        </a:spcAft>
        <a:buClr>
          <a:srgbClr val="FFFFFF"/>
        </a:buClr>
        <a:buSzPct val="100000"/>
        <a:buFont typeface="Humanst521 XBdCn BT" charset="0"/>
        <a:buChar char="–"/>
        <a:defRPr sz="2000">
          <a:solidFill>
            <a:srgbClr val="FFFFFF"/>
          </a:solidFill>
          <a:latin typeface="+mn-lt"/>
          <a:ea typeface="+mn-ea"/>
          <a:cs typeface="+mn-cs"/>
        </a:defRPr>
      </a:lvl4pPr>
      <a:lvl5pPr marL="2057400" indent="-228600" algn="l" defTabSz="449263" rtl="0" fontAlgn="base">
        <a:lnSpc>
          <a:spcPct val="105000"/>
        </a:lnSpc>
        <a:spcBef>
          <a:spcPts val="488"/>
        </a:spcBef>
        <a:spcAft>
          <a:spcPct val="0"/>
        </a:spcAft>
        <a:buClr>
          <a:srgbClr val="FFFFFF"/>
        </a:buClr>
        <a:buSzPct val="100000"/>
        <a:buFont typeface="Humanst521 XBdCn BT" charset="0"/>
        <a:buChar char="»"/>
        <a:defRPr sz="2000">
          <a:solidFill>
            <a:srgbClr val="FFFFFF"/>
          </a:solidFill>
          <a:latin typeface="+mn-lt"/>
          <a:ea typeface="+mn-ea"/>
          <a:cs typeface="+mn-cs"/>
        </a:defRPr>
      </a:lvl5pPr>
      <a:lvl6pPr marL="2514600" indent="-228600" algn="l" defTabSz="449263" rtl="0" fontAlgn="base">
        <a:lnSpc>
          <a:spcPct val="105000"/>
        </a:lnSpc>
        <a:spcBef>
          <a:spcPts val="488"/>
        </a:spcBef>
        <a:spcAft>
          <a:spcPct val="0"/>
        </a:spcAft>
        <a:buClr>
          <a:srgbClr val="FFFFFF"/>
        </a:buClr>
        <a:buSzPct val="100000"/>
        <a:buFont typeface="Humanst521 XBdCn BT" charset="0"/>
        <a:buChar char="»"/>
        <a:defRPr sz="2000">
          <a:solidFill>
            <a:srgbClr val="FFFFFF"/>
          </a:solidFill>
          <a:latin typeface="+mn-lt"/>
          <a:ea typeface="+mn-ea"/>
          <a:cs typeface="+mn-cs"/>
        </a:defRPr>
      </a:lvl6pPr>
      <a:lvl7pPr marL="2971800" indent="-228600" algn="l" defTabSz="449263" rtl="0" fontAlgn="base">
        <a:lnSpc>
          <a:spcPct val="105000"/>
        </a:lnSpc>
        <a:spcBef>
          <a:spcPts val="488"/>
        </a:spcBef>
        <a:spcAft>
          <a:spcPct val="0"/>
        </a:spcAft>
        <a:buClr>
          <a:srgbClr val="FFFFFF"/>
        </a:buClr>
        <a:buSzPct val="100000"/>
        <a:buFont typeface="Humanst521 XBdCn BT" charset="0"/>
        <a:buChar char="»"/>
        <a:defRPr sz="2000">
          <a:solidFill>
            <a:srgbClr val="FFFFFF"/>
          </a:solidFill>
          <a:latin typeface="+mn-lt"/>
          <a:ea typeface="+mn-ea"/>
          <a:cs typeface="+mn-cs"/>
        </a:defRPr>
      </a:lvl7pPr>
      <a:lvl8pPr marL="3429000" indent="-228600" algn="l" defTabSz="449263" rtl="0" fontAlgn="base">
        <a:lnSpc>
          <a:spcPct val="105000"/>
        </a:lnSpc>
        <a:spcBef>
          <a:spcPts val="488"/>
        </a:spcBef>
        <a:spcAft>
          <a:spcPct val="0"/>
        </a:spcAft>
        <a:buClr>
          <a:srgbClr val="FFFFFF"/>
        </a:buClr>
        <a:buSzPct val="100000"/>
        <a:buFont typeface="Humanst521 XBdCn BT" charset="0"/>
        <a:buChar char="»"/>
        <a:defRPr sz="2000">
          <a:solidFill>
            <a:srgbClr val="FFFFFF"/>
          </a:solidFill>
          <a:latin typeface="+mn-lt"/>
          <a:ea typeface="+mn-ea"/>
          <a:cs typeface="+mn-cs"/>
        </a:defRPr>
      </a:lvl8pPr>
      <a:lvl9pPr marL="3886200" indent="-228600" algn="l" defTabSz="449263" rtl="0" fontAlgn="base">
        <a:lnSpc>
          <a:spcPct val="105000"/>
        </a:lnSpc>
        <a:spcBef>
          <a:spcPts val="488"/>
        </a:spcBef>
        <a:spcAft>
          <a:spcPct val="0"/>
        </a:spcAft>
        <a:buClr>
          <a:srgbClr val="FFFFFF"/>
        </a:buClr>
        <a:buSzPct val="100000"/>
        <a:buFont typeface="Humanst521 XBdCn BT" charset="0"/>
        <a:buChar char="»"/>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6C04740-7A56-4535-BB1A-6F847289DC81}" type="datetimeFigureOut">
              <a:rPr lang="en-US" smtClean="0">
                <a:solidFill>
                  <a:prstClr val="black">
                    <a:tint val="75000"/>
                  </a:prstClr>
                </a:solidFill>
                <a:latin typeface="Calibri"/>
              </a:rPr>
              <a:pPr defTabSz="914400"/>
              <a:t>2/1/2016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2F86A49-54AA-4CC2-B4E5-BB255D330B2D}"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xmlns="" val="4107475351"/>
      </p:ext>
    </p:extLst>
  </p:cSld>
  <p:clrMap bg1="lt1" tx1="dk1" bg2="lt2" tx2="dk2" accent1="accent1" accent2="accent2" accent3="accent3" accent4="accent4" accent5="accent5" accent6="accent6" hlink="hlink" folHlink="folHlink"/>
  <p:sldLayoutIdLst>
    <p:sldLayoutId id="214748371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FFCC">
            <a:alpha val="50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cs-CZ" sz="6000" b="1" dirty="0" smtClean="0">
                <a:solidFill>
                  <a:srgbClr val="FF0000"/>
                </a:solidFill>
              </a:rPr>
              <a:t>Změň myšlení</a:t>
            </a:r>
            <a:endParaRPr lang="cs-CZ" sz="6000" b="1" dirty="0">
              <a:solidFill>
                <a:srgbClr val="FF0000"/>
              </a:solidFill>
            </a:endParaRPr>
          </a:p>
        </p:txBody>
      </p:sp>
      <p:sp>
        <p:nvSpPr>
          <p:cNvPr id="3" name="Subtitle 2"/>
          <p:cNvSpPr>
            <a:spLocks noGrp="1"/>
          </p:cNvSpPr>
          <p:nvPr>
            <p:ph type="subTitle" idx="1"/>
          </p:nvPr>
        </p:nvSpPr>
        <p:spPr/>
        <p:txBody>
          <a:bodyPr/>
          <a:lstStyle/>
          <a:p>
            <a:endParaRPr lang="cs-CZ" dirty="0"/>
          </a:p>
        </p:txBody>
      </p:sp>
    </p:spTree>
    <p:extLst>
      <p:ext uri="{BB962C8B-B14F-4D97-AF65-F5344CB8AC3E}">
        <p14:creationId xmlns:p14="http://schemas.microsoft.com/office/powerpoint/2010/main" xmlns="" val="1028207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257800"/>
            <a:ext cx="9144000" cy="160020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2" name="Title 1"/>
          <p:cNvSpPr>
            <a:spLocks noGrp="1"/>
          </p:cNvSpPr>
          <p:nvPr>
            <p:ph type="title"/>
          </p:nvPr>
        </p:nvSpPr>
        <p:spPr>
          <a:xfrm>
            <a:off x="381000" y="5334000"/>
            <a:ext cx="8229600" cy="1325562"/>
          </a:xfrm>
          <a:noFill/>
        </p:spPr>
        <p:txBody>
          <a:bodyPr>
            <a:normAutofit/>
          </a:bodyPr>
          <a:lstStyle/>
          <a:p>
            <a:r>
              <a:rPr lang="cs-CZ" sz="4000" b="1" dirty="0" smtClean="0"/>
              <a:t>Deset druhů pokřiveného myšlení</a:t>
            </a:r>
            <a:r>
              <a:rPr lang="cs-CZ" sz="4000" dirty="0" smtClean="0"/>
              <a:t/>
            </a:r>
            <a:br>
              <a:rPr lang="cs-CZ" sz="4000" dirty="0" smtClean="0"/>
            </a:br>
            <a:r>
              <a:rPr lang="cs-CZ" sz="4000" b="1" dirty="0" smtClean="0">
                <a:solidFill>
                  <a:srgbClr val="0070C0"/>
                </a:solidFill>
              </a:rPr>
              <a:t>1.</a:t>
            </a:r>
            <a:r>
              <a:rPr lang="cs-CZ" sz="4000" dirty="0" smtClean="0">
                <a:solidFill>
                  <a:srgbClr val="0070C0"/>
                </a:solidFill>
              </a:rPr>
              <a:t> </a:t>
            </a:r>
            <a:r>
              <a:rPr lang="cs-CZ" sz="4000" b="1" dirty="0" smtClean="0">
                <a:solidFill>
                  <a:srgbClr val="0070C0"/>
                </a:solidFill>
              </a:rPr>
              <a:t>Skupinové myšlení</a:t>
            </a:r>
            <a:endParaRPr lang="en-US" sz="3200" dirty="0">
              <a:solidFill>
                <a:srgbClr val="0070C0"/>
              </a:solidFill>
            </a:endParaRPr>
          </a:p>
        </p:txBody>
      </p:sp>
    </p:spTree>
    <p:extLst>
      <p:ext uri="{BB962C8B-B14F-4D97-AF65-F5344CB8AC3E}">
        <p14:creationId xmlns:p14="http://schemas.microsoft.com/office/powerpoint/2010/main" xmlns="" val="6912195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5638800"/>
            <a:ext cx="9144000" cy="1219200"/>
          </a:xfrm>
          <a:prstGeom prst="rect">
            <a:avLst/>
          </a:prstGeom>
          <a:solidFill>
            <a:schemeClr val="bg1">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8" name="Title 1"/>
          <p:cNvSpPr>
            <a:spLocks noGrp="1"/>
          </p:cNvSpPr>
          <p:nvPr>
            <p:ph type="title"/>
          </p:nvPr>
        </p:nvSpPr>
        <p:spPr>
          <a:xfrm>
            <a:off x="381000" y="5532438"/>
            <a:ext cx="8229600" cy="1325562"/>
          </a:xfrm>
          <a:noFill/>
        </p:spPr>
        <p:txBody>
          <a:bodyPr>
            <a:noAutofit/>
          </a:bodyPr>
          <a:lstStyle/>
          <a:p>
            <a:pPr lvl="0"/>
            <a:r>
              <a:rPr lang="cs-CZ" sz="4000" b="1" dirty="0" smtClean="0">
                <a:solidFill>
                  <a:srgbClr val="0070C0"/>
                </a:solidFill>
              </a:rPr>
              <a:t>2.</a:t>
            </a:r>
            <a:r>
              <a:rPr lang="cs-CZ" sz="4800" dirty="0" smtClean="0">
                <a:solidFill>
                  <a:srgbClr val="0070C0"/>
                </a:solidFill>
              </a:rPr>
              <a:t> </a:t>
            </a:r>
            <a:r>
              <a:rPr lang="cs-CZ" sz="4000" b="1" dirty="0" smtClean="0">
                <a:solidFill>
                  <a:srgbClr val="0070C0"/>
                </a:solidFill>
              </a:rPr>
              <a:t>Myšlení všechno nebo nic</a:t>
            </a:r>
            <a:endParaRPr lang="en-US" sz="4000" b="1" dirty="0">
              <a:solidFill>
                <a:srgbClr val="0070C0"/>
              </a:solidFill>
            </a:endParaRPr>
          </a:p>
        </p:txBody>
      </p:sp>
    </p:spTree>
    <p:extLst>
      <p:ext uri="{BB962C8B-B14F-4D97-AF65-F5344CB8AC3E}">
        <p14:creationId xmlns:p14="http://schemas.microsoft.com/office/powerpoint/2010/main" xmlns="" val="11031519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21920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5" name="Title 1"/>
          <p:cNvSpPr txBox="1">
            <a:spLocks/>
          </p:cNvSpPr>
          <p:nvPr/>
        </p:nvSpPr>
        <p:spPr>
          <a:xfrm>
            <a:off x="381000" y="-30162"/>
            <a:ext cx="8229600" cy="132556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prstClr val="black"/>
                </a:solidFill>
                <a:latin typeface="Calibri"/>
              </a:rPr>
              <a:t/>
            </a:r>
            <a:br>
              <a:rPr lang="en-US" sz="4000" b="1" dirty="0" smtClean="0">
                <a:solidFill>
                  <a:prstClr val="black"/>
                </a:solidFill>
                <a:latin typeface="Calibri"/>
              </a:rPr>
            </a:br>
            <a:r>
              <a:rPr lang="cs-CZ" sz="4000" b="1" dirty="0" smtClean="0">
                <a:solidFill>
                  <a:srgbClr val="0070C0"/>
                </a:solidFill>
                <a:latin typeface="Calibri"/>
              </a:rPr>
              <a:t>3. Přehnané zobecňování</a:t>
            </a:r>
            <a:endParaRPr lang="cs-CZ" sz="4000" dirty="0" smtClean="0">
              <a:solidFill>
                <a:srgbClr val="0070C0"/>
              </a:solidFill>
              <a:latin typeface="Calibri"/>
            </a:endParaRPr>
          </a:p>
          <a:p>
            <a:endParaRPr lang="en-US" sz="4000" b="1" dirty="0">
              <a:solidFill>
                <a:srgbClr val="0070C0"/>
              </a:solidFill>
              <a:latin typeface="Calibri"/>
            </a:endParaRPr>
          </a:p>
        </p:txBody>
      </p:sp>
    </p:spTree>
    <p:extLst>
      <p:ext uri="{BB962C8B-B14F-4D97-AF65-F5344CB8AC3E}">
        <p14:creationId xmlns:p14="http://schemas.microsoft.com/office/powerpoint/2010/main" xmlns="" val="511795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791200"/>
            <a:ext cx="9144000" cy="1066800"/>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5" name="Title 1"/>
          <p:cNvSpPr txBox="1">
            <a:spLocks/>
          </p:cNvSpPr>
          <p:nvPr/>
        </p:nvSpPr>
        <p:spPr>
          <a:xfrm>
            <a:off x="381000" y="5532438"/>
            <a:ext cx="8229600" cy="132556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4000" b="1" dirty="0" smtClean="0">
                <a:solidFill>
                  <a:prstClr val="black"/>
                </a:solidFill>
                <a:latin typeface="Calibri"/>
              </a:rPr>
              <a:t/>
            </a:r>
            <a:br>
              <a:rPr lang="en-US" sz="4000" b="1" dirty="0" smtClean="0">
                <a:solidFill>
                  <a:prstClr val="black"/>
                </a:solidFill>
                <a:latin typeface="Calibri"/>
              </a:rPr>
            </a:br>
            <a:r>
              <a:rPr lang="cs-CZ" sz="4000" b="1" dirty="0" smtClean="0">
                <a:solidFill>
                  <a:srgbClr val="0070C0"/>
                </a:solidFill>
                <a:latin typeface="Calibri"/>
              </a:rPr>
              <a:t>4. Selektivní vnímání</a:t>
            </a:r>
            <a:endParaRPr lang="cs-CZ" sz="4000" dirty="0" smtClean="0">
              <a:solidFill>
                <a:srgbClr val="0070C0"/>
              </a:solidFill>
              <a:latin typeface="Calibri"/>
            </a:endParaRPr>
          </a:p>
          <a:p>
            <a:pPr>
              <a:spcBef>
                <a:spcPct val="20000"/>
              </a:spcBef>
            </a:pPr>
            <a:endParaRPr lang="en-US" sz="3200" dirty="0">
              <a:solidFill>
                <a:prstClr val="black"/>
              </a:solidFill>
              <a:latin typeface="Calibri"/>
            </a:endParaRPr>
          </a:p>
        </p:txBody>
      </p:sp>
    </p:spTree>
    <p:extLst>
      <p:ext uri="{BB962C8B-B14F-4D97-AF65-F5344CB8AC3E}">
        <p14:creationId xmlns:p14="http://schemas.microsoft.com/office/powerpoint/2010/main" xmlns="" val="1620611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4648200" y="5791200"/>
            <a:ext cx="4495800" cy="1066800"/>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5" name="Title 1"/>
          <p:cNvSpPr txBox="1">
            <a:spLocks/>
          </p:cNvSpPr>
          <p:nvPr/>
        </p:nvSpPr>
        <p:spPr>
          <a:xfrm>
            <a:off x="4419600" y="5791200"/>
            <a:ext cx="4648200" cy="990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4000" b="1" dirty="0" smtClean="0">
                <a:solidFill>
                  <a:srgbClr val="0070C0"/>
                </a:solidFill>
                <a:latin typeface="Calibri"/>
              </a:rPr>
              <a:t>5. </a:t>
            </a:r>
            <a:r>
              <a:rPr lang="cs-CZ" sz="4000" b="1" dirty="0" smtClean="0">
                <a:solidFill>
                  <a:srgbClr val="0070C0"/>
                </a:solidFill>
                <a:latin typeface="Calibri"/>
              </a:rPr>
              <a:t>Čtení myšlenek</a:t>
            </a:r>
            <a:endParaRPr lang="cs-CZ" sz="4000" dirty="0" smtClean="0">
              <a:solidFill>
                <a:srgbClr val="0070C0"/>
              </a:solidFill>
              <a:latin typeface="Calibri"/>
            </a:endParaRPr>
          </a:p>
        </p:txBody>
      </p:sp>
    </p:spTree>
    <p:extLst>
      <p:ext uri="{BB962C8B-B14F-4D97-AF65-F5344CB8AC3E}">
        <p14:creationId xmlns:p14="http://schemas.microsoft.com/office/powerpoint/2010/main" xmlns="" val="1296839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143000"/>
          </a:xfrm>
          <a:prstGeom prst="rect">
            <a:avLst/>
          </a:prstGeom>
          <a:solidFill>
            <a:schemeClr val="bg1">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5" name="Title 1"/>
          <p:cNvSpPr txBox="1">
            <a:spLocks/>
          </p:cNvSpPr>
          <p:nvPr/>
        </p:nvSpPr>
        <p:spPr>
          <a:xfrm>
            <a:off x="381000" y="-106362"/>
            <a:ext cx="8229600" cy="132556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4000" b="1" dirty="0" smtClean="0">
                <a:solidFill>
                  <a:srgbClr val="0070C0"/>
                </a:solidFill>
                <a:latin typeface="Calibri"/>
              </a:rPr>
              <a:t>6. </a:t>
            </a:r>
            <a:r>
              <a:rPr lang="cs-CZ" sz="4000" b="1" dirty="0" smtClean="0">
                <a:solidFill>
                  <a:srgbClr val="0070C0"/>
                </a:solidFill>
                <a:latin typeface="Calibri"/>
              </a:rPr>
              <a:t>Předpovídání budoucnosti</a:t>
            </a:r>
            <a:endParaRPr lang="cs-CZ" sz="4000" dirty="0" smtClean="0">
              <a:solidFill>
                <a:srgbClr val="0070C0"/>
              </a:solidFill>
              <a:latin typeface="Calibri"/>
            </a:endParaRPr>
          </a:p>
        </p:txBody>
      </p:sp>
    </p:spTree>
    <p:extLst>
      <p:ext uri="{BB962C8B-B14F-4D97-AF65-F5344CB8AC3E}">
        <p14:creationId xmlns:p14="http://schemas.microsoft.com/office/powerpoint/2010/main" xmlns="" val="12259181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7" descr="G:\Foto WIN\21 Win\carsonbig.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51050" y="1700213"/>
            <a:ext cx="4752975"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7" name="Rectangle 3"/>
          <p:cNvSpPr>
            <a:spLocks noGrp="1" noChangeArrowheads="1"/>
          </p:cNvSpPr>
          <p:nvPr>
            <p:ph type="title"/>
          </p:nvPr>
        </p:nvSpPr>
        <p:spPr/>
        <p:txBody>
          <a:bodyPr/>
          <a:lstStyle/>
          <a:p>
            <a:pPr eaLnBrk="1" hangingPunct="1"/>
            <a:r>
              <a:rPr lang="cs-CZ">
                <a:solidFill>
                  <a:srgbClr val="FFC000"/>
                </a:solidFill>
                <a:latin typeface="Arial" charset="0"/>
              </a:rPr>
              <a:t>NEŠŤASTNÝ ČLOVĚK …</a:t>
            </a:r>
          </a:p>
        </p:txBody>
      </p:sp>
      <p:sp>
        <p:nvSpPr>
          <p:cNvPr id="6" name="Obdélník 5"/>
          <p:cNvSpPr/>
          <p:nvPr/>
        </p:nvSpPr>
        <p:spPr>
          <a:xfrm>
            <a:off x="1979712" y="5589240"/>
            <a:ext cx="5070619" cy="923330"/>
          </a:xfrm>
          <a:prstGeom prst="rect">
            <a:avLst/>
          </a:prstGeom>
          <a:noFill/>
        </p:spPr>
        <p:txBody>
          <a:bodyPr wrap="none">
            <a:spAutoFit/>
          </a:bodyPr>
          <a:lstStyle/>
          <a:p>
            <a:pPr algn="ctr">
              <a:defRPr/>
            </a:pPr>
            <a:r>
              <a:rPr lang="cs-CZ" sz="5400" b="1" spc="50" dirty="0">
                <a:ln w="12700" cmpd="sng">
                  <a:solidFill>
                    <a:srgbClr val="2D2DB9">
                      <a:satMod val="120000"/>
                      <a:shade val="80000"/>
                    </a:srgbClr>
                  </a:solidFill>
                  <a:prstDash val="solid"/>
                </a:ln>
                <a:solidFill>
                  <a:srgbClr val="00B0F0"/>
                </a:solidFill>
                <a:effectLst>
                  <a:glow rad="53100">
                    <a:srgbClr val="2D2DB9">
                      <a:satMod val="180000"/>
                      <a:alpha val="30000"/>
                    </a:srgbClr>
                  </a:glow>
                </a:effectLst>
                <a:latin typeface="Arial" pitchFamily="34" charset="0"/>
                <a:ea typeface="Humanst521 XBdCn BT"/>
                <a:cs typeface="Humanst521 XBdCn BT"/>
              </a:rPr>
              <a:t>BEN CARSON</a:t>
            </a:r>
          </a:p>
        </p:txBody>
      </p:sp>
    </p:spTree>
    <p:extLst>
      <p:ext uri="{BB962C8B-B14F-4D97-AF65-F5344CB8AC3E}">
        <p14:creationId xmlns:p14="http://schemas.microsoft.com/office/powerpoint/2010/main" xmlns="" val="1130047461"/>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3"/>
          <p:cNvSpPr>
            <a:spLocks noGrp="1" noChangeArrowheads="1"/>
          </p:cNvSpPr>
          <p:nvPr>
            <p:ph type="title"/>
          </p:nvPr>
        </p:nvSpPr>
        <p:spPr/>
        <p:txBody>
          <a:bodyPr/>
          <a:lstStyle/>
          <a:p>
            <a:pPr eaLnBrk="1" hangingPunct="1"/>
            <a:r>
              <a:rPr lang="cs-CZ" dirty="0">
                <a:solidFill>
                  <a:srgbClr val="FFC000"/>
                </a:solidFill>
                <a:latin typeface="Arial" charset="0"/>
              </a:rPr>
              <a:t>NEŠŤASTNÝ ČLOVĚK …</a:t>
            </a:r>
          </a:p>
        </p:txBody>
      </p:sp>
      <p:sp>
        <p:nvSpPr>
          <p:cNvPr id="4" name="Rectangle 3"/>
          <p:cNvSpPr txBox="1">
            <a:spLocks noChangeArrowheads="1"/>
          </p:cNvSpPr>
          <p:nvPr/>
        </p:nvSpPr>
        <p:spPr>
          <a:xfrm>
            <a:off x="381000" y="1916113"/>
            <a:ext cx="8382000" cy="3657600"/>
          </a:xfrm>
          <a:prstGeom prst="rect">
            <a:avLst/>
          </a:prstGeom>
        </p:spPr>
        <p:txBody>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60000"/>
              </a:spcBef>
              <a:buClr>
                <a:srgbClr val="000000"/>
              </a:buClr>
            </a:pPr>
            <a:r>
              <a:rPr lang="cs-CZ" sz="3200" dirty="0">
                <a:solidFill>
                  <a:srgbClr val="3366FF"/>
                </a:solidFill>
                <a:latin typeface="Verdana" charset="0"/>
                <a:cs typeface="Humanst521 XBdCn BT"/>
              </a:rPr>
              <a:t>VYRŮSTAL V NEÚPLNÉ A CHUDÉ RODINĚ</a:t>
            </a:r>
          </a:p>
          <a:p>
            <a:pPr eaLnBrk="1" hangingPunct="1">
              <a:lnSpc>
                <a:spcPct val="90000"/>
              </a:lnSpc>
              <a:spcBef>
                <a:spcPct val="60000"/>
              </a:spcBef>
              <a:buClr>
                <a:srgbClr val="000000"/>
              </a:buClr>
            </a:pPr>
            <a:r>
              <a:rPr lang="cs-CZ" sz="3200" dirty="0" smtClean="0">
                <a:solidFill>
                  <a:srgbClr val="3366FF"/>
                </a:solidFill>
                <a:latin typeface="Verdana" charset="0"/>
                <a:cs typeface="Humanst521 XBdCn BT"/>
              </a:rPr>
              <a:t>BYL ČERNOCHEM </a:t>
            </a:r>
            <a:r>
              <a:rPr lang="cs-CZ" sz="3200" dirty="0">
                <a:solidFill>
                  <a:srgbClr val="3366FF"/>
                </a:solidFill>
                <a:latin typeface="Verdana" charset="0"/>
                <a:cs typeface="Humanst521 XBdCn BT"/>
              </a:rPr>
              <a:t>ŽIJÍCÍM V USA</a:t>
            </a:r>
          </a:p>
          <a:p>
            <a:pPr eaLnBrk="1" hangingPunct="1">
              <a:lnSpc>
                <a:spcPct val="90000"/>
              </a:lnSpc>
              <a:spcBef>
                <a:spcPct val="60000"/>
              </a:spcBef>
              <a:buClr>
                <a:srgbClr val="000000"/>
              </a:buClr>
            </a:pPr>
            <a:r>
              <a:rPr lang="cs-CZ" sz="3200" dirty="0">
                <a:solidFill>
                  <a:srgbClr val="3366FF"/>
                </a:solidFill>
                <a:latin typeface="Verdana" charset="0"/>
                <a:cs typeface="Humanst521 XBdCn BT"/>
              </a:rPr>
              <a:t>BYL NEJHORŠÍM ŽÁKEM</a:t>
            </a:r>
          </a:p>
          <a:p>
            <a:pPr eaLnBrk="1" hangingPunct="1">
              <a:lnSpc>
                <a:spcPct val="90000"/>
              </a:lnSpc>
              <a:spcBef>
                <a:spcPct val="60000"/>
              </a:spcBef>
              <a:buClr>
                <a:srgbClr val="000000"/>
              </a:buClr>
            </a:pPr>
            <a:r>
              <a:rPr lang="cs-CZ" sz="3200" dirty="0">
                <a:solidFill>
                  <a:srgbClr val="3366FF"/>
                </a:solidFill>
                <a:latin typeface="Verdana" charset="0"/>
                <a:cs typeface="Humanst521 XBdCn BT"/>
              </a:rPr>
              <a:t>MĚL NÍZKÉ SEBEVĚDOMÍ</a:t>
            </a:r>
          </a:p>
          <a:p>
            <a:pPr eaLnBrk="1" hangingPunct="1">
              <a:lnSpc>
                <a:spcPct val="90000"/>
              </a:lnSpc>
              <a:spcBef>
                <a:spcPct val="60000"/>
              </a:spcBef>
              <a:buClr>
                <a:srgbClr val="000000"/>
              </a:buClr>
            </a:pPr>
            <a:r>
              <a:rPr lang="cs-CZ" sz="3200" dirty="0">
                <a:solidFill>
                  <a:srgbClr val="3366FF"/>
                </a:solidFill>
                <a:latin typeface="Verdana" charset="0"/>
                <a:cs typeface="Humanst521 XBdCn BT"/>
              </a:rPr>
              <a:t>OPOVRHOVOLI NÍM </a:t>
            </a:r>
          </a:p>
          <a:p>
            <a:pPr eaLnBrk="1" hangingPunct="1">
              <a:lnSpc>
                <a:spcPct val="90000"/>
              </a:lnSpc>
              <a:spcBef>
                <a:spcPct val="60000"/>
              </a:spcBef>
              <a:buClr>
                <a:srgbClr val="000000"/>
              </a:buClr>
            </a:pPr>
            <a:endParaRPr lang="cs-CZ" sz="3200" dirty="0">
              <a:solidFill>
                <a:srgbClr val="FFFFFF"/>
              </a:solidFill>
              <a:latin typeface="Verdana" charset="0"/>
              <a:cs typeface="Humanst521 XBdCn BT"/>
            </a:endParaRPr>
          </a:p>
        </p:txBody>
      </p:sp>
    </p:spTree>
    <p:extLst>
      <p:ext uri="{BB962C8B-B14F-4D97-AF65-F5344CB8AC3E}">
        <p14:creationId xmlns:p14="http://schemas.microsoft.com/office/powerpoint/2010/main" xmlns="" val="331314191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3"/>
          <p:cNvSpPr>
            <a:spLocks noGrp="1" noChangeArrowheads="1"/>
          </p:cNvSpPr>
          <p:nvPr>
            <p:ph type="title"/>
          </p:nvPr>
        </p:nvSpPr>
        <p:spPr/>
        <p:txBody>
          <a:bodyPr/>
          <a:lstStyle/>
          <a:p>
            <a:pPr eaLnBrk="1" hangingPunct="1"/>
            <a:r>
              <a:rPr lang="cs-CZ">
                <a:solidFill>
                  <a:srgbClr val="FFC000"/>
                </a:solidFill>
                <a:latin typeface="Arial" charset="0"/>
              </a:rPr>
              <a:t>NEŠŤASTNÝ ČLOVĚK …</a:t>
            </a:r>
          </a:p>
        </p:txBody>
      </p:sp>
      <p:sp>
        <p:nvSpPr>
          <p:cNvPr id="4" name="Rectangle 3"/>
          <p:cNvSpPr txBox="1">
            <a:spLocks noChangeArrowheads="1"/>
          </p:cNvSpPr>
          <p:nvPr/>
        </p:nvSpPr>
        <p:spPr>
          <a:xfrm>
            <a:off x="684213" y="1916113"/>
            <a:ext cx="7704137" cy="3657600"/>
          </a:xfrm>
          <a:prstGeom prst="rect">
            <a:avLst/>
          </a:prstGeom>
        </p:spPr>
        <p:txBody>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60000"/>
              </a:spcBef>
              <a:buClr>
                <a:srgbClr val="000000"/>
              </a:buClr>
            </a:pPr>
            <a:r>
              <a:rPr lang="cs-CZ" sz="3200" dirty="0">
                <a:solidFill>
                  <a:srgbClr val="008000"/>
                </a:solidFill>
                <a:latin typeface="Verdana" charset="0"/>
                <a:cs typeface="Humanst521 XBdCn BT"/>
              </a:rPr>
              <a:t>NĚCO SA MUSELO ZMĚNIT</a:t>
            </a:r>
          </a:p>
          <a:p>
            <a:pPr eaLnBrk="1" hangingPunct="1">
              <a:lnSpc>
                <a:spcPct val="90000"/>
              </a:lnSpc>
              <a:spcBef>
                <a:spcPct val="60000"/>
              </a:spcBef>
              <a:buClr>
                <a:srgbClr val="000000"/>
              </a:buClr>
            </a:pPr>
            <a:r>
              <a:rPr lang="cs-CZ" sz="3200" dirty="0">
                <a:solidFill>
                  <a:srgbClr val="008000"/>
                </a:solidFill>
                <a:latin typeface="Verdana" charset="0"/>
                <a:cs typeface="Humanst521 XBdCn BT"/>
              </a:rPr>
              <a:t>ZMĚNIL SVÉ ZLÉ ZVYKY</a:t>
            </a:r>
          </a:p>
          <a:p>
            <a:pPr eaLnBrk="1" hangingPunct="1">
              <a:lnSpc>
                <a:spcPct val="90000"/>
              </a:lnSpc>
              <a:spcBef>
                <a:spcPct val="60000"/>
              </a:spcBef>
              <a:buClr>
                <a:srgbClr val="000000"/>
              </a:buClr>
            </a:pPr>
            <a:r>
              <a:rPr lang="cs-CZ" sz="3200" dirty="0">
                <a:solidFill>
                  <a:srgbClr val="008000"/>
                </a:solidFill>
                <a:latin typeface="Verdana" charset="0"/>
                <a:cs typeface="Humanst521 XBdCn BT"/>
              </a:rPr>
              <a:t>ZAČAL ČÍST 2 HODNOTNÉ KNIHY ZA TÝDEN</a:t>
            </a:r>
          </a:p>
          <a:p>
            <a:pPr eaLnBrk="1" hangingPunct="1">
              <a:lnSpc>
                <a:spcPct val="90000"/>
              </a:lnSpc>
              <a:spcBef>
                <a:spcPct val="60000"/>
              </a:spcBef>
              <a:buClr>
                <a:srgbClr val="000000"/>
              </a:buClr>
            </a:pPr>
            <a:r>
              <a:rPr lang="cs-CZ" sz="3200" dirty="0">
                <a:solidFill>
                  <a:srgbClr val="008000"/>
                </a:solidFill>
                <a:latin typeface="Verdana" charset="0"/>
                <a:cs typeface="Humanst521 XBdCn BT"/>
              </a:rPr>
              <a:t>BĚHEM 2 LET SE STAL NEJLEPŠÍM ŽÁLEM</a:t>
            </a:r>
          </a:p>
          <a:p>
            <a:pPr eaLnBrk="1" hangingPunct="1">
              <a:lnSpc>
                <a:spcPct val="90000"/>
              </a:lnSpc>
              <a:spcBef>
                <a:spcPct val="60000"/>
              </a:spcBef>
              <a:buClr>
                <a:srgbClr val="000000"/>
              </a:buClr>
            </a:pPr>
            <a:r>
              <a:rPr lang="cs-CZ" sz="3200" dirty="0">
                <a:solidFill>
                  <a:srgbClr val="FF0000"/>
                </a:solidFill>
                <a:latin typeface="Verdana" charset="0"/>
                <a:cs typeface="Humanst521 XBdCn BT"/>
              </a:rPr>
              <a:t>ZAČAL NA SOBĚ PRACOVAT A SOUSTŘEDIL SE NA CÍL</a:t>
            </a:r>
          </a:p>
        </p:txBody>
      </p:sp>
    </p:spTree>
    <p:extLst>
      <p:ext uri="{BB962C8B-B14F-4D97-AF65-F5344CB8AC3E}">
        <p14:creationId xmlns:p14="http://schemas.microsoft.com/office/powerpoint/2010/main" xmlns="" val="220097436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3"/>
          <p:cNvSpPr>
            <a:spLocks noGrp="1" noChangeArrowheads="1"/>
          </p:cNvSpPr>
          <p:nvPr>
            <p:ph type="title"/>
          </p:nvPr>
        </p:nvSpPr>
        <p:spPr/>
        <p:txBody>
          <a:bodyPr/>
          <a:lstStyle/>
          <a:p>
            <a:pPr eaLnBrk="1" hangingPunct="1"/>
            <a:r>
              <a:rPr lang="cs-CZ" dirty="0">
                <a:solidFill>
                  <a:srgbClr val="FFC000"/>
                </a:solidFill>
                <a:latin typeface="Arial" charset="0"/>
              </a:rPr>
              <a:t>NE</a:t>
            </a:r>
            <a:r>
              <a:rPr lang="cs-CZ" dirty="0">
                <a:solidFill>
                  <a:srgbClr val="FF0000"/>
                </a:solidFill>
                <a:latin typeface="Arial" charset="0"/>
              </a:rPr>
              <a:t>ŠŤASTNÝ ČLOVĚK</a:t>
            </a:r>
            <a:r>
              <a:rPr lang="cs-CZ" dirty="0">
                <a:solidFill>
                  <a:srgbClr val="FFC000"/>
                </a:solidFill>
                <a:latin typeface="Arial" charset="0"/>
              </a:rPr>
              <a:t> …</a:t>
            </a:r>
          </a:p>
        </p:txBody>
      </p:sp>
      <p:cxnSp>
        <p:nvCxnSpPr>
          <p:cNvPr id="5" name="Přímá spojovací čára 4"/>
          <p:cNvCxnSpPr>
            <a:cxnSpLocks noChangeShapeType="1"/>
          </p:cNvCxnSpPr>
          <p:nvPr/>
        </p:nvCxnSpPr>
        <p:spPr bwMode="auto">
          <a:xfrm rot="5400000" flipH="1" flipV="1">
            <a:off x="1335882" y="538956"/>
            <a:ext cx="792162" cy="720725"/>
          </a:xfrm>
          <a:prstGeom prst="line">
            <a:avLst/>
          </a:prstGeom>
          <a:noFill/>
          <a:ln w="38100">
            <a:solidFill>
              <a:srgbClr val="00B0F0"/>
            </a:solidFill>
            <a:miter lim="800000"/>
            <a:headEnd/>
            <a:tailEnd/>
          </a:ln>
          <a:extLst>
            <a:ext uri="{909E8E84-426E-40dd-AFC4-6F175D3DCCD1}">
              <a14:hiddenFill xmlns:a14="http://schemas.microsoft.com/office/drawing/2010/main" xmlns="">
                <a:noFill/>
              </a14:hiddenFill>
            </a:ext>
          </a:extLst>
        </p:spPr>
      </p:cxnSp>
      <p:cxnSp>
        <p:nvCxnSpPr>
          <p:cNvPr id="6" name="Přímá spojovací čára 5"/>
          <p:cNvCxnSpPr>
            <a:cxnSpLocks noChangeShapeType="1"/>
          </p:cNvCxnSpPr>
          <p:nvPr/>
        </p:nvCxnSpPr>
        <p:spPr bwMode="auto">
          <a:xfrm rot="16200000" flipV="1">
            <a:off x="1372394" y="575469"/>
            <a:ext cx="792162" cy="647700"/>
          </a:xfrm>
          <a:prstGeom prst="line">
            <a:avLst/>
          </a:prstGeom>
          <a:noFill/>
          <a:ln w="38100">
            <a:solidFill>
              <a:srgbClr val="00B0F0"/>
            </a:solidFill>
            <a:miter lim="800000"/>
            <a:headEnd/>
            <a:tailEnd/>
          </a:ln>
          <a:extLst>
            <a:ext uri="{909E8E84-426E-40dd-AFC4-6F175D3DCCD1}">
              <a14:hiddenFill xmlns:a14="http://schemas.microsoft.com/office/drawing/2010/main" xmlns="">
                <a:noFill/>
              </a14:hiddenFill>
            </a:ext>
          </a:extLst>
        </p:spPr>
      </p:cxnSp>
      <p:pic>
        <p:nvPicPr>
          <p:cNvPr id="132101" name="Picture 7" descr="G:\Foto WIN\21 Win\carsonbig.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51050" y="1700213"/>
            <a:ext cx="4752975"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26915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800" decel="100000"/>
                                        <p:tgtEl>
                                          <p:spTgt spid="5"/>
                                        </p:tgtEl>
                                      </p:cBhvr>
                                    </p:animEffect>
                                    <p:anim calcmode="lin" valueType="num">
                                      <p:cBhvr>
                                        <p:cTn id="16" dur="800" decel="100000" fill="hold"/>
                                        <p:tgtEl>
                                          <p:spTgt spid="5"/>
                                        </p:tgtEl>
                                        <p:attrNameLst>
                                          <p:attrName>style.rotation</p:attrName>
                                        </p:attrNameLst>
                                      </p:cBhvr>
                                      <p:tavLst>
                                        <p:tav tm="0">
                                          <p:val>
                                            <p:fltVal val="-90"/>
                                          </p:val>
                                        </p:tav>
                                        <p:tav tm="100000">
                                          <p:val>
                                            <p:fltVal val="0"/>
                                          </p:val>
                                        </p:tav>
                                      </p:tavLst>
                                    </p:anim>
                                    <p:anim calcmode="lin" valueType="num">
                                      <p:cBhvr>
                                        <p:cTn id="17" dur="800" decel="100000" fill="hold"/>
                                        <p:tgtEl>
                                          <p:spTgt spid="5"/>
                                        </p:tgtEl>
                                        <p:attrNameLst>
                                          <p:attrName>ppt_x</p:attrName>
                                        </p:attrNameLst>
                                      </p:cBhvr>
                                      <p:tavLst>
                                        <p:tav tm="0">
                                          <p:val>
                                            <p:strVal val="#ppt_x+0.4"/>
                                          </p:val>
                                        </p:tav>
                                        <p:tav tm="100000">
                                          <p:val>
                                            <p:strVal val="#ppt_x-0.05"/>
                                          </p:val>
                                        </p:tav>
                                      </p:tavLst>
                                    </p:anim>
                                    <p:anim calcmode="lin" valueType="num">
                                      <p:cBhvr>
                                        <p:cTn id="18" dur="800" decel="100000" fill="hold"/>
                                        <p:tgtEl>
                                          <p:spTgt spid="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Aloe close1"/>
          <p:cNvPicPr>
            <a:picLocks noChangeAspect="1" noChangeArrowheads="1"/>
          </p:cNvPicPr>
          <p:nvPr/>
        </p:nvPicPr>
        <p:blipFill>
          <a:blip r:embed="rId2" cstate="print"/>
          <a:srcRect/>
          <a:stretch>
            <a:fillRect/>
          </a:stretch>
        </p:blipFill>
        <p:spPr bwMode="auto">
          <a:xfrm>
            <a:off x="0" y="26988"/>
            <a:ext cx="9144000" cy="6858000"/>
          </a:xfrm>
          <a:prstGeom prst="rect">
            <a:avLst/>
          </a:prstGeom>
          <a:noFill/>
          <a:ln w="9525">
            <a:noFill/>
            <a:miter lim="800000"/>
            <a:headEnd/>
            <a:tailEnd/>
          </a:ln>
        </p:spPr>
      </p:pic>
      <p:sp>
        <p:nvSpPr>
          <p:cNvPr id="4099" name="Text Box 3"/>
          <p:cNvSpPr txBox="1">
            <a:spLocks noChangeArrowheads="1"/>
          </p:cNvSpPr>
          <p:nvPr/>
        </p:nvSpPr>
        <p:spPr bwMode="auto">
          <a:xfrm>
            <a:off x="35496" y="548680"/>
            <a:ext cx="9539791" cy="7694414"/>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marL="342900" indent="-342900" defTabSz="914400">
              <a:defRPr/>
            </a:pPr>
            <a:r>
              <a:rPr lang="cs-CZ" sz="2600" b="1" dirty="0">
                <a:solidFill>
                  <a:prstClr val="white"/>
                </a:solidFill>
                <a:latin typeface="Arial" charset="0"/>
              </a:rPr>
              <a:t>1. Kdybys věděl jak mi chybíš, jak toužím po lásce </a:t>
            </a:r>
            <a:r>
              <a:rPr lang="cs-CZ" sz="2600" b="1" dirty="0" err="1">
                <a:solidFill>
                  <a:prstClr val="white"/>
                </a:solidFill>
                <a:latin typeface="Arial" charset="0"/>
              </a:rPr>
              <a:t>tvý</a:t>
            </a:r>
            <a:r>
              <a:rPr lang="cs-CZ" sz="2600" b="1" dirty="0">
                <a:solidFill>
                  <a:prstClr val="white"/>
                </a:solidFill>
                <a:latin typeface="Arial" charset="0"/>
              </a:rPr>
              <a:t>. </a:t>
            </a:r>
          </a:p>
          <a:p>
            <a:pPr marL="342900" indent="-342900" defTabSz="914400">
              <a:defRPr/>
            </a:pPr>
            <a:r>
              <a:rPr lang="cs-CZ" sz="2600" b="1" dirty="0">
                <a:solidFill>
                  <a:prstClr val="white"/>
                </a:solidFill>
                <a:latin typeface="Arial" charset="0"/>
              </a:rPr>
              <a:t>Co nadělám, když tě nezajímám, musím čekat dál.</a:t>
            </a:r>
          </a:p>
          <a:p>
            <a:pPr marL="342900" indent="-342900" defTabSz="914400">
              <a:defRPr/>
            </a:pPr>
            <a:r>
              <a:rPr lang="cs-CZ" sz="2600" b="1" dirty="0">
                <a:solidFill>
                  <a:prstClr val="white"/>
                </a:solidFill>
                <a:latin typeface="Arial" charset="0"/>
              </a:rPr>
              <a:t>Tak ti píšu, snad se ozveš, svobodu máš. </a:t>
            </a:r>
          </a:p>
          <a:p>
            <a:pPr marL="342900" indent="-342900" defTabSz="914400">
              <a:defRPr/>
            </a:pPr>
            <a:r>
              <a:rPr lang="cs-CZ" sz="2600" b="1" dirty="0">
                <a:solidFill>
                  <a:prstClr val="white"/>
                </a:solidFill>
                <a:latin typeface="Arial" charset="0"/>
              </a:rPr>
              <a:t>Láska nenutí milovat s nechutí, vždyť láska se nedá vzít.</a:t>
            </a:r>
          </a:p>
          <a:p>
            <a:pPr marL="342900" indent="-342900" defTabSz="914400">
              <a:defRPr/>
            </a:pPr>
            <a:r>
              <a:rPr lang="cs-CZ" sz="1200" b="1" dirty="0">
                <a:solidFill>
                  <a:srgbClr val="CC3300"/>
                </a:solidFill>
                <a:latin typeface="Arial" charset="0"/>
              </a:rPr>
              <a:t>.</a:t>
            </a:r>
            <a:endParaRPr lang="cs-CZ" sz="2600" b="1" dirty="0">
              <a:solidFill>
                <a:srgbClr val="CC3300"/>
              </a:solidFill>
              <a:latin typeface="Arial" charset="0"/>
            </a:endParaRPr>
          </a:p>
          <a:p>
            <a:pPr marL="342900" indent="-342900" defTabSz="914400">
              <a:defRPr/>
            </a:pPr>
            <a:r>
              <a:rPr lang="cs-CZ" sz="2600" b="1" dirty="0" err="1">
                <a:solidFill>
                  <a:prstClr val="white"/>
                </a:solidFill>
                <a:latin typeface="Arial" charset="0"/>
              </a:rPr>
              <a:t>Ref</a:t>
            </a:r>
            <a:r>
              <a:rPr lang="cs-CZ" sz="2600" b="1" dirty="0">
                <a:solidFill>
                  <a:prstClr val="white"/>
                </a:solidFill>
                <a:latin typeface="Arial" charset="0"/>
              </a:rPr>
              <a:t>.: /:Já mám, </a:t>
            </a:r>
            <a:r>
              <a:rPr lang="cs-CZ" sz="2600" b="1" dirty="0" err="1">
                <a:solidFill>
                  <a:prstClr val="white"/>
                </a:solidFill>
                <a:latin typeface="Arial" charset="0"/>
              </a:rPr>
              <a:t>mám</a:t>
            </a:r>
            <a:r>
              <a:rPr lang="cs-CZ" sz="2600" b="1" dirty="0">
                <a:solidFill>
                  <a:prstClr val="white"/>
                </a:solidFill>
                <a:latin typeface="Arial" charset="0"/>
              </a:rPr>
              <a:t> </a:t>
            </a:r>
            <a:r>
              <a:rPr lang="cs-CZ" sz="2600" b="1" dirty="0" err="1">
                <a:solidFill>
                  <a:prstClr val="white"/>
                </a:solidFill>
                <a:latin typeface="Arial" charset="0"/>
              </a:rPr>
              <a:t>tvý</a:t>
            </a:r>
            <a:r>
              <a:rPr lang="cs-CZ" sz="2600" b="1" dirty="0">
                <a:solidFill>
                  <a:prstClr val="white"/>
                </a:solidFill>
                <a:latin typeface="Arial" charset="0"/>
              </a:rPr>
              <a:t> jméno vepsaný do dlaní.:/</a:t>
            </a:r>
          </a:p>
          <a:p>
            <a:pPr marL="342900" indent="-342900" defTabSz="914400">
              <a:defRPr/>
            </a:pPr>
            <a:endParaRPr lang="cs-CZ" sz="2600" b="1" dirty="0">
              <a:solidFill>
                <a:prstClr val="white"/>
              </a:solidFill>
              <a:latin typeface="Arial" charset="0"/>
            </a:endParaRPr>
          </a:p>
          <a:p>
            <a:pPr marL="342900" indent="-342900" defTabSz="914400">
              <a:defRPr/>
            </a:pPr>
            <a:r>
              <a:rPr lang="cs-CZ" sz="2600" b="1" dirty="0">
                <a:solidFill>
                  <a:prstClr val="white"/>
                </a:solidFill>
                <a:latin typeface="Arial" charset="0"/>
              </a:rPr>
              <a:t>2. Kdybys věděl </a:t>
            </a:r>
            <a:r>
              <a:rPr lang="cs-CZ" sz="2600" b="1" dirty="0" err="1">
                <a:solidFill>
                  <a:prstClr val="white"/>
                </a:solidFill>
                <a:latin typeface="Arial" charset="0"/>
              </a:rPr>
              <a:t>jakTě</a:t>
            </a:r>
            <a:r>
              <a:rPr lang="cs-CZ" sz="2600" b="1" dirty="0">
                <a:solidFill>
                  <a:prstClr val="white"/>
                </a:solidFill>
                <a:latin typeface="Arial" charset="0"/>
              </a:rPr>
              <a:t> hledám,kde všude jsem </a:t>
            </a:r>
            <a:r>
              <a:rPr lang="cs-CZ" sz="2600" b="1" dirty="0" err="1">
                <a:solidFill>
                  <a:prstClr val="white"/>
                </a:solidFill>
                <a:latin typeface="Arial" charset="0"/>
              </a:rPr>
              <a:t>sTebou</a:t>
            </a:r>
            <a:r>
              <a:rPr lang="cs-CZ" sz="2600" b="1" dirty="0">
                <a:solidFill>
                  <a:prstClr val="white"/>
                </a:solidFill>
                <a:latin typeface="Arial" charset="0"/>
              </a:rPr>
              <a:t> byl.</a:t>
            </a:r>
          </a:p>
          <a:p>
            <a:pPr marL="342900" indent="-342900" defTabSz="914400">
              <a:defRPr/>
            </a:pPr>
            <a:r>
              <a:rPr lang="cs-CZ" sz="2600" b="1" dirty="0">
                <a:solidFill>
                  <a:prstClr val="white"/>
                </a:solidFill>
                <a:latin typeface="Arial" charset="0"/>
              </a:rPr>
              <a:t>Tys mě neviděl, ani neslyšel, musím čekat dál.</a:t>
            </a:r>
          </a:p>
          <a:p>
            <a:pPr marL="342900" indent="-342900" defTabSz="914400">
              <a:defRPr/>
            </a:pPr>
            <a:r>
              <a:rPr lang="cs-CZ" sz="2600" b="1" dirty="0">
                <a:solidFill>
                  <a:prstClr val="white"/>
                </a:solidFill>
                <a:latin typeface="Arial" charset="0"/>
              </a:rPr>
              <a:t>Jen si vzpomeň, když jsi na dně, v drogách se utápíš,</a:t>
            </a:r>
          </a:p>
          <a:p>
            <a:pPr marL="342900" indent="-342900" defTabSz="914400">
              <a:defRPr/>
            </a:pPr>
            <a:r>
              <a:rPr lang="cs-CZ" sz="2600" b="1" dirty="0">
                <a:solidFill>
                  <a:prstClr val="white"/>
                </a:solidFill>
                <a:latin typeface="Arial" charset="0"/>
              </a:rPr>
              <a:t>o tobě vím, o tobě sním, kdy už pochopíš?</a:t>
            </a:r>
          </a:p>
          <a:p>
            <a:pPr marL="342900" indent="-342900" defTabSz="914400">
              <a:defRPr/>
            </a:pPr>
            <a:endParaRPr lang="cs-CZ" sz="2600" b="1" dirty="0">
              <a:solidFill>
                <a:prstClr val="white"/>
              </a:solidFill>
              <a:latin typeface="Arial" charset="0"/>
            </a:endParaRPr>
          </a:p>
          <a:p>
            <a:pPr marL="342900" indent="-342900" defTabSz="914400">
              <a:defRPr/>
            </a:pPr>
            <a:r>
              <a:rPr lang="cs-CZ" sz="2600" b="1" dirty="0">
                <a:solidFill>
                  <a:prstClr val="white"/>
                </a:solidFill>
                <a:latin typeface="Arial" charset="0"/>
              </a:rPr>
              <a:t>3. Kdybys věděl jak mi chybíš, jak toužím po lásce </a:t>
            </a:r>
            <a:r>
              <a:rPr lang="cs-CZ" sz="2600" b="1" dirty="0" err="1">
                <a:solidFill>
                  <a:prstClr val="white"/>
                </a:solidFill>
                <a:latin typeface="Arial" charset="0"/>
              </a:rPr>
              <a:t>tvý</a:t>
            </a:r>
            <a:r>
              <a:rPr lang="cs-CZ" sz="2600" b="1" dirty="0">
                <a:solidFill>
                  <a:prstClr val="white"/>
                </a:solidFill>
                <a:latin typeface="Arial" charset="0"/>
              </a:rPr>
              <a:t>.</a:t>
            </a:r>
          </a:p>
          <a:p>
            <a:pPr marL="342900" indent="-342900" defTabSz="914400">
              <a:defRPr/>
            </a:pPr>
            <a:r>
              <a:rPr lang="cs-CZ" sz="2600" b="1" dirty="0">
                <a:solidFill>
                  <a:prstClr val="white"/>
                </a:solidFill>
                <a:latin typeface="Arial" charset="0"/>
              </a:rPr>
              <a:t>	Nic nevyčítám, křivdy nepočítám, já svobodu ti dám.</a:t>
            </a:r>
          </a:p>
          <a:p>
            <a:pPr marL="342900" indent="-342900" defTabSz="914400">
              <a:defRPr/>
            </a:pPr>
            <a:r>
              <a:rPr lang="cs-CZ" sz="2600" b="1" dirty="0">
                <a:solidFill>
                  <a:prstClr val="white"/>
                </a:solidFill>
                <a:latin typeface="Arial" charset="0"/>
              </a:rPr>
              <a:t>	Já vím, </a:t>
            </a:r>
            <a:r>
              <a:rPr lang="cs-CZ" sz="2600" b="1" dirty="0" err="1">
                <a:solidFill>
                  <a:prstClr val="white"/>
                </a:solidFill>
                <a:latin typeface="Arial" charset="0"/>
              </a:rPr>
              <a:t>jseš</a:t>
            </a:r>
            <a:r>
              <a:rPr lang="cs-CZ" sz="2600" b="1" dirty="0">
                <a:solidFill>
                  <a:prstClr val="white"/>
                </a:solidFill>
                <a:latin typeface="Arial" charset="0"/>
              </a:rPr>
              <a:t> </a:t>
            </a:r>
            <a:r>
              <a:rPr lang="cs-CZ" sz="2600" b="1" dirty="0" err="1">
                <a:solidFill>
                  <a:prstClr val="white"/>
                </a:solidFill>
                <a:latin typeface="Arial" charset="0"/>
              </a:rPr>
              <a:t>zklamanej</a:t>
            </a:r>
            <a:r>
              <a:rPr lang="cs-CZ" sz="2600" b="1" dirty="0">
                <a:solidFill>
                  <a:prstClr val="white"/>
                </a:solidFill>
                <a:latin typeface="Arial" charset="0"/>
              </a:rPr>
              <a:t>, bojíš se citům průchod dát.</a:t>
            </a:r>
          </a:p>
          <a:p>
            <a:pPr marL="342900" indent="-342900" defTabSz="914400">
              <a:defRPr/>
            </a:pPr>
            <a:r>
              <a:rPr lang="cs-CZ" sz="2600" b="1" dirty="0">
                <a:solidFill>
                  <a:prstClr val="white"/>
                </a:solidFill>
                <a:latin typeface="Arial" charset="0"/>
              </a:rPr>
              <a:t>	Už tolikrát chtěls mít rád, vzpomínky bolí.</a:t>
            </a:r>
          </a:p>
          <a:p>
            <a:pPr marL="342900" indent="-342900" defTabSz="914400">
              <a:buFontTx/>
              <a:buAutoNum type="arabicParenR"/>
              <a:defRPr/>
            </a:pPr>
            <a:endParaRPr lang="cs-CZ" sz="2600" b="1" dirty="0">
              <a:solidFill>
                <a:prstClr val="white"/>
              </a:solidFill>
              <a:latin typeface="Arial" charset="0"/>
            </a:endParaRPr>
          </a:p>
          <a:p>
            <a:pPr marL="342900" indent="-342900" defTabSz="914400">
              <a:defRPr/>
            </a:pPr>
            <a:endParaRPr lang="cs-CZ" sz="2600" b="1" dirty="0">
              <a:solidFill>
                <a:prstClr val="white"/>
              </a:solidFill>
              <a:latin typeface="Arial" charset="0"/>
            </a:endParaRPr>
          </a:p>
          <a:p>
            <a:pPr marL="342900" indent="-342900" defTabSz="914400">
              <a:defRPr/>
            </a:pPr>
            <a:endParaRPr lang="cs-CZ" sz="2600" b="1" dirty="0">
              <a:solidFill>
                <a:prstClr val="white"/>
              </a:solidFill>
              <a:latin typeface="Arial" charset="0"/>
            </a:endParaRPr>
          </a:p>
        </p:txBody>
      </p:sp>
      <p:sp>
        <p:nvSpPr>
          <p:cNvPr id="96260" name="WordArt 4"/>
          <p:cNvSpPr>
            <a:spLocks noChangeArrowheads="1" noChangeShapeType="1" noTextEdit="1"/>
          </p:cNvSpPr>
          <p:nvPr/>
        </p:nvSpPr>
        <p:spPr bwMode="auto">
          <a:xfrm>
            <a:off x="2699792" y="44624"/>
            <a:ext cx="3168650" cy="504850"/>
          </a:xfrm>
          <a:prstGeom prst="rect">
            <a:avLst/>
          </a:prstGeom>
        </p:spPr>
        <p:txBody>
          <a:bodyPr wrap="none" fromWordArt="1">
            <a:prstTxWarp prst="textPlain">
              <a:avLst>
                <a:gd name="adj" fmla="val 50000"/>
              </a:avLst>
            </a:prstTxWarp>
          </a:bodyPr>
          <a:lstStyle/>
          <a:p>
            <a:pPr algn="ctr" defTabSz="914400"/>
            <a:r>
              <a:rPr lang="cs-CZ" sz="3600" kern="10" dirty="0">
                <a:ln w="12700">
                  <a:solidFill>
                    <a:prstClr val="black"/>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KDYBYS VĚDĚL</a:t>
            </a:r>
          </a:p>
        </p:txBody>
      </p:sp>
    </p:spTree>
    <p:extLst>
      <p:ext uri="{BB962C8B-B14F-4D97-AF65-F5344CB8AC3E}">
        <p14:creationId xmlns:p14="http://schemas.microsoft.com/office/powerpoint/2010/main" xmlns="" val="50093826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6" descr="G:\Foto WIN\21 Win\ben-carson.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ovéPole 2"/>
          <p:cNvSpPr txBox="1">
            <a:spLocks noChangeArrowheads="1"/>
          </p:cNvSpPr>
          <p:nvPr/>
        </p:nvSpPr>
        <p:spPr bwMode="auto">
          <a:xfrm>
            <a:off x="1382713" y="4038600"/>
            <a:ext cx="709295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cs-CZ" sz="3200">
                <a:solidFill>
                  <a:srgbClr val="000000"/>
                </a:solidFill>
                <a:latin typeface="Verdana" charset="0"/>
                <a:cs typeface="Verdana" charset="0"/>
              </a:rPr>
              <a:t>Ten, kdo </a:t>
            </a:r>
            <a:r>
              <a:rPr lang="cs-CZ" sz="3200">
                <a:solidFill>
                  <a:srgbClr val="0070C0"/>
                </a:solidFill>
                <a:latin typeface="Verdana" charset="0"/>
                <a:cs typeface="Verdana" charset="0"/>
              </a:rPr>
              <a:t>dokáže ovládat sebe</a:t>
            </a:r>
            <a:r>
              <a:rPr lang="cs-CZ" sz="3200">
                <a:solidFill>
                  <a:srgbClr val="000000"/>
                </a:solidFill>
                <a:latin typeface="Verdana" charset="0"/>
                <a:cs typeface="Verdana" charset="0"/>
              </a:rPr>
              <a:t>, </a:t>
            </a:r>
          </a:p>
          <a:p>
            <a:pPr eaLnBrk="1" hangingPunct="1"/>
            <a:r>
              <a:rPr lang="cs-CZ" sz="3200">
                <a:solidFill>
                  <a:srgbClr val="000000"/>
                </a:solidFill>
                <a:latin typeface="Verdana" charset="0"/>
                <a:cs typeface="Verdana" charset="0"/>
              </a:rPr>
              <a:t>je lepší, než ten, </a:t>
            </a:r>
          </a:p>
          <a:p>
            <a:pPr eaLnBrk="1" hangingPunct="1"/>
            <a:r>
              <a:rPr lang="cs-CZ" sz="3200">
                <a:solidFill>
                  <a:srgbClr val="000000"/>
                </a:solidFill>
                <a:latin typeface="Verdana" charset="0"/>
                <a:cs typeface="Verdana" charset="0"/>
              </a:rPr>
              <a:t>kdo se snaží získat levnou slávu, </a:t>
            </a:r>
          </a:p>
          <a:p>
            <a:pPr eaLnBrk="1" hangingPunct="1"/>
            <a:r>
              <a:rPr lang="cs-CZ" sz="3200">
                <a:solidFill>
                  <a:srgbClr val="000000"/>
                </a:solidFill>
                <a:latin typeface="Verdana" charset="0"/>
                <a:cs typeface="Verdana" charset="0"/>
              </a:rPr>
              <a:t>peníze a moc.</a:t>
            </a:r>
          </a:p>
        </p:txBody>
      </p:sp>
    </p:spTree>
    <p:extLst>
      <p:ext uri="{BB962C8B-B14F-4D97-AF65-F5344CB8AC3E}">
        <p14:creationId xmlns:p14="http://schemas.microsoft.com/office/powerpoint/2010/main" xmlns="" val="192810968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791200"/>
            <a:ext cx="9144000" cy="1033842"/>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5" name="Title 1"/>
          <p:cNvSpPr txBox="1">
            <a:spLocks/>
          </p:cNvSpPr>
          <p:nvPr/>
        </p:nvSpPr>
        <p:spPr>
          <a:xfrm>
            <a:off x="381000" y="5608638"/>
            <a:ext cx="8229600" cy="132556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0070C0"/>
                </a:solidFill>
                <a:latin typeface="Calibri"/>
              </a:rPr>
              <a:t>7. </a:t>
            </a:r>
            <a:r>
              <a:rPr lang="cs-CZ" sz="4000" b="1" dirty="0" smtClean="0">
                <a:solidFill>
                  <a:srgbClr val="0070C0"/>
                </a:solidFill>
                <a:latin typeface="Calibri"/>
              </a:rPr>
              <a:t>Vztahovačnost</a:t>
            </a:r>
            <a:endParaRPr lang="cs-CZ" sz="4000" dirty="0" smtClean="0">
              <a:solidFill>
                <a:srgbClr val="0070C0"/>
              </a:solidFill>
              <a:latin typeface="Calibri"/>
            </a:endParaRPr>
          </a:p>
        </p:txBody>
      </p:sp>
    </p:spTree>
    <p:extLst>
      <p:ext uri="{BB962C8B-B14F-4D97-AF65-F5344CB8AC3E}">
        <p14:creationId xmlns:p14="http://schemas.microsoft.com/office/powerpoint/2010/main" xmlns="" val="30161404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219200"/>
          </a:xfrm>
          <a:prstGeom prst="rect">
            <a:avLst/>
          </a:prstGeom>
          <a:solidFill>
            <a:schemeClr val="bg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5" name="Title 1"/>
          <p:cNvSpPr txBox="1">
            <a:spLocks/>
          </p:cNvSpPr>
          <p:nvPr/>
        </p:nvSpPr>
        <p:spPr>
          <a:xfrm>
            <a:off x="381000" y="-30162"/>
            <a:ext cx="8229600" cy="132556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ct val="20000"/>
              </a:spcBef>
            </a:pPr>
            <a:r>
              <a:rPr lang="en-US" sz="4000" b="1" dirty="0" smtClean="0">
                <a:solidFill>
                  <a:srgbClr val="0070C0"/>
                </a:solidFill>
                <a:latin typeface="Calibri"/>
              </a:rPr>
              <a:t>8. </a:t>
            </a:r>
            <a:r>
              <a:rPr lang="cs-CZ" sz="4000" b="1" dirty="0" smtClean="0">
                <a:solidFill>
                  <a:srgbClr val="0070C0"/>
                </a:solidFill>
                <a:latin typeface="Calibri"/>
              </a:rPr>
              <a:t>Nálepkování</a:t>
            </a:r>
            <a:endParaRPr lang="cs-CZ" sz="4000" dirty="0" smtClean="0">
              <a:solidFill>
                <a:srgbClr val="0070C0"/>
              </a:solidFill>
              <a:latin typeface="Calibri"/>
            </a:endParaRPr>
          </a:p>
        </p:txBody>
      </p:sp>
    </p:spTree>
    <p:extLst>
      <p:ext uri="{BB962C8B-B14F-4D97-AF65-F5344CB8AC3E}">
        <p14:creationId xmlns:p14="http://schemas.microsoft.com/office/powerpoint/2010/main" xmlns="" val="1124151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715000"/>
            <a:ext cx="9144000" cy="1143000"/>
          </a:xfrm>
          <a:prstGeom prst="rect">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5" name="Title 1"/>
          <p:cNvSpPr txBox="1">
            <a:spLocks/>
          </p:cNvSpPr>
          <p:nvPr/>
        </p:nvSpPr>
        <p:spPr>
          <a:xfrm>
            <a:off x="304800" y="5562600"/>
            <a:ext cx="8458200" cy="1325562"/>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0070C0"/>
                </a:solidFill>
                <a:latin typeface="Calibri"/>
              </a:rPr>
              <a:t>9. </a:t>
            </a:r>
            <a:r>
              <a:rPr lang="cs-CZ" sz="4000" b="1" dirty="0" smtClean="0">
                <a:solidFill>
                  <a:srgbClr val="0070C0"/>
                </a:solidFill>
                <a:latin typeface="Calibri"/>
              </a:rPr>
              <a:t>Dětinské </a:t>
            </a:r>
            <a:r>
              <a:rPr lang="cs-CZ" sz="3600" b="1" dirty="0" smtClean="0">
                <a:solidFill>
                  <a:srgbClr val="0070C0"/>
                </a:solidFill>
                <a:latin typeface="Calibri"/>
              </a:rPr>
              <a:t>/emoční, impulsivní/</a:t>
            </a:r>
            <a:r>
              <a:rPr lang="cs-CZ" sz="4000" b="1" dirty="0" smtClean="0">
                <a:solidFill>
                  <a:srgbClr val="0070C0"/>
                </a:solidFill>
                <a:latin typeface="Calibri"/>
              </a:rPr>
              <a:t> myšlení</a:t>
            </a:r>
            <a:endParaRPr lang="cs-CZ" sz="4000" dirty="0" smtClean="0">
              <a:solidFill>
                <a:srgbClr val="0070C0"/>
              </a:solidFill>
              <a:latin typeface="Calibri"/>
            </a:endParaRPr>
          </a:p>
        </p:txBody>
      </p:sp>
    </p:spTree>
    <p:extLst>
      <p:ext uri="{BB962C8B-B14F-4D97-AF65-F5344CB8AC3E}">
        <p14:creationId xmlns:p14="http://schemas.microsoft.com/office/powerpoint/2010/main" xmlns="" val="149577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Rectangle 7"/>
          <p:cNvSpPr/>
          <p:nvPr/>
        </p:nvSpPr>
        <p:spPr>
          <a:xfrm>
            <a:off x="0" y="0"/>
            <a:ext cx="9144000" cy="1143000"/>
          </a:xfrm>
          <a:prstGeom prst="rect">
            <a:avLst/>
          </a:prstGeom>
          <a:solidFill>
            <a:schemeClr val="bg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8" name="Rectangle 7"/>
          <p:cNvSpPr/>
          <p:nvPr/>
        </p:nvSpPr>
        <p:spPr>
          <a:xfrm>
            <a:off x="0" y="5029200"/>
            <a:ext cx="9144000" cy="1828800"/>
          </a:xfrm>
          <a:prstGeom prst="rect">
            <a:avLst/>
          </a:prstGeom>
          <a:solidFill>
            <a:schemeClr val="bg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2" name="Rectangle 1"/>
          <p:cNvSpPr/>
          <p:nvPr/>
        </p:nvSpPr>
        <p:spPr>
          <a:xfrm>
            <a:off x="304800" y="225183"/>
            <a:ext cx="8610600" cy="707886"/>
          </a:xfrm>
          <a:prstGeom prst="rect">
            <a:avLst/>
          </a:prstGeom>
        </p:spPr>
        <p:txBody>
          <a:bodyPr wrap="square">
            <a:spAutoFit/>
          </a:bodyPr>
          <a:lstStyle/>
          <a:p>
            <a:pPr marL="342900" indent="-342900" algn="ctr" defTabSz="914400">
              <a:spcBef>
                <a:spcPct val="20000"/>
              </a:spcBef>
            </a:pPr>
            <a:r>
              <a:rPr lang="en-US" sz="4000" b="1" dirty="0">
                <a:solidFill>
                  <a:srgbClr val="0070C0"/>
                </a:solidFill>
                <a:latin typeface="Calibri"/>
              </a:rPr>
              <a:t>10</a:t>
            </a:r>
            <a:r>
              <a:rPr lang="cs-CZ" sz="4000" b="1" dirty="0">
                <a:solidFill>
                  <a:srgbClr val="0070C0"/>
                </a:solidFill>
                <a:latin typeface="Calibri"/>
              </a:rPr>
              <a:t>.</a:t>
            </a:r>
            <a:r>
              <a:rPr lang="en-US" sz="4000" b="1" dirty="0">
                <a:solidFill>
                  <a:srgbClr val="0070C0"/>
                </a:solidFill>
                <a:latin typeface="Calibri"/>
              </a:rPr>
              <a:t>  </a:t>
            </a:r>
            <a:r>
              <a:rPr lang="cs-CZ" sz="4000" b="1" dirty="0">
                <a:solidFill>
                  <a:srgbClr val="0070C0"/>
                </a:solidFill>
                <a:latin typeface="Calibri"/>
              </a:rPr>
              <a:t>Oblíbené mylné představy</a:t>
            </a:r>
            <a:endParaRPr lang="cs-CZ" sz="4000" dirty="0">
              <a:solidFill>
                <a:srgbClr val="0070C0"/>
              </a:solidFill>
              <a:latin typeface="Calibri"/>
            </a:endParaRPr>
          </a:p>
        </p:txBody>
      </p:sp>
      <p:sp>
        <p:nvSpPr>
          <p:cNvPr id="4" name="Rectangle 3"/>
          <p:cNvSpPr/>
          <p:nvPr/>
        </p:nvSpPr>
        <p:spPr>
          <a:xfrm>
            <a:off x="533400" y="5182850"/>
            <a:ext cx="8153400" cy="1446550"/>
          </a:xfrm>
          <a:prstGeom prst="rect">
            <a:avLst/>
          </a:prstGeom>
        </p:spPr>
        <p:txBody>
          <a:bodyPr wrap="square">
            <a:spAutoFit/>
          </a:bodyPr>
          <a:lstStyle/>
          <a:p>
            <a:pPr marL="342900" indent="-342900" defTabSz="914400">
              <a:spcBef>
                <a:spcPct val="20000"/>
              </a:spcBef>
              <a:buFont typeface="Arial" pitchFamily="34" charset="0"/>
              <a:buChar char="•"/>
            </a:pPr>
            <a:r>
              <a:rPr lang="cs-CZ" sz="2000" b="1" dirty="0">
                <a:solidFill>
                  <a:prstClr val="black"/>
                </a:solidFill>
                <a:latin typeface="Calibri"/>
              </a:rPr>
              <a:t>Když z toho máš dobrý pocit, udělej to</a:t>
            </a:r>
            <a:r>
              <a:rPr lang="en-US" sz="2000" b="1" dirty="0">
                <a:solidFill>
                  <a:prstClr val="black"/>
                </a:solidFill>
                <a:latin typeface="Calibri"/>
              </a:rPr>
              <a:t>! </a:t>
            </a:r>
            <a:r>
              <a:rPr lang="cs-CZ" sz="2000" b="1" dirty="0">
                <a:solidFill>
                  <a:prstClr val="black"/>
                </a:solidFill>
                <a:latin typeface="Calibri"/>
              </a:rPr>
              <a:t>Když to dobře chutná, sněz to</a:t>
            </a:r>
            <a:r>
              <a:rPr lang="en-US" sz="2000" b="1" dirty="0">
                <a:solidFill>
                  <a:prstClr val="black"/>
                </a:solidFill>
                <a:latin typeface="Calibri"/>
              </a:rPr>
              <a:t>!</a:t>
            </a:r>
          </a:p>
          <a:p>
            <a:pPr marL="342900" indent="-342900" defTabSz="914400">
              <a:spcBef>
                <a:spcPct val="20000"/>
              </a:spcBef>
              <a:buFont typeface="Arial" pitchFamily="34" charset="0"/>
              <a:buChar char="•"/>
            </a:pPr>
            <a:r>
              <a:rPr lang="cs-CZ" sz="2000" b="1" dirty="0">
                <a:solidFill>
                  <a:prstClr val="black"/>
                </a:solidFill>
                <a:latin typeface="Calibri"/>
              </a:rPr>
              <a:t>Peníze tě učiní šťastným</a:t>
            </a:r>
            <a:r>
              <a:rPr lang="en-US" sz="2000" b="1" dirty="0">
                <a:solidFill>
                  <a:prstClr val="black"/>
                </a:solidFill>
                <a:latin typeface="Calibri"/>
              </a:rPr>
              <a:t>.</a:t>
            </a:r>
          </a:p>
          <a:p>
            <a:pPr marL="342900" indent="-342900" defTabSz="914400">
              <a:spcBef>
                <a:spcPct val="20000"/>
              </a:spcBef>
              <a:buFont typeface="Arial" pitchFamily="34" charset="0"/>
              <a:buChar char="•"/>
            </a:pPr>
            <a:r>
              <a:rPr lang="cs-CZ" sz="2000" b="1" dirty="0">
                <a:solidFill>
                  <a:prstClr val="black"/>
                </a:solidFill>
                <a:latin typeface="Calibri"/>
              </a:rPr>
              <a:t>Je pro tebe nezbytné, abys byl oceňován a milován „téměř každým za téměř všechno, co děláš“.</a:t>
            </a:r>
            <a:endParaRPr lang="en-US" sz="2000" b="1" dirty="0">
              <a:solidFill>
                <a:prstClr val="black"/>
              </a:solidFill>
              <a:latin typeface="Calibri"/>
            </a:endParaRPr>
          </a:p>
        </p:txBody>
      </p:sp>
    </p:spTree>
    <p:extLst>
      <p:ext uri="{BB962C8B-B14F-4D97-AF65-F5344CB8AC3E}">
        <p14:creationId xmlns:p14="http://schemas.microsoft.com/office/powerpoint/2010/main" xmlns="" val="3920875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5" name="Rectangle 7"/>
          <p:cNvSpPr/>
          <p:nvPr/>
        </p:nvSpPr>
        <p:spPr>
          <a:xfrm>
            <a:off x="0" y="5029200"/>
            <a:ext cx="9144000" cy="1828800"/>
          </a:xfrm>
          <a:prstGeom prst="rect">
            <a:avLst/>
          </a:prstGeom>
          <a:solidFill>
            <a:schemeClr val="bg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4" name="Rectangle 3"/>
          <p:cNvSpPr/>
          <p:nvPr/>
        </p:nvSpPr>
        <p:spPr>
          <a:xfrm>
            <a:off x="533400" y="5181600"/>
            <a:ext cx="8153400" cy="1631216"/>
          </a:xfrm>
          <a:prstGeom prst="rect">
            <a:avLst/>
          </a:prstGeom>
        </p:spPr>
        <p:txBody>
          <a:bodyPr wrap="square">
            <a:spAutoFit/>
          </a:bodyPr>
          <a:lstStyle/>
          <a:p>
            <a:pPr defTabSz="914400">
              <a:buFont typeface="Arial" pitchFamily="34" charset="0"/>
              <a:buChar char="•"/>
            </a:pPr>
            <a:r>
              <a:rPr lang="cs-CZ" sz="2000" b="1" dirty="0">
                <a:solidFill>
                  <a:prstClr val="black"/>
                </a:solidFill>
                <a:latin typeface="Calibri"/>
              </a:rPr>
              <a:t> Osoba „by měla být plně výkonná a úspěšná“ prakticky ve všech aspektech životních aktivit.</a:t>
            </a:r>
            <a:endParaRPr lang="cs-CZ" sz="2000" dirty="0">
              <a:solidFill>
                <a:prstClr val="black"/>
              </a:solidFill>
              <a:latin typeface="Calibri"/>
            </a:endParaRPr>
          </a:p>
          <a:p>
            <a:pPr defTabSz="914400">
              <a:buFont typeface="Arial" pitchFamily="34" charset="0"/>
              <a:buChar char="•"/>
            </a:pPr>
            <a:r>
              <a:rPr lang="cs-CZ" sz="2000" b="1" dirty="0">
                <a:solidFill>
                  <a:prstClr val="black"/>
                </a:solidFill>
                <a:latin typeface="Calibri"/>
              </a:rPr>
              <a:t> Měla byste být „super žena“ nebo „super muž“.</a:t>
            </a:r>
            <a:endParaRPr lang="cs-CZ" sz="2000" dirty="0">
              <a:solidFill>
                <a:prstClr val="black"/>
              </a:solidFill>
              <a:latin typeface="Calibri"/>
            </a:endParaRPr>
          </a:p>
          <a:p>
            <a:pPr defTabSz="914400">
              <a:buFont typeface="Arial" pitchFamily="34" charset="0"/>
              <a:buChar char="•"/>
            </a:pPr>
            <a:r>
              <a:rPr lang="cs-CZ" sz="2000" b="1" dirty="0">
                <a:solidFill>
                  <a:prstClr val="black"/>
                </a:solidFill>
                <a:latin typeface="Calibri"/>
              </a:rPr>
              <a:t> Když tomu každý věří, musí to být pravda.</a:t>
            </a:r>
            <a:endParaRPr lang="cs-CZ" sz="2000" dirty="0">
              <a:solidFill>
                <a:prstClr val="black"/>
              </a:solidFill>
              <a:latin typeface="Calibri"/>
            </a:endParaRPr>
          </a:p>
          <a:p>
            <a:pPr defTabSz="914400">
              <a:buFont typeface="Arial" pitchFamily="34" charset="0"/>
              <a:buChar char="•"/>
            </a:pPr>
            <a:r>
              <a:rPr lang="cs-CZ" sz="2000" b="1" dirty="0">
                <a:solidFill>
                  <a:prstClr val="black"/>
                </a:solidFill>
                <a:latin typeface="Calibri"/>
              </a:rPr>
              <a:t> Obviňovat určitou etnickou skupinu za problémy společnosti.</a:t>
            </a:r>
            <a:endParaRPr lang="cs-CZ" sz="2000" dirty="0">
              <a:solidFill>
                <a:prstClr val="black"/>
              </a:solidFill>
              <a:latin typeface="Calibri"/>
            </a:endParaRPr>
          </a:p>
        </p:txBody>
      </p:sp>
      <p:sp>
        <p:nvSpPr>
          <p:cNvPr id="6" name="Rectangle 7"/>
          <p:cNvSpPr/>
          <p:nvPr/>
        </p:nvSpPr>
        <p:spPr>
          <a:xfrm>
            <a:off x="0" y="0"/>
            <a:ext cx="9144000" cy="1143000"/>
          </a:xfrm>
          <a:prstGeom prst="rect">
            <a:avLst/>
          </a:prstGeom>
          <a:solidFill>
            <a:schemeClr val="bg1">
              <a:alpha val="8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7" name="Rectangle 1"/>
          <p:cNvSpPr/>
          <p:nvPr/>
        </p:nvSpPr>
        <p:spPr>
          <a:xfrm>
            <a:off x="304800" y="225183"/>
            <a:ext cx="8610600" cy="707886"/>
          </a:xfrm>
          <a:prstGeom prst="rect">
            <a:avLst/>
          </a:prstGeom>
        </p:spPr>
        <p:txBody>
          <a:bodyPr wrap="square">
            <a:spAutoFit/>
          </a:bodyPr>
          <a:lstStyle/>
          <a:p>
            <a:pPr marL="342900" indent="-342900" algn="ctr" defTabSz="914400">
              <a:spcBef>
                <a:spcPct val="20000"/>
              </a:spcBef>
            </a:pPr>
            <a:r>
              <a:rPr lang="en-US" sz="4000" b="1" dirty="0">
                <a:solidFill>
                  <a:srgbClr val="0070C0"/>
                </a:solidFill>
                <a:latin typeface="Calibri"/>
              </a:rPr>
              <a:t>10</a:t>
            </a:r>
            <a:r>
              <a:rPr lang="cs-CZ" sz="4000" b="1" dirty="0">
                <a:solidFill>
                  <a:srgbClr val="0070C0"/>
                </a:solidFill>
                <a:latin typeface="Calibri"/>
              </a:rPr>
              <a:t>.</a:t>
            </a:r>
            <a:r>
              <a:rPr lang="en-US" sz="4000" b="1" dirty="0">
                <a:solidFill>
                  <a:srgbClr val="0070C0"/>
                </a:solidFill>
                <a:latin typeface="Calibri"/>
              </a:rPr>
              <a:t>  </a:t>
            </a:r>
            <a:r>
              <a:rPr lang="cs-CZ" sz="4000" b="1" dirty="0">
                <a:solidFill>
                  <a:srgbClr val="0070C0"/>
                </a:solidFill>
                <a:latin typeface="Calibri"/>
              </a:rPr>
              <a:t>Oblíbené mylné představy</a:t>
            </a:r>
            <a:endParaRPr lang="cs-CZ" sz="4000" dirty="0">
              <a:solidFill>
                <a:srgbClr val="0070C0"/>
              </a:solidFill>
              <a:latin typeface="Calibri"/>
            </a:endParaRPr>
          </a:p>
        </p:txBody>
      </p:sp>
    </p:spTree>
    <p:extLst>
      <p:ext uri="{BB962C8B-B14F-4D97-AF65-F5344CB8AC3E}">
        <p14:creationId xmlns:p14="http://schemas.microsoft.com/office/powerpoint/2010/main" xmlns="" val="675620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7809094.jpg"/>
          <p:cNvPicPr>
            <a:picLocks noChangeAspect="1"/>
          </p:cNvPicPr>
          <p:nvPr/>
        </p:nvPicPr>
        <p:blipFill>
          <a:blip r:embed="rId3" cstate="print"/>
          <a:srcRect l="5178" r="6055"/>
          <a:stretch>
            <a:fillRect/>
          </a:stretch>
        </p:blipFill>
        <p:spPr>
          <a:xfrm>
            <a:off x="0" y="0"/>
            <a:ext cx="9144000" cy="6858000"/>
          </a:xfrm>
          <a:prstGeom prst="rect">
            <a:avLst/>
          </a:prstGeom>
        </p:spPr>
      </p:pic>
      <p:sp>
        <p:nvSpPr>
          <p:cNvPr id="3" name="TextBox 2"/>
          <p:cNvSpPr txBox="1"/>
          <p:nvPr/>
        </p:nvSpPr>
        <p:spPr>
          <a:xfrm>
            <a:off x="685800" y="990600"/>
            <a:ext cx="8001000" cy="1446550"/>
          </a:xfrm>
          <a:prstGeom prst="rect">
            <a:avLst/>
          </a:prstGeom>
          <a:noFill/>
        </p:spPr>
        <p:txBody>
          <a:bodyPr wrap="square" rtlCol="0">
            <a:spAutoFit/>
          </a:bodyPr>
          <a:lstStyle/>
          <a:p>
            <a:pPr algn="ctr" defTabSz="914400"/>
            <a:r>
              <a:rPr lang="cs-CZ" sz="4400" b="1" dirty="0">
                <a:solidFill>
                  <a:prstClr val="black"/>
                </a:solidFill>
                <a:latin typeface="Calibri"/>
              </a:rPr>
              <a:t>„Vidět znamená věřit.“</a:t>
            </a:r>
            <a:endParaRPr lang="cs-CZ" sz="4400" dirty="0">
              <a:solidFill>
                <a:prstClr val="black"/>
              </a:solidFill>
              <a:latin typeface="Calibri"/>
            </a:endParaRPr>
          </a:p>
          <a:p>
            <a:pPr algn="ctr" defTabSz="914400"/>
            <a:r>
              <a:rPr lang="cs-CZ" sz="4400" b="1" dirty="0">
                <a:solidFill>
                  <a:prstClr val="black"/>
                </a:solidFill>
                <a:latin typeface="Calibri"/>
              </a:rPr>
              <a:t>Myslíte, že je to vždycky pravda?</a:t>
            </a:r>
            <a:endParaRPr lang="cs-CZ" sz="4400" dirty="0">
              <a:solidFill>
                <a:prstClr val="black"/>
              </a:solidFill>
              <a:latin typeface="Calibri"/>
            </a:endParaRPr>
          </a:p>
        </p:txBody>
      </p:sp>
      <p:sp>
        <p:nvSpPr>
          <p:cNvPr id="5" name="TextBox 4"/>
          <p:cNvSpPr txBox="1"/>
          <p:nvPr/>
        </p:nvSpPr>
        <p:spPr>
          <a:xfrm>
            <a:off x="1295400" y="5638800"/>
            <a:ext cx="6705600" cy="830997"/>
          </a:xfrm>
          <a:prstGeom prst="rect">
            <a:avLst/>
          </a:prstGeom>
          <a:noFill/>
        </p:spPr>
        <p:txBody>
          <a:bodyPr wrap="square" rtlCol="0">
            <a:spAutoFit/>
          </a:bodyPr>
          <a:lstStyle/>
          <a:p>
            <a:pPr algn="ctr" defTabSz="914400"/>
            <a:r>
              <a:rPr lang="cs-CZ" sz="4800" b="1" dirty="0">
                <a:solidFill>
                  <a:srgbClr val="0070C0"/>
                </a:solidFill>
                <a:latin typeface="Calibri"/>
              </a:rPr>
              <a:t>Myšlení </a:t>
            </a:r>
            <a:r>
              <a:rPr lang="cs-CZ" sz="4800" b="1" dirty="0" err="1">
                <a:solidFill>
                  <a:srgbClr val="0070C0"/>
                </a:solidFill>
                <a:latin typeface="Calibri"/>
              </a:rPr>
              <a:t>fatamorgány</a:t>
            </a:r>
            <a:endParaRPr lang="cs-CZ" sz="4800" dirty="0">
              <a:solidFill>
                <a:srgbClr val="0070C0"/>
              </a:solidFill>
              <a:latin typeface="Calibri"/>
            </a:endParaRPr>
          </a:p>
        </p:txBody>
      </p:sp>
    </p:spTree>
    <p:extLst>
      <p:ext uri="{BB962C8B-B14F-4D97-AF65-F5344CB8AC3E}">
        <p14:creationId xmlns:p14="http://schemas.microsoft.com/office/powerpoint/2010/main" xmlns="" val="2716238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990600" y="4180344"/>
            <a:ext cx="7696200" cy="2677656"/>
          </a:xfrm>
          <a:prstGeom prst="rect">
            <a:avLst/>
          </a:prstGeom>
        </p:spPr>
        <p:txBody>
          <a:bodyPr wrap="square">
            <a:spAutoFit/>
          </a:bodyPr>
          <a:lstStyle/>
          <a:p>
            <a:pPr defTabSz="914400"/>
            <a:r>
              <a:rPr lang="cs-CZ" sz="2400" b="1" dirty="0">
                <a:solidFill>
                  <a:prstClr val="black"/>
                </a:solidFill>
                <a:latin typeface="Calibri"/>
              </a:rPr>
              <a:t>Čtyři věci - věčné hodnoty v životě jsou hodné následování:</a:t>
            </a:r>
            <a:endParaRPr lang="cs-CZ" sz="2400" dirty="0">
              <a:solidFill>
                <a:prstClr val="black"/>
              </a:solidFill>
              <a:latin typeface="Calibri"/>
            </a:endParaRPr>
          </a:p>
          <a:p>
            <a:pPr defTabSz="914400">
              <a:buFont typeface="Arial" pitchFamily="34" charset="0"/>
              <a:buChar char="•"/>
            </a:pPr>
            <a:r>
              <a:rPr lang="cs-CZ" sz="3600" b="1" dirty="0">
                <a:solidFill>
                  <a:srgbClr val="0070C0"/>
                </a:solidFill>
                <a:latin typeface="Calibri"/>
              </a:rPr>
              <a:t> Pravda</a:t>
            </a:r>
            <a:endParaRPr lang="cs-CZ" sz="3600" dirty="0">
              <a:solidFill>
                <a:srgbClr val="0070C0"/>
              </a:solidFill>
              <a:latin typeface="Calibri"/>
            </a:endParaRPr>
          </a:p>
          <a:p>
            <a:pPr defTabSz="914400">
              <a:buFont typeface="Arial" pitchFamily="34" charset="0"/>
              <a:buChar char="•"/>
            </a:pPr>
            <a:r>
              <a:rPr lang="cs-CZ" sz="3600" b="1" dirty="0">
                <a:solidFill>
                  <a:srgbClr val="0070C0"/>
                </a:solidFill>
                <a:latin typeface="Calibri"/>
              </a:rPr>
              <a:t> Svoboda</a:t>
            </a:r>
            <a:endParaRPr lang="cs-CZ" sz="3600" dirty="0">
              <a:solidFill>
                <a:srgbClr val="0070C0"/>
              </a:solidFill>
              <a:latin typeface="Calibri"/>
            </a:endParaRPr>
          </a:p>
          <a:p>
            <a:pPr defTabSz="914400">
              <a:buFont typeface="Arial" pitchFamily="34" charset="0"/>
              <a:buChar char="•"/>
            </a:pPr>
            <a:r>
              <a:rPr lang="cs-CZ" sz="3600" b="1" dirty="0">
                <a:solidFill>
                  <a:srgbClr val="0070C0"/>
                </a:solidFill>
                <a:latin typeface="Calibri"/>
              </a:rPr>
              <a:t> Láska</a:t>
            </a:r>
            <a:endParaRPr lang="cs-CZ" sz="3600" dirty="0">
              <a:solidFill>
                <a:srgbClr val="0070C0"/>
              </a:solidFill>
              <a:latin typeface="Calibri"/>
            </a:endParaRPr>
          </a:p>
          <a:p>
            <a:pPr defTabSz="914400">
              <a:buFont typeface="Arial" pitchFamily="34" charset="0"/>
              <a:buChar char="•"/>
            </a:pPr>
            <a:r>
              <a:rPr lang="cs-CZ" sz="3600" b="1" dirty="0">
                <a:solidFill>
                  <a:srgbClr val="0070C0"/>
                </a:solidFill>
                <a:latin typeface="Calibri"/>
              </a:rPr>
              <a:t> Soulad slov s praxí</a:t>
            </a:r>
            <a:endParaRPr lang="cs-CZ" sz="3600" dirty="0">
              <a:solidFill>
                <a:srgbClr val="0070C0"/>
              </a:solidFill>
              <a:latin typeface="Calibri"/>
            </a:endParaRPr>
          </a:p>
        </p:txBody>
      </p:sp>
    </p:spTree>
    <p:extLst>
      <p:ext uri="{BB962C8B-B14F-4D97-AF65-F5344CB8AC3E}">
        <p14:creationId xmlns:p14="http://schemas.microsoft.com/office/powerpoint/2010/main" xmlns="" val="34916199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1567" y="0"/>
            <a:ext cx="9144000" cy="3124200"/>
          </a:xfrm>
          <a:prstGeom prst="rect">
            <a:avLst/>
          </a:prstGeom>
          <a:solidFill>
            <a:schemeClr val="bg1">
              <a:alpha val="6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2" name="Title 1"/>
          <p:cNvSpPr>
            <a:spLocks noGrp="1"/>
          </p:cNvSpPr>
          <p:nvPr>
            <p:ph type="title"/>
          </p:nvPr>
        </p:nvSpPr>
        <p:spPr>
          <a:xfrm>
            <a:off x="228600" y="76200"/>
            <a:ext cx="8610600" cy="1143000"/>
          </a:xfrm>
        </p:spPr>
        <p:txBody>
          <a:bodyPr>
            <a:noAutofit/>
          </a:bodyPr>
          <a:lstStyle/>
          <a:p>
            <a:r>
              <a:rPr lang="cs-CZ" sz="3200" b="1" dirty="0" smtClean="0">
                <a:solidFill>
                  <a:srgbClr val="0070C0"/>
                </a:solidFill>
              </a:rPr>
              <a:t>Přímé myšlení v posledních dnech historie Země</a:t>
            </a:r>
            <a:endParaRPr lang="cs-CZ" sz="3200" dirty="0">
              <a:solidFill>
                <a:srgbClr val="0070C0"/>
              </a:solidFill>
            </a:endParaRPr>
          </a:p>
        </p:txBody>
      </p:sp>
      <p:sp>
        <p:nvSpPr>
          <p:cNvPr id="3" name="Content Placeholder 2"/>
          <p:cNvSpPr>
            <a:spLocks noGrp="1"/>
          </p:cNvSpPr>
          <p:nvPr>
            <p:ph idx="1"/>
          </p:nvPr>
        </p:nvSpPr>
        <p:spPr>
          <a:xfrm>
            <a:off x="228600" y="990600"/>
            <a:ext cx="8686800" cy="2209800"/>
          </a:xfrm>
        </p:spPr>
        <p:txBody>
          <a:bodyPr>
            <a:normAutofit/>
          </a:bodyPr>
          <a:lstStyle/>
          <a:p>
            <a:r>
              <a:rPr lang="cs-CZ" b="1" dirty="0" smtClean="0"/>
              <a:t>Bible předpovídá, že v krizových dnech těsně před Ježíšovým druhým příchodem, bude téměř každý zatažen do lží, </a:t>
            </a:r>
            <a:r>
              <a:rPr lang="cs-CZ" b="1" dirty="0" err="1" smtClean="0"/>
              <a:t>lží</a:t>
            </a:r>
            <a:r>
              <a:rPr lang="cs-CZ" b="1" dirty="0" smtClean="0"/>
              <a:t> a lží. Dostanou „silnou klamnou představu, že by měli věřit lži.“</a:t>
            </a:r>
            <a:endParaRPr lang="cs-CZ" dirty="0" smtClean="0"/>
          </a:p>
          <a:p>
            <a:pPr marL="0" indent="0" algn="ctr">
              <a:buNone/>
            </a:pPr>
            <a:endParaRPr lang="en-US" b="1" dirty="0"/>
          </a:p>
        </p:txBody>
      </p:sp>
    </p:spTree>
    <p:extLst>
      <p:ext uri="{BB962C8B-B14F-4D97-AF65-F5344CB8AC3E}">
        <p14:creationId xmlns:p14="http://schemas.microsoft.com/office/powerpoint/2010/main" xmlns="" val="20161820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4114800"/>
            <a:ext cx="9144000" cy="2743200"/>
          </a:xfrm>
          <a:prstGeom prst="rect">
            <a:avLst/>
          </a:prstGeom>
          <a:solidFill>
            <a:schemeClr val="bg1">
              <a:alpha val="6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2" name="Title 1"/>
          <p:cNvSpPr>
            <a:spLocks noGrp="1"/>
          </p:cNvSpPr>
          <p:nvPr>
            <p:ph type="title"/>
          </p:nvPr>
        </p:nvSpPr>
        <p:spPr>
          <a:xfrm>
            <a:off x="457200" y="3886200"/>
            <a:ext cx="8229600" cy="1143000"/>
          </a:xfrm>
        </p:spPr>
        <p:txBody>
          <a:bodyPr>
            <a:normAutofit/>
          </a:bodyPr>
          <a:lstStyle/>
          <a:p>
            <a:r>
              <a:rPr lang="cs-CZ" sz="3200" b="1" dirty="0" smtClean="0">
                <a:solidFill>
                  <a:srgbClr val="0070C0"/>
                </a:solidFill>
              </a:rPr>
              <a:t>Mysl opevněná pravdou</a:t>
            </a:r>
            <a:endParaRPr lang="cs-CZ" sz="3200" dirty="0">
              <a:solidFill>
                <a:srgbClr val="0070C0"/>
              </a:solidFill>
            </a:endParaRPr>
          </a:p>
        </p:txBody>
      </p:sp>
      <p:sp>
        <p:nvSpPr>
          <p:cNvPr id="3" name="Content Placeholder 2"/>
          <p:cNvSpPr>
            <a:spLocks noGrp="1"/>
          </p:cNvSpPr>
          <p:nvPr>
            <p:ph idx="1"/>
          </p:nvPr>
        </p:nvSpPr>
        <p:spPr>
          <a:xfrm>
            <a:off x="152400" y="4724400"/>
            <a:ext cx="8839200" cy="2286000"/>
          </a:xfrm>
        </p:spPr>
        <p:txBody>
          <a:bodyPr>
            <a:noAutofit/>
          </a:bodyPr>
          <a:lstStyle/>
          <a:p>
            <a:r>
              <a:rPr lang="cs-CZ" b="1" dirty="0" smtClean="0"/>
              <a:t>Jedna spisovatelka tvrdí: „V posledním velkém konfliktu obstojí jen ti, kdo opevnili svou mysl pravdami Bible. Každá duše projde zkoumavou zkouškou: Budu poslouchat spíše Boha než lidi?“</a:t>
            </a:r>
            <a:endParaRPr lang="cs-CZ" dirty="0" smtClean="0"/>
          </a:p>
        </p:txBody>
      </p:sp>
    </p:spTree>
    <p:extLst>
      <p:ext uri="{BB962C8B-B14F-4D97-AF65-F5344CB8AC3E}">
        <p14:creationId xmlns:p14="http://schemas.microsoft.com/office/powerpoint/2010/main" xmlns="" val="126823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descr="fleurs_097"/>
          <p:cNvPicPr>
            <a:picLocks noChangeAspect="1" noChangeArrowheads="1"/>
          </p:cNvPicPr>
          <p:nvPr/>
        </p:nvPicPr>
        <p:blipFill>
          <a:blip r:embed="rId2" cstate="print">
            <a:lum bright="-6000" contrast="-60000"/>
          </a:blip>
          <a:srcRect/>
          <a:stretch>
            <a:fillRect/>
          </a:stretch>
        </p:blipFill>
        <p:spPr bwMode="auto">
          <a:xfrm>
            <a:off x="0" y="0"/>
            <a:ext cx="9144000" cy="6884988"/>
          </a:xfrm>
          <a:prstGeom prst="rect">
            <a:avLst/>
          </a:prstGeom>
          <a:noFill/>
          <a:ln w="9525">
            <a:noFill/>
            <a:miter lim="800000"/>
            <a:headEnd/>
            <a:tailEnd/>
          </a:ln>
        </p:spPr>
      </p:pic>
      <p:sp>
        <p:nvSpPr>
          <p:cNvPr id="13316" name="Text Box 4"/>
          <p:cNvSpPr txBox="1">
            <a:spLocks noChangeArrowheads="1"/>
          </p:cNvSpPr>
          <p:nvPr/>
        </p:nvSpPr>
        <p:spPr bwMode="auto">
          <a:xfrm>
            <a:off x="303213" y="588963"/>
            <a:ext cx="8840787" cy="666432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defRPr/>
            </a:pPr>
            <a:r>
              <a:rPr lang="cs-CZ" sz="2400" b="1">
                <a:solidFill>
                  <a:srgbClr val="FFFFFF"/>
                </a:solidFill>
                <a:latin typeface="Comic Sans MS" pitchFamily="66" charset="0"/>
              </a:rPr>
              <a:t>Když kapky deště buší na rozpálenou zem, já toužím celou duší, dát živou vodu všem. Už v knize knih je psáno: bez vody nelze žít, ne každému je dáno, z řeky Pravdy pít.</a:t>
            </a:r>
          </a:p>
          <a:p>
            <a:pPr defTabSz="914400" fontAlgn="base">
              <a:spcBef>
                <a:spcPct val="0"/>
              </a:spcBef>
              <a:spcAft>
                <a:spcPct val="0"/>
              </a:spcAft>
              <a:defRPr/>
            </a:pPr>
            <a:endParaRPr lang="cs-CZ" sz="2400" b="1">
              <a:solidFill>
                <a:srgbClr val="FFFFFF"/>
              </a:solidFill>
              <a:latin typeface="Comic Sans MS" pitchFamily="66" charset="0"/>
            </a:endParaRPr>
          </a:p>
          <a:p>
            <a:pPr defTabSz="914400" fontAlgn="base">
              <a:spcBef>
                <a:spcPct val="0"/>
              </a:spcBef>
              <a:spcAft>
                <a:spcPct val="0"/>
              </a:spcAft>
              <a:defRPr/>
            </a:pPr>
            <a:r>
              <a:rPr lang="cs-CZ" sz="2400" b="1">
                <a:solidFill>
                  <a:srgbClr val="FFFF00"/>
                </a:solidFill>
                <a:latin typeface="Comic Sans MS" pitchFamily="66" charset="0"/>
              </a:rPr>
              <a:t>Ref. Já mám žízeň, věčnou žízeň, stačí říct, kde najdu vláhu a schladím žáhu pálivou. Já mám žízeň, věčnou</a:t>
            </a:r>
          </a:p>
          <a:p>
            <a:pPr defTabSz="914400" fontAlgn="base">
              <a:spcBef>
                <a:spcPct val="0"/>
              </a:spcBef>
              <a:spcAft>
                <a:spcPct val="0"/>
              </a:spcAft>
              <a:defRPr/>
            </a:pPr>
            <a:r>
              <a:rPr lang="cs-CZ" sz="2400" b="1">
                <a:solidFill>
                  <a:srgbClr val="FFFF00"/>
                </a:solidFill>
                <a:latin typeface="Comic Sans MS" pitchFamily="66" charset="0"/>
              </a:rPr>
              <a:t>žízeň, stačí říct kde najdu vláhu a zmizí žízeň.</a:t>
            </a:r>
          </a:p>
          <a:p>
            <a:pPr defTabSz="914400" fontAlgn="base">
              <a:spcBef>
                <a:spcPct val="0"/>
              </a:spcBef>
              <a:spcAft>
                <a:spcPct val="0"/>
              </a:spcAft>
              <a:defRPr/>
            </a:pPr>
            <a:endParaRPr lang="cs-CZ" sz="2400" b="1">
              <a:solidFill>
                <a:srgbClr val="FFFF00"/>
              </a:solidFill>
              <a:latin typeface="Comic Sans MS" pitchFamily="66" charset="0"/>
            </a:endParaRPr>
          </a:p>
          <a:p>
            <a:pPr defTabSz="914400" fontAlgn="base">
              <a:spcBef>
                <a:spcPct val="0"/>
              </a:spcBef>
              <a:spcAft>
                <a:spcPct val="0"/>
              </a:spcAft>
              <a:defRPr/>
            </a:pPr>
            <a:r>
              <a:rPr lang="cs-CZ" sz="2400" b="1">
                <a:solidFill>
                  <a:srgbClr val="FFFFFF"/>
                </a:solidFill>
                <a:latin typeface="Comic Sans MS" pitchFamily="66" charset="0"/>
              </a:rPr>
              <a:t>2. Víc než-li slova hladká, jeden čin znamená, však musíš zadní vrátka nechat zavřená.Mně čistá voda schází, mně chybí její třpyt, však z moře lží a frází se voda nedá pít.</a:t>
            </a:r>
          </a:p>
          <a:p>
            <a:pPr defTabSz="914400" fontAlgn="base">
              <a:spcBef>
                <a:spcPct val="0"/>
              </a:spcBef>
              <a:spcAft>
                <a:spcPct val="0"/>
              </a:spcAft>
              <a:defRPr/>
            </a:pPr>
            <a:endParaRPr lang="cs-CZ" sz="2400" b="1">
              <a:solidFill>
                <a:srgbClr val="FFFFFF"/>
              </a:solidFill>
              <a:latin typeface="Comic Sans MS" pitchFamily="66" charset="0"/>
            </a:endParaRPr>
          </a:p>
          <a:p>
            <a:pPr defTabSz="914400" fontAlgn="base">
              <a:spcBef>
                <a:spcPct val="0"/>
              </a:spcBef>
              <a:spcAft>
                <a:spcPct val="0"/>
              </a:spcAft>
              <a:defRPr/>
            </a:pPr>
            <a:r>
              <a:rPr lang="cs-CZ" sz="2400" b="1">
                <a:solidFill>
                  <a:srgbClr val="FFFFFF"/>
                </a:solidFill>
                <a:latin typeface="Comic Sans MS" pitchFamily="66" charset="0"/>
              </a:rPr>
              <a:t>3. Jak vytékají říčky z podúbočí hor, tak pod očními víčky já ukrývám svůj vzdor, ten pramen vody živé má v sobě každý z nás, a vytryskne jak gejzír, když příjde jeho čas</a:t>
            </a:r>
            <a:r>
              <a:rPr lang="cs-CZ" sz="2400" b="1">
                <a:solidFill>
                  <a:srgbClr val="FFFF00"/>
                </a:solidFill>
                <a:latin typeface="Comic Sans MS" pitchFamily="66" charset="0"/>
              </a:rPr>
              <a:t>.</a:t>
            </a:r>
            <a:endParaRPr lang="cs-CZ" sz="2400">
              <a:solidFill>
                <a:srgbClr val="FFFF00"/>
              </a:solidFill>
              <a:latin typeface="Comic Sans MS" pitchFamily="66" charset="0"/>
            </a:endParaRPr>
          </a:p>
          <a:p>
            <a:pPr defTabSz="914400" fontAlgn="base">
              <a:spcBef>
                <a:spcPct val="0"/>
              </a:spcBef>
              <a:spcAft>
                <a:spcPct val="0"/>
              </a:spcAft>
              <a:defRPr/>
            </a:pPr>
            <a:endParaRPr lang="cs-CZ" sz="2400">
              <a:solidFill>
                <a:srgbClr val="000000"/>
              </a:solidFill>
              <a:latin typeface="Comic Sans MS" pitchFamily="66" charset="0"/>
            </a:endParaRPr>
          </a:p>
        </p:txBody>
      </p:sp>
      <p:sp>
        <p:nvSpPr>
          <p:cNvPr id="13318" name="Text Box 6"/>
          <p:cNvSpPr txBox="1">
            <a:spLocks noChangeArrowheads="1"/>
          </p:cNvSpPr>
          <p:nvPr/>
        </p:nvSpPr>
        <p:spPr bwMode="auto">
          <a:xfrm>
            <a:off x="3648075" y="68263"/>
            <a:ext cx="1296988" cy="488950"/>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defTabSz="914400" fontAlgn="base">
              <a:spcBef>
                <a:spcPct val="0"/>
              </a:spcBef>
              <a:spcAft>
                <a:spcPct val="0"/>
              </a:spcAft>
              <a:defRPr/>
            </a:pPr>
            <a:r>
              <a:rPr lang="cs-CZ" sz="2600" b="1">
                <a:solidFill>
                  <a:srgbClr val="FFFFFF"/>
                </a:solidFill>
                <a:latin typeface="Comic Sans MS" pitchFamily="66" charset="0"/>
              </a:rPr>
              <a:t>ŽÍZEŇ</a:t>
            </a:r>
          </a:p>
        </p:txBody>
      </p:sp>
    </p:spTree>
    <p:extLst>
      <p:ext uri="{BB962C8B-B14F-4D97-AF65-F5344CB8AC3E}">
        <p14:creationId xmlns:p14="http://schemas.microsoft.com/office/powerpoint/2010/main" xmlns="" val="4259448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685800" y="1371600"/>
            <a:ext cx="7010400" cy="2438400"/>
          </a:xfrm>
          <a:prstGeom prst="rect">
            <a:avLst/>
          </a:prstGeom>
          <a:solidFill>
            <a:schemeClr val="tx1">
              <a:alpha val="4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3" name="Content Placeholder 2"/>
          <p:cNvSpPr>
            <a:spLocks noGrp="1"/>
          </p:cNvSpPr>
          <p:nvPr>
            <p:ph idx="1"/>
          </p:nvPr>
        </p:nvSpPr>
        <p:spPr>
          <a:xfrm>
            <a:off x="914400" y="2294930"/>
            <a:ext cx="6943053" cy="1438870"/>
          </a:xfrm>
        </p:spPr>
        <p:txBody>
          <a:bodyPr>
            <a:normAutofit/>
          </a:bodyPr>
          <a:lstStyle/>
          <a:p>
            <a:r>
              <a:rPr lang="cs-CZ" sz="2800" b="1" dirty="0" smtClean="0">
                <a:solidFill>
                  <a:schemeClr val="bg1"/>
                </a:solidFill>
              </a:rPr>
              <a:t>Babylon je slovo,  které v hebrejštině znamená „zmatek“. Satan, náš smrtelný nepřítel, vytváří zmatek a podvod.</a:t>
            </a:r>
            <a:endParaRPr lang="cs-CZ" sz="2800" dirty="0">
              <a:solidFill>
                <a:schemeClr val="bg1"/>
              </a:solidFill>
            </a:endParaRPr>
          </a:p>
        </p:txBody>
      </p:sp>
      <p:sp>
        <p:nvSpPr>
          <p:cNvPr id="4" name="Rectangle 3"/>
          <p:cNvSpPr/>
          <p:nvPr/>
        </p:nvSpPr>
        <p:spPr>
          <a:xfrm>
            <a:off x="1219200" y="1371600"/>
            <a:ext cx="6177589" cy="769441"/>
          </a:xfrm>
          <a:prstGeom prst="rect">
            <a:avLst/>
          </a:prstGeom>
          <a:noFill/>
        </p:spPr>
        <p:txBody>
          <a:bodyPr wrap="none" lIns="91440" tIns="45720" rIns="91440" bIns="45720">
            <a:spAutoFit/>
          </a:bodyPr>
          <a:lstStyle/>
          <a:p>
            <a:pPr defTabSz="914400"/>
            <a:r>
              <a:rPr lang="cs-CZ" sz="4400" b="1" dirty="0">
                <a:solidFill>
                  <a:srgbClr val="00B0F0"/>
                </a:solidFill>
                <a:latin typeface="Calibri"/>
              </a:rPr>
              <a:t>Babylon znamená zmatek</a:t>
            </a:r>
            <a:endParaRPr lang="cs-CZ" sz="4400" dirty="0">
              <a:solidFill>
                <a:srgbClr val="00B0F0"/>
              </a:solidFill>
              <a:latin typeface="Calibri"/>
            </a:endParaRPr>
          </a:p>
        </p:txBody>
      </p:sp>
    </p:spTree>
    <p:extLst>
      <p:ext uri="{BB962C8B-B14F-4D97-AF65-F5344CB8AC3E}">
        <p14:creationId xmlns:p14="http://schemas.microsoft.com/office/powerpoint/2010/main" xmlns="" val="34915088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3200400"/>
          </a:xfrm>
          <a:prstGeom prst="rect">
            <a:avLst/>
          </a:prstGeom>
          <a:solidFill>
            <a:schemeClr val="bg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2" name="Title 1"/>
          <p:cNvSpPr>
            <a:spLocks noGrp="1"/>
          </p:cNvSpPr>
          <p:nvPr>
            <p:ph type="title"/>
          </p:nvPr>
        </p:nvSpPr>
        <p:spPr>
          <a:xfrm>
            <a:off x="457200" y="-76200"/>
            <a:ext cx="8229600" cy="1143000"/>
          </a:xfrm>
        </p:spPr>
        <p:txBody>
          <a:bodyPr>
            <a:noAutofit/>
          </a:bodyPr>
          <a:lstStyle/>
          <a:p>
            <a:r>
              <a:rPr lang="cs-CZ" sz="3200" b="1" dirty="0" smtClean="0">
                <a:solidFill>
                  <a:srgbClr val="0070C0"/>
                </a:solidFill>
              </a:rPr>
              <a:t>„Pokřivená místa budou narovnána“</a:t>
            </a:r>
            <a:endParaRPr lang="cs-CZ" sz="3200" dirty="0">
              <a:solidFill>
                <a:srgbClr val="0070C0"/>
              </a:solidFill>
            </a:endParaRPr>
          </a:p>
        </p:txBody>
      </p:sp>
      <p:sp>
        <p:nvSpPr>
          <p:cNvPr id="3" name="Content Placeholder 2"/>
          <p:cNvSpPr>
            <a:spLocks noGrp="1"/>
          </p:cNvSpPr>
          <p:nvPr>
            <p:ph idx="1"/>
          </p:nvPr>
        </p:nvSpPr>
        <p:spPr>
          <a:xfrm>
            <a:off x="457200" y="762000"/>
            <a:ext cx="8229600" cy="2362200"/>
          </a:xfrm>
        </p:spPr>
        <p:txBody>
          <a:bodyPr>
            <a:normAutofit/>
          </a:bodyPr>
          <a:lstStyle/>
          <a:p>
            <a:pPr>
              <a:buNone/>
            </a:pPr>
            <a:r>
              <a:rPr lang="cs-CZ" sz="2800" dirty="0" smtClean="0"/>
              <a:t>	Ale bude tu skupina lidí, kteří budou myslet přímo. Uslyší „hlas volajícího na poušti: ´Připravte cestu Páně; narovnejte v poušti dálnici pro našeho Boha ... Pokřivená místa budou narovnána ... Hospodinova sláva bude zjevena.´“</a:t>
            </a:r>
          </a:p>
        </p:txBody>
      </p:sp>
    </p:spTree>
    <p:extLst>
      <p:ext uri="{BB962C8B-B14F-4D97-AF65-F5344CB8AC3E}">
        <p14:creationId xmlns:p14="http://schemas.microsoft.com/office/powerpoint/2010/main" xmlns="" val="9964360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cs-CZ" b="1" dirty="0" smtClean="0">
                <a:solidFill>
                  <a:schemeClr val="bg1"/>
                </a:solidFill>
              </a:rPr>
              <a:t>S našimi dětmi můžeme pátrat po věcech v životě, o které stojí usilovat</a:t>
            </a:r>
            <a:endParaRPr lang="cs-CZ" dirty="0">
              <a:solidFill>
                <a:schemeClr val="bg1"/>
              </a:solidFill>
            </a:endParaRPr>
          </a:p>
        </p:txBody>
      </p:sp>
      <p:sp>
        <p:nvSpPr>
          <p:cNvPr id="3" name="Content Placeholder 2"/>
          <p:cNvSpPr>
            <a:spLocks noGrp="1"/>
          </p:cNvSpPr>
          <p:nvPr>
            <p:ph idx="1"/>
          </p:nvPr>
        </p:nvSpPr>
        <p:spPr>
          <a:xfrm>
            <a:off x="6248400" y="1905000"/>
            <a:ext cx="2514600" cy="3352800"/>
          </a:xfrm>
        </p:spPr>
        <p:txBody>
          <a:bodyPr>
            <a:normAutofit lnSpcReduction="10000"/>
          </a:bodyPr>
          <a:lstStyle/>
          <a:p>
            <a:pPr lvl="0"/>
            <a:r>
              <a:rPr lang="cs-CZ" b="1" dirty="0" smtClean="0">
                <a:solidFill>
                  <a:schemeClr val="bg1"/>
                </a:solidFill>
              </a:rPr>
              <a:t>Nechceme, aby naše rodiny byly podvedeny skrze lži nepřítele našich duší</a:t>
            </a:r>
            <a:endParaRPr lang="cs-CZ" dirty="0">
              <a:solidFill>
                <a:schemeClr val="bg1"/>
              </a:solidFill>
            </a:endParaRPr>
          </a:p>
        </p:txBody>
      </p:sp>
    </p:spTree>
    <p:extLst>
      <p:ext uri="{BB962C8B-B14F-4D97-AF65-F5344CB8AC3E}">
        <p14:creationId xmlns:p14="http://schemas.microsoft.com/office/powerpoint/2010/main" xmlns="" val="31112709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5029200"/>
            <a:ext cx="9144000" cy="1808018"/>
          </a:xfrm>
          <a:prstGeom prst="rect">
            <a:avLst/>
          </a:prstGeom>
          <a:solidFill>
            <a:schemeClr val="tx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2" name="Rectangle 1"/>
          <p:cNvSpPr/>
          <p:nvPr/>
        </p:nvSpPr>
        <p:spPr>
          <a:xfrm>
            <a:off x="304800" y="5105400"/>
            <a:ext cx="8534400" cy="1569660"/>
          </a:xfrm>
          <a:prstGeom prst="rect">
            <a:avLst/>
          </a:prstGeom>
        </p:spPr>
        <p:txBody>
          <a:bodyPr wrap="square">
            <a:spAutoFit/>
          </a:bodyPr>
          <a:lstStyle/>
          <a:p>
            <a:pPr defTabSz="914400"/>
            <a:r>
              <a:rPr lang="cs-CZ" sz="3200" b="1" dirty="0">
                <a:solidFill>
                  <a:prstClr val="white"/>
                </a:solidFill>
                <a:latin typeface="Calibri"/>
              </a:rPr>
              <a:t>V pozorovatelném vesmíru je asi 200 biliónů galaxií. Jedna z těchto galaxií se nazývá Mléčná dráha a zahrnuje 100-400 biliónů hvězd.</a:t>
            </a:r>
            <a:endParaRPr lang="cs-CZ" sz="3200" dirty="0">
              <a:solidFill>
                <a:prstClr val="white"/>
              </a:solidFill>
              <a:latin typeface="Calibri"/>
            </a:endParaRPr>
          </a:p>
        </p:txBody>
      </p:sp>
    </p:spTree>
    <p:extLst>
      <p:ext uri="{BB962C8B-B14F-4D97-AF65-F5344CB8AC3E}">
        <p14:creationId xmlns:p14="http://schemas.microsoft.com/office/powerpoint/2010/main" xmlns="" val="35358960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943600"/>
            <a:ext cx="9144000" cy="893618"/>
          </a:xfrm>
          <a:prstGeom prst="rect">
            <a:avLst/>
          </a:prstGeom>
          <a:solidFill>
            <a:schemeClr val="tx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3" name="Rectangle 2"/>
          <p:cNvSpPr/>
          <p:nvPr/>
        </p:nvSpPr>
        <p:spPr>
          <a:xfrm>
            <a:off x="381000" y="6029980"/>
            <a:ext cx="8382000" cy="584775"/>
          </a:xfrm>
          <a:prstGeom prst="rect">
            <a:avLst/>
          </a:prstGeom>
        </p:spPr>
        <p:txBody>
          <a:bodyPr wrap="square">
            <a:spAutoFit/>
          </a:bodyPr>
          <a:lstStyle/>
          <a:p>
            <a:pPr defTabSz="914400"/>
            <a:r>
              <a:rPr lang="cs-CZ" sz="3200" b="1" dirty="0">
                <a:solidFill>
                  <a:prstClr val="white"/>
                </a:solidFill>
                <a:latin typeface="Calibri"/>
              </a:rPr>
              <a:t>Třetí od této hvězdy se jmenuje planeta Země.</a:t>
            </a:r>
            <a:endParaRPr lang="cs-CZ" sz="3200" dirty="0">
              <a:solidFill>
                <a:prstClr val="white"/>
              </a:solidFill>
              <a:latin typeface="Calibri"/>
            </a:endParaRPr>
          </a:p>
        </p:txBody>
      </p:sp>
    </p:spTree>
    <p:extLst>
      <p:ext uri="{BB962C8B-B14F-4D97-AF65-F5344CB8AC3E}">
        <p14:creationId xmlns:p14="http://schemas.microsoft.com/office/powerpoint/2010/main" xmlns="" val="8361649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746" y="0"/>
            <a:ext cx="9143254" cy="1447800"/>
          </a:xfrm>
          <a:prstGeom prst="rect">
            <a:avLst/>
          </a:prstGeom>
          <a:solidFill>
            <a:schemeClr val="bg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2" name="Title 1"/>
          <p:cNvSpPr>
            <a:spLocks noGrp="1"/>
          </p:cNvSpPr>
          <p:nvPr>
            <p:ph type="title"/>
          </p:nvPr>
        </p:nvSpPr>
        <p:spPr>
          <a:xfrm>
            <a:off x="685800" y="76200"/>
            <a:ext cx="7772400" cy="1371600"/>
          </a:xfrm>
        </p:spPr>
        <p:txBody>
          <a:bodyPr>
            <a:noAutofit/>
          </a:bodyPr>
          <a:lstStyle/>
          <a:p>
            <a:r>
              <a:rPr lang="cs-CZ" sz="3200" b="1" dirty="0" smtClean="0"/>
              <a:t>Někde na povrchu této planety je dům, ve kterém žiju se svojí rodinou.</a:t>
            </a:r>
            <a:endParaRPr lang="cs-CZ" sz="3200" dirty="0"/>
          </a:p>
        </p:txBody>
      </p:sp>
    </p:spTree>
    <p:extLst>
      <p:ext uri="{BB962C8B-B14F-4D97-AF65-F5344CB8AC3E}">
        <p14:creationId xmlns:p14="http://schemas.microsoft.com/office/powerpoint/2010/main" xmlns="" val="35483566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solidFill>
            <a:schemeClr val="tx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2" name="Title 1"/>
          <p:cNvSpPr>
            <a:spLocks noGrp="1"/>
          </p:cNvSpPr>
          <p:nvPr>
            <p:ph type="title"/>
          </p:nvPr>
        </p:nvSpPr>
        <p:spPr/>
        <p:txBody>
          <a:bodyPr>
            <a:normAutofit/>
          </a:bodyPr>
          <a:lstStyle/>
          <a:p>
            <a:r>
              <a:rPr lang="cs-CZ" b="1" dirty="0" smtClean="0">
                <a:solidFill>
                  <a:schemeClr val="bg1"/>
                </a:solidFill>
              </a:rPr>
              <a:t>Opravdové vesmírné myšlení</a:t>
            </a:r>
            <a:endParaRPr lang="cs-CZ" dirty="0">
              <a:solidFill>
                <a:schemeClr val="bg1"/>
              </a:solidFill>
            </a:endParaRPr>
          </a:p>
        </p:txBody>
      </p:sp>
      <p:sp>
        <p:nvSpPr>
          <p:cNvPr id="3" name="Content Placeholder 2"/>
          <p:cNvSpPr>
            <a:spLocks noGrp="1"/>
          </p:cNvSpPr>
          <p:nvPr>
            <p:ph idx="1"/>
          </p:nvPr>
        </p:nvSpPr>
        <p:spPr>
          <a:xfrm>
            <a:off x="533400" y="5638800"/>
            <a:ext cx="8229600" cy="1143000"/>
          </a:xfrm>
        </p:spPr>
        <p:txBody>
          <a:bodyPr>
            <a:normAutofit/>
          </a:bodyPr>
          <a:lstStyle/>
          <a:p>
            <a:pPr>
              <a:buNone/>
            </a:pPr>
            <a:r>
              <a:rPr lang="cs-CZ" b="1" dirty="0" smtClean="0">
                <a:solidFill>
                  <a:schemeClr val="bg1"/>
                </a:solidFill>
              </a:rPr>
              <a:t>	Někde mezi bilióny galaxií, hvězd a planet je místo, kde na trůnu sedí Bůh.</a:t>
            </a:r>
            <a:endParaRPr lang="cs-CZ" dirty="0">
              <a:solidFill>
                <a:schemeClr val="bg1"/>
              </a:solidFill>
            </a:endParaRPr>
          </a:p>
        </p:txBody>
      </p:sp>
    </p:spTree>
    <p:extLst>
      <p:ext uri="{BB962C8B-B14F-4D97-AF65-F5344CB8AC3E}">
        <p14:creationId xmlns:p14="http://schemas.microsoft.com/office/powerpoint/2010/main" xmlns="" val="6978937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5486400"/>
            <a:ext cx="8534400" cy="1143000"/>
          </a:xfrm>
        </p:spPr>
        <p:txBody>
          <a:bodyPr>
            <a:normAutofit/>
          </a:bodyPr>
          <a:lstStyle/>
          <a:p>
            <a:r>
              <a:rPr lang="cs-CZ" sz="3600" b="1" dirty="0" smtClean="0">
                <a:solidFill>
                  <a:schemeClr val="bg1"/>
                </a:solidFill>
              </a:rPr>
              <a:t>Den, kdy zemřela Pravda – ale stále žije!</a:t>
            </a:r>
            <a:endParaRPr lang="cs-CZ" sz="3600" dirty="0">
              <a:solidFill>
                <a:schemeClr val="bg1"/>
              </a:solidFill>
            </a:endParaRPr>
          </a:p>
        </p:txBody>
      </p:sp>
    </p:spTree>
    <p:extLst>
      <p:ext uri="{BB962C8B-B14F-4D97-AF65-F5344CB8AC3E}">
        <p14:creationId xmlns:p14="http://schemas.microsoft.com/office/powerpoint/2010/main" xmlns="" val="2681448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457199" y="109478"/>
            <a:ext cx="8305801" cy="2862322"/>
          </a:xfrm>
          <a:prstGeom prst="rect">
            <a:avLst/>
          </a:prstGeom>
          <a:noFill/>
        </p:spPr>
        <p:txBody>
          <a:bodyPr wrap="square" rtlCol="0">
            <a:spAutoFit/>
          </a:bodyPr>
          <a:lstStyle/>
          <a:p>
            <a:pPr algn="ctr" defTabSz="914400"/>
            <a:r>
              <a:rPr lang="cs-CZ" sz="3600" b="1" dirty="0">
                <a:solidFill>
                  <a:prstClr val="white"/>
                </a:solidFill>
                <a:latin typeface="Calibri"/>
              </a:rPr>
              <a:t>Pravda byla vzkříšena. Pravda odešla do nebes a Pravda se vrátí zpět, aby získala všechny, kdo milují Pravdu více než samotný život.</a:t>
            </a:r>
            <a:endParaRPr lang="cs-CZ" sz="3600" dirty="0">
              <a:solidFill>
                <a:prstClr val="white"/>
              </a:solidFill>
              <a:latin typeface="Calibri"/>
            </a:endParaRPr>
          </a:p>
          <a:p>
            <a:pPr algn="ctr" defTabSz="914400"/>
            <a:endParaRPr lang="en-US" sz="3600" b="1" dirty="0">
              <a:solidFill>
                <a:prstClr val="white"/>
              </a:solidFill>
              <a:latin typeface="Calibri"/>
            </a:endParaRPr>
          </a:p>
        </p:txBody>
      </p:sp>
    </p:spTree>
    <p:extLst>
      <p:ext uri="{BB962C8B-B14F-4D97-AF65-F5344CB8AC3E}">
        <p14:creationId xmlns:p14="http://schemas.microsoft.com/office/powerpoint/2010/main" xmlns="" val="19623649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676400"/>
          </a:xfrm>
          <a:prstGeom prst="rect">
            <a:avLst/>
          </a:prstGeom>
          <a:solidFill>
            <a:schemeClr val="tx1">
              <a:alpha val="5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2" name="Rectangle 1"/>
          <p:cNvSpPr/>
          <p:nvPr/>
        </p:nvSpPr>
        <p:spPr>
          <a:xfrm>
            <a:off x="685800" y="228600"/>
            <a:ext cx="7848600" cy="1323439"/>
          </a:xfrm>
          <a:prstGeom prst="rect">
            <a:avLst/>
          </a:prstGeom>
        </p:spPr>
        <p:txBody>
          <a:bodyPr wrap="square">
            <a:spAutoFit/>
          </a:bodyPr>
          <a:lstStyle/>
          <a:p>
            <a:pPr defTabSz="914400"/>
            <a:r>
              <a:rPr lang="cs-CZ" sz="4000" b="1" dirty="0">
                <a:solidFill>
                  <a:prstClr val="white"/>
                </a:solidFill>
                <a:latin typeface="Calibri"/>
              </a:rPr>
              <a:t>Na které straně chcete být – přímé myšlení, nebo pokřivené myšlení?</a:t>
            </a:r>
            <a:endParaRPr lang="cs-CZ" sz="4000" dirty="0">
              <a:solidFill>
                <a:prstClr val="white"/>
              </a:solidFill>
              <a:latin typeface="Calibri"/>
            </a:endParaRPr>
          </a:p>
        </p:txBody>
      </p:sp>
    </p:spTree>
    <p:extLst>
      <p:ext uri="{BB962C8B-B14F-4D97-AF65-F5344CB8AC3E}">
        <p14:creationId xmlns:p14="http://schemas.microsoft.com/office/powerpoint/2010/main" xmlns="" val="29747381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descr="G-07-081d"/>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xmlns="" val="4256180560"/>
      </p:ext>
    </p:extLst>
  </p:cSld>
  <p:clrMapOvr>
    <a:masterClrMapping/>
  </p:clrMapOvr>
  <p:transition>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2" name="Rectangle 1"/>
          <p:cNvSpPr/>
          <p:nvPr/>
        </p:nvSpPr>
        <p:spPr>
          <a:xfrm>
            <a:off x="0" y="0"/>
            <a:ext cx="9144000" cy="6247864"/>
          </a:xfrm>
          <a:prstGeom prst="rect">
            <a:avLst/>
          </a:prstGeom>
        </p:spPr>
        <p:txBody>
          <a:bodyPr wrap="square">
            <a:spAutoFit/>
          </a:bodyPr>
          <a:lstStyle/>
          <a:p>
            <a:pPr algn="ctr" defTabSz="914400"/>
            <a:r>
              <a:rPr lang="cs-CZ" sz="4000" b="1" dirty="0">
                <a:solidFill>
                  <a:prstClr val="black"/>
                </a:solidFill>
                <a:latin typeface="Calibri"/>
              </a:rPr>
              <a:t>Modlitba</a:t>
            </a:r>
            <a:endParaRPr lang="cs-CZ" sz="4000" dirty="0">
              <a:solidFill>
                <a:prstClr val="black"/>
              </a:solidFill>
              <a:latin typeface="Calibri"/>
            </a:endParaRPr>
          </a:p>
          <a:p>
            <a:pPr defTabSz="914400"/>
            <a:r>
              <a:rPr lang="cs-CZ" sz="4000" b="1" i="1" dirty="0">
                <a:solidFill>
                  <a:prstClr val="black"/>
                </a:solidFill>
                <a:latin typeface="Calibri"/>
              </a:rPr>
              <a:t>Pane, pomoz mi objevit, kde soudím, jsem kritický/á a věřím lžím o druhých a o sobě. A odpusť mi mé vlastní pokřivené myšlení. Pomoz mi hledat pravdu. V Bibli jsi řekl, že mohu mít „mysl Kristovu“. To je to, co chci. Zaslíbil jsi, že v době lží a kalkulovaného vymývání mozků „co je hrbolaté, bude vyrovnáno, a pahorkatina bude planinou.“ (</a:t>
            </a:r>
            <a:r>
              <a:rPr lang="cs-CZ" sz="4000" b="1" i="1" dirty="0" err="1">
                <a:solidFill>
                  <a:prstClr val="black"/>
                </a:solidFill>
                <a:latin typeface="Calibri"/>
              </a:rPr>
              <a:t>Izaiáš</a:t>
            </a:r>
            <a:r>
              <a:rPr lang="cs-CZ" sz="4000" b="1" i="1" dirty="0">
                <a:solidFill>
                  <a:prstClr val="black"/>
                </a:solidFill>
                <a:latin typeface="Calibri"/>
              </a:rPr>
              <a:t> 40,4) Naplň to ve mně. Amen.</a:t>
            </a:r>
            <a:endParaRPr lang="cs-CZ" sz="4000" dirty="0">
              <a:solidFill>
                <a:prstClr val="black"/>
              </a:solidFill>
              <a:latin typeface="Calibri"/>
            </a:endParaRPr>
          </a:p>
        </p:txBody>
      </p:sp>
    </p:spTree>
    <p:extLst>
      <p:ext uri="{BB962C8B-B14F-4D97-AF65-F5344CB8AC3E}">
        <p14:creationId xmlns:p14="http://schemas.microsoft.com/office/powerpoint/2010/main" xmlns="" val="21524058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762000"/>
            <a:ext cx="9144000" cy="3505200"/>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4" name="Rectangle 3"/>
          <p:cNvSpPr/>
          <p:nvPr/>
        </p:nvSpPr>
        <p:spPr>
          <a:xfrm>
            <a:off x="381000" y="1026212"/>
            <a:ext cx="8458200" cy="2739211"/>
          </a:xfrm>
          <a:prstGeom prst="rect">
            <a:avLst/>
          </a:prstGeom>
        </p:spPr>
        <p:txBody>
          <a:bodyPr wrap="square">
            <a:spAutoFit/>
          </a:bodyPr>
          <a:lstStyle/>
          <a:p>
            <a:pPr defTabSz="914400"/>
            <a:r>
              <a:rPr lang="cs-CZ" sz="4400" b="1" dirty="0">
                <a:solidFill>
                  <a:prstClr val="black"/>
                </a:solidFill>
                <a:latin typeface="Calibri"/>
              </a:rPr>
              <a:t>Přemýšlejte/ diskutujte</a:t>
            </a:r>
            <a:endParaRPr lang="cs-CZ" sz="4400" dirty="0">
              <a:solidFill>
                <a:prstClr val="black"/>
              </a:solidFill>
              <a:latin typeface="Calibri"/>
            </a:endParaRPr>
          </a:p>
          <a:p>
            <a:pPr defTabSz="914400"/>
            <a:r>
              <a:rPr lang="cs-CZ" sz="3200" b="1" dirty="0">
                <a:solidFill>
                  <a:prstClr val="black"/>
                </a:solidFill>
                <a:latin typeface="Calibri"/>
              </a:rPr>
              <a:t>1. Co vám osobně řeklo toto téma?</a:t>
            </a:r>
            <a:endParaRPr lang="cs-CZ" sz="3200" dirty="0">
              <a:solidFill>
                <a:prstClr val="black"/>
              </a:solidFill>
              <a:latin typeface="Calibri"/>
            </a:endParaRPr>
          </a:p>
          <a:p>
            <a:pPr defTabSz="914400"/>
            <a:r>
              <a:rPr lang="cs-CZ" sz="3200" b="1" dirty="0">
                <a:solidFill>
                  <a:prstClr val="black"/>
                </a:solidFill>
                <a:latin typeface="Calibri"/>
              </a:rPr>
              <a:t>2. Jaké jsou některé z projevů pokřiveného myšlení, které nalézáme v inzerátech, novinách, televizi, politice a náboženství?</a:t>
            </a:r>
            <a:endParaRPr lang="cs-CZ" sz="3200" dirty="0">
              <a:solidFill>
                <a:prstClr val="black"/>
              </a:solidFill>
              <a:latin typeface="Calibri"/>
            </a:endParaRPr>
          </a:p>
        </p:txBody>
      </p:sp>
    </p:spTree>
    <p:extLst>
      <p:ext uri="{BB962C8B-B14F-4D97-AF65-F5344CB8AC3E}">
        <p14:creationId xmlns:p14="http://schemas.microsoft.com/office/powerpoint/2010/main" xmlns="" val="1870621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762000"/>
            <a:ext cx="9144000" cy="4114800"/>
          </a:xfrm>
          <a:prstGeom prst="rect">
            <a:avLst/>
          </a:prstGeom>
          <a:solidFill>
            <a:schemeClr val="bg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4" name="Rectangle 3"/>
          <p:cNvSpPr/>
          <p:nvPr/>
        </p:nvSpPr>
        <p:spPr>
          <a:xfrm>
            <a:off x="381000" y="950584"/>
            <a:ext cx="8458200" cy="3724096"/>
          </a:xfrm>
          <a:prstGeom prst="rect">
            <a:avLst/>
          </a:prstGeom>
        </p:spPr>
        <p:txBody>
          <a:bodyPr wrap="square">
            <a:spAutoFit/>
          </a:bodyPr>
          <a:lstStyle/>
          <a:p>
            <a:pPr defTabSz="914400"/>
            <a:r>
              <a:rPr lang="cs-CZ" sz="4400" b="1" dirty="0">
                <a:solidFill>
                  <a:prstClr val="black"/>
                </a:solidFill>
                <a:latin typeface="Calibri"/>
              </a:rPr>
              <a:t>Přemýšlejte/ diskutujte</a:t>
            </a:r>
            <a:endParaRPr lang="cs-CZ" sz="4400" dirty="0">
              <a:solidFill>
                <a:prstClr val="black"/>
              </a:solidFill>
              <a:latin typeface="Calibri"/>
            </a:endParaRPr>
          </a:p>
          <a:p>
            <a:pPr defTabSz="914400"/>
            <a:r>
              <a:rPr lang="cs-CZ" sz="3200" b="1" dirty="0">
                <a:solidFill>
                  <a:prstClr val="black"/>
                </a:solidFill>
                <a:latin typeface="Calibri"/>
              </a:rPr>
              <a:t>3. Když jsou lidé kritičtí a odsuzující, mohli by mít pokřivené myšlení? Diskutujte o tom s někým.</a:t>
            </a:r>
            <a:endParaRPr lang="cs-CZ" sz="3200" dirty="0">
              <a:solidFill>
                <a:prstClr val="black"/>
              </a:solidFill>
              <a:latin typeface="Calibri"/>
            </a:endParaRPr>
          </a:p>
          <a:p>
            <a:pPr defTabSz="914400"/>
            <a:r>
              <a:rPr lang="cs-CZ" sz="3200" b="1" dirty="0">
                <a:solidFill>
                  <a:prstClr val="black"/>
                </a:solidFill>
                <a:latin typeface="Calibri"/>
              </a:rPr>
              <a:t>4. Co vám říkají tyto biblické verše? „Člověka s pevným postojem chráníš dokonalým pokojem“ (</a:t>
            </a:r>
            <a:r>
              <a:rPr lang="cs-CZ" sz="3200" b="1" dirty="0" err="1">
                <a:solidFill>
                  <a:prstClr val="black"/>
                </a:solidFill>
                <a:latin typeface="Calibri"/>
              </a:rPr>
              <a:t>Izaiáš</a:t>
            </a:r>
            <a:r>
              <a:rPr lang="cs-CZ" sz="3200" b="1" dirty="0">
                <a:solidFill>
                  <a:prstClr val="black"/>
                </a:solidFill>
                <a:latin typeface="Calibri"/>
              </a:rPr>
              <a:t> 26,3). „My ale máme mysl Kristovu!“ (1. Korintským 2,16).</a:t>
            </a:r>
            <a:endParaRPr lang="cs-CZ" sz="3200" dirty="0">
              <a:solidFill>
                <a:prstClr val="black"/>
              </a:solidFill>
              <a:latin typeface="Calibri"/>
            </a:endParaRPr>
          </a:p>
        </p:txBody>
      </p:sp>
    </p:spTree>
    <p:extLst>
      <p:ext uri="{BB962C8B-B14F-4D97-AF65-F5344CB8AC3E}">
        <p14:creationId xmlns:p14="http://schemas.microsoft.com/office/powerpoint/2010/main" xmlns="" val="40746267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Picture 1" descr="86540100.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749" y="0"/>
            <a:ext cx="5973620" cy="6858000"/>
          </a:xfrm>
          <a:prstGeom prst="rect">
            <a:avLst/>
          </a:prstGeom>
        </p:spPr>
      </p:pic>
      <p:sp>
        <p:nvSpPr>
          <p:cNvPr id="5" name="Rectangle 4"/>
          <p:cNvSpPr/>
          <p:nvPr/>
        </p:nvSpPr>
        <p:spPr>
          <a:xfrm>
            <a:off x="3886200" y="383870"/>
            <a:ext cx="4800600" cy="5632311"/>
          </a:xfrm>
          <a:prstGeom prst="rect">
            <a:avLst/>
          </a:prstGeom>
        </p:spPr>
        <p:txBody>
          <a:bodyPr wrap="square">
            <a:spAutoFit/>
          </a:bodyPr>
          <a:lstStyle/>
          <a:p>
            <a:pPr algn="ctr" defTabSz="914400"/>
            <a:r>
              <a:rPr lang="cs-CZ" sz="4000" b="1" dirty="0">
                <a:solidFill>
                  <a:prstClr val="white"/>
                </a:solidFill>
                <a:latin typeface="Calibri"/>
              </a:rPr>
              <a:t>Osobní úvaha</a:t>
            </a:r>
            <a:endParaRPr lang="cs-CZ" sz="4000" dirty="0">
              <a:solidFill>
                <a:prstClr val="white"/>
              </a:solidFill>
              <a:latin typeface="Calibri"/>
            </a:endParaRPr>
          </a:p>
          <a:p>
            <a:pPr defTabSz="914400"/>
            <a:r>
              <a:rPr lang="en-US" sz="3200" b="1" dirty="0">
                <a:solidFill>
                  <a:prstClr val="white"/>
                </a:solidFill>
                <a:latin typeface="Calibri"/>
              </a:rPr>
              <a:t>1</a:t>
            </a:r>
            <a:r>
              <a:rPr lang="cs-CZ" sz="3200" b="1" dirty="0">
                <a:solidFill>
                  <a:prstClr val="white"/>
                </a:solidFill>
                <a:latin typeface="Calibri"/>
              </a:rPr>
              <a:t>. Po staletí byli muži, ženy a dokonce děti, kteří si raději zvolili smrt, než by měli lhát nebo zkompromitovat pravdu. Miluji pravdu natolik, abych ji hájil?</a:t>
            </a:r>
            <a:endParaRPr lang="cs-CZ" sz="3200" dirty="0">
              <a:solidFill>
                <a:prstClr val="white"/>
              </a:solidFill>
              <a:latin typeface="Calibri"/>
            </a:endParaRPr>
          </a:p>
          <a:p>
            <a:pPr defTabSz="914400"/>
            <a:r>
              <a:rPr lang="cs-CZ" sz="3200" b="1" dirty="0">
                <a:solidFill>
                  <a:prstClr val="white"/>
                </a:solidFill>
                <a:latin typeface="Calibri"/>
              </a:rPr>
              <a:t>2. Co je příkladem pokřiveného myšlení, které vás znepokojuje?</a:t>
            </a:r>
            <a:endParaRPr lang="cs-CZ" sz="3200" dirty="0">
              <a:solidFill>
                <a:prstClr val="white"/>
              </a:solidFill>
              <a:latin typeface="Calibri"/>
            </a:endParaRPr>
          </a:p>
        </p:txBody>
      </p:sp>
    </p:spTree>
    <p:extLst>
      <p:ext uri="{BB962C8B-B14F-4D97-AF65-F5344CB8AC3E}">
        <p14:creationId xmlns:p14="http://schemas.microsoft.com/office/powerpoint/2010/main" xmlns="" val="25450115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2" name="Picture 1" descr="86540100.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749" y="0"/>
            <a:ext cx="5973620" cy="6858000"/>
          </a:xfrm>
          <a:prstGeom prst="rect">
            <a:avLst/>
          </a:prstGeom>
        </p:spPr>
      </p:pic>
      <p:sp>
        <p:nvSpPr>
          <p:cNvPr id="5" name="Rectangle 4"/>
          <p:cNvSpPr/>
          <p:nvPr/>
        </p:nvSpPr>
        <p:spPr>
          <a:xfrm>
            <a:off x="3886200" y="383870"/>
            <a:ext cx="4800600" cy="5262979"/>
          </a:xfrm>
          <a:prstGeom prst="rect">
            <a:avLst/>
          </a:prstGeom>
        </p:spPr>
        <p:txBody>
          <a:bodyPr wrap="square">
            <a:spAutoFit/>
          </a:bodyPr>
          <a:lstStyle/>
          <a:p>
            <a:pPr algn="ctr" defTabSz="914400"/>
            <a:r>
              <a:rPr lang="cs-CZ" sz="4000" b="1" dirty="0">
                <a:solidFill>
                  <a:prstClr val="white"/>
                </a:solidFill>
                <a:latin typeface="Calibri"/>
              </a:rPr>
              <a:t>Osobní úvaha</a:t>
            </a:r>
            <a:endParaRPr lang="cs-CZ" sz="4000" dirty="0">
              <a:solidFill>
                <a:prstClr val="white"/>
              </a:solidFill>
              <a:latin typeface="Calibri"/>
            </a:endParaRPr>
          </a:p>
          <a:p>
            <a:pPr marL="465138" indent="-465138" algn="ctr" defTabSz="914400"/>
            <a:endParaRPr lang="en-US" sz="800" b="1" dirty="0">
              <a:solidFill>
                <a:prstClr val="white"/>
              </a:solidFill>
              <a:latin typeface="Calibri"/>
            </a:endParaRPr>
          </a:p>
          <a:p>
            <a:pPr defTabSz="914400"/>
            <a:r>
              <a:rPr lang="cs-CZ" sz="3200" b="1" dirty="0">
                <a:solidFill>
                  <a:prstClr val="white"/>
                </a:solidFill>
                <a:latin typeface="Calibri"/>
              </a:rPr>
              <a:t>3. Jsem optimistickou osobou nebo pesimistickou? Protože pesimismus povzbuzuje zdravotní rizikové faktory, jak mohu svůj pesimismus překonat a stát se optimističtější, zdravější osobou?</a:t>
            </a:r>
            <a:endParaRPr lang="cs-CZ" sz="3200" dirty="0">
              <a:solidFill>
                <a:prstClr val="white"/>
              </a:solidFill>
              <a:latin typeface="Calibri"/>
            </a:endParaRPr>
          </a:p>
        </p:txBody>
      </p:sp>
    </p:spTree>
    <p:extLst>
      <p:ext uri="{BB962C8B-B14F-4D97-AF65-F5344CB8AC3E}">
        <p14:creationId xmlns:p14="http://schemas.microsoft.com/office/powerpoint/2010/main" xmlns="" val="4644878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1120" y="838200"/>
            <a:ext cx="9165119" cy="4800600"/>
          </a:xfrm>
          <a:prstGeom prst="rect">
            <a:avLst/>
          </a:prstGeom>
          <a:solidFill>
            <a:schemeClr val="tx1">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4" name="Rectangle 3"/>
          <p:cNvSpPr/>
          <p:nvPr/>
        </p:nvSpPr>
        <p:spPr>
          <a:xfrm>
            <a:off x="609600" y="1066800"/>
            <a:ext cx="8077200" cy="4807470"/>
          </a:xfrm>
          <a:prstGeom prst="rect">
            <a:avLst/>
          </a:prstGeom>
        </p:spPr>
        <p:txBody>
          <a:bodyPr wrap="square">
            <a:spAutoFit/>
          </a:bodyPr>
          <a:lstStyle/>
          <a:p>
            <a:pPr algn="ctr" defTabSz="914400"/>
            <a:r>
              <a:rPr lang="cs-CZ" sz="4400" b="1" dirty="0">
                <a:solidFill>
                  <a:prstClr val="white"/>
                </a:solidFill>
                <a:latin typeface="Calibri"/>
              </a:rPr>
              <a:t>Rodinné zamyšlení/diskuse</a:t>
            </a:r>
            <a:endParaRPr lang="cs-CZ" sz="4400" dirty="0">
              <a:solidFill>
                <a:prstClr val="white"/>
              </a:solidFill>
              <a:latin typeface="Calibri"/>
            </a:endParaRPr>
          </a:p>
          <a:p>
            <a:pPr defTabSz="914400"/>
            <a:r>
              <a:rPr lang="cs-CZ" sz="3200" b="1" dirty="0">
                <a:solidFill>
                  <a:prstClr val="white"/>
                </a:solidFill>
                <a:latin typeface="Calibri"/>
              </a:rPr>
              <a:t>1. Myslíte si, že některé děti mají pokřivené myšlení, když říkají:</a:t>
            </a:r>
            <a:endParaRPr lang="cs-CZ" sz="3200" dirty="0">
              <a:solidFill>
                <a:prstClr val="white"/>
              </a:solidFill>
              <a:latin typeface="Calibri"/>
            </a:endParaRPr>
          </a:p>
          <a:p>
            <a:pPr defTabSz="914400">
              <a:buFont typeface="Arial" pitchFamily="34" charset="0"/>
              <a:buChar char="•"/>
            </a:pPr>
            <a:r>
              <a:rPr lang="cs-CZ" sz="3200" b="1" dirty="0">
                <a:solidFill>
                  <a:prstClr val="white"/>
                </a:solidFill>
                <a:latin typeface="Calibri"/>
              </a:rPr>
              <a:t> „To nemohu udělat.“ ?</a:t>
            </a:r>
            <a:endParaRPr lang="cs-CZ" sz="3200" dirty="0">
              <a:solidFill>
                <a:prstClr val="white"/>
              </a:solidFill>
              <a:latin typeface="Calibri"/>
            </a:endParaRPr>
          </a:p>
          <a:p>
            <a:pPr defTabSz="914400">
              <a:buFont typeface="Arial" pitchFamily="34" charset="0"/>
              <a:buChar char="•"/>
            </a:pPr>
            <a:r>
              <a:rPr lang="cs-CZ" sz="3200" b="1" dirty="0">
                <a:solidFill>
                  <a:prstClr val="white"/>
                </a:solidFill>
                <a:latin typeface="Calibri"/>
              </a:rPr>
              <a:t> „Jsi ke mně zlý/á.“ ?</a:t>
            </a:r>
            <a:endParaRPr lang="cs-CZ" sz="3200" dirty="0">
              <a:solidFill>
                <a:prstClr val="white"/>
              </a:solidFill>
              <a:latin typeface="Calibri"/>
            </a:endParaRPr>
          </a:p>
          <a:p>
            <a:pPr defTabSz="914400">
              <a:buFont typeface="Arial" pitchFamily="34" charset="0"/>
              <a:buChar char="•"/>
            </a:pPr>
            <a:r>
              <a:rPr lang="cs-CZ" sz="3200" b="1" dirty="0">
                <a:solidFill>
                  <a:prstClr val="white"/>
                </a:solidFill>
                <a:latin typeface="Calibri"/>
              </a:rPr>
              <a:t> „Jsi jediný rodič v našem městě, který nenechá své děti dívat se na tenhle pořad v televizi.“ ?</a:t>
            </a:r>
            <a:endParaRPr lang="cs-CZ" sz="3200" dirty="0">
              <a:solidFill>
                <a:prstClr val="white"/>
              </a:solidFill>
              <a:latin typeface="Calibri"/>
            </a:endParaRPr>
          </a:p>
          <a:p>
            <a:pPr marL="342900" indent="-342900" defTabSz="914400">
              <a:spcBef>
                <a:spcPct val="20000"/>
              </a:spcBef>
              <a:buFont typeface="Arial" pitchFamily="34" charset="0"/>
              <a:buChar char="•"/>
            </a:pPr>
            <a:endParaRPr lang="en-US" sz="3200" b="1" dirty="0">
              <a:solidFill>
                <a:prstClr val="white"/>
              </a:solidFill>
              <a:latin typeface="Calibri"/>
            </a:endParaRPr>
          </a:p>
        </p:txBody>
      </p:sp>
    </p:spTree>
    <p:extLst>
      <p:ext uri="{BB962C8B-B14F-4D97-AF65-F5344CB8AC3E}">
        <p14:creationId xmlns:p14="http://schemas.microsoft.com/office/powerpoint/2010/main" xmlns="" val="24849586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990600"/>
            <a:ext cx="9165119" cy="4800600"/>
          </a:xfrm>
          <a:prstGeom prst="rect">
            <a:avLst/>
          </a:prstGeom>
          <a:solidFill>
            <a:schemeClr val="tx1">
              <a:alpha val="4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4" name="Rectangle 3"/>
          <p:cNvSpPr/>
          <p:nvPr/>
        </p:nvSpPr>
        <p:spPr>
          <a:xfrm>
            <a:off x="536473" y="1193661"/>
            <a:ext cx="8077200" cy="4216539"/>
          </a:xfrm>
          <a:prstGeom prst="rect">
            <a:avLst/>
          </a:prstGeom>
        </p:spPr>
        <p:txBody>
          <a:bodyPr wrap="square">
            <a:spAutoFit/>
          </a:bodyPr>
          <a:lstStyle/>
          <a:p>
            <a:pPr algn="ctr" defTabSz="914400"/>
            <a:r>
              <a:rPr lang="cs-CZ" sz="4400" b="1" dirty="0">
                <a:solidFill>
                  <a:prstClr val="white"/>
                </a:solidFill>
                <a:latin typeface="Calibri"/>
              </a:rPr>
              <a:t>Rodinné zamyšlení/diskuse</a:t>
            </a:r>
            <a:endParaRPr lang="cs-CZ" sz="4400" dirty="0">
              <a:solidFill>
                <a:prstClr val="white"/>
              </a:solidFill>
              <a:latin typeface="Calibri"/>
            </a:endParaRPr>
          </a:p>
          <a:p>
            <a:pPr defTabSz="914400"/>
            <a:r>
              <a:rPr lang="cs-CZ" sz="3200" b="1" dirty="0">
                <a:solidFill>
                  <a:prstClr val="white"/>
                </a:solidFill>
                <a:latin typeface="Calibri"/>
              </a:rPr>
              <a:t>2. Ukažte svým dětem, jakým způsobem mohou mít pokřivené myšlení. Udělejte z toho příležitost k poučení, že jim pomůžete identifikovat, jaká jiná tvrzení pokřiveného myšlení druzí lidé říkají.</a:t>
            </a:r>
            <a:endParaRPr lang="cs-CZ" sz="3200" dirty="0">
              <a:solidFill>
                <a:prstClr val="white"/>
              </a:solidFill>
              <a:latin typeface="Calibri"/>
            </a:endParaRPr>
          </a:p>
          <a:p>
            <a:pPr defTabSz="914400"/>
            <a:r>
              <a:rPr lang="cs-CZ" sz="3200" b="1" dirty="0">
                <a:solidFill>
                  <a:prstClr val="white"/>
                </a:solidFill>
                <a:latin typeface="Calibri"/>
              </a:rPr>
              <a:t>3. Rodiče mohou mít také porušené, pokřivené myšlení. Co vám přichází na mysl?</a:t>
            </a:r>
            <a:endParaRPr lang="cs-CZ" sz="3200" dirty="0">
              <a:solidFill>
                <a:prstClr val="white"/>
              </a:solidFill>
              <a:latin typeface="Calibri"/>
            </a:endParaRPr>
          </a:p>
        </p:txBody>
      </p:sp>
    </p:spTree>
    <p:extLst>
      <p:ext uri="{BB962C8B-B14F-4D97-AF65-F5344CB8AC3E}">
        <p14:creationId xmlns:p14="http://schemas.microsoft.com/office/powerpoint/2010/main" xmlns="" val="4705489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609600"/>
            <a:ext cx="9144000" cy="5638800"/>
          </a:xfrm>
          <a:prstGeom prst="rect">
            <a:avLst/>
          </a:prstGeom>
          <a:solidFill>
            <a:schemeClr val="tx1">
              <a:alpha val="62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4" name="Rectangle 3"/>
          <p:cNvSpPr/>
          <p:nvPr/>
        </p:nvSpPr>
        <p:spPr>
          <a:xfrm>
            <a:off x="0" y="685800"/>
            <a:ext cx="8382000" cy="5521512"/>
          </a:xfrm>
          <a:prstGeom prst="rect">
            <a:avLst/>
          </a:prstGeom>
        </p:spPr>
        <p:txBody>
          <a:bodyPr wrap="square">
            <a:spAutoFit/>
          </a:bodyPr>
          <a:lstStyle/>
          <a:p>
            <a:pPr marL="342900" indent="-342900" algn="ctr" defTabSz="914400">
              <a:spcBef>
                <a:spcPct val="20000"/>
              </a:spcBef>
            </a:pPr>
            <a:r>
              <a:rPr lang="cs-CZ" sz="4400" b="1" dirty="0">
                <a:solidFill>
                  <a:prstClr val="white"/>
                </a:solidFill>
                <a:latin typeface="Calibri"/>
              </a:rPr>
              <a:t>Rozhodnutí</a:t>
            </a:r>
            <a:endParaRPr lang="cs-CZ" sz="4400" dirty="0">
              <a:solidFill>
                <a:prstClr val="white"/>
              </a:solidFill>
              <a:latin typeface="Calibri"/>
            </a:endParaRPr>
          </a:p>
          <a:p>
            <a:pPr marL="342900" indent="-342900" algn="ctr" defTabSz="914400">
              <a:spcBef>
                <a:spcPct val="20000"/>
              </a:spcBef>
            </a:pPr>
            <a:endParaRPr lang="en-US" sz="4400" b="1" dirty="0">
              <a:solidFill>
                <a:prstClr val="white"/>
              </a:solidFill>
              <a:latin typeface="Calibri"/>
            </a:endParaRPr>
          </a:p>
          <a:p>
            <a:pPr defTabSz="914400">
              <a:buFont typeface="Wingdings" pitchFamily="2" charset="2"/>
              <a:buChar char="q"/>
            </a:pPr>
            <a:r>
              <a:rPr lang="cs-CZ" sz="3200" b="1" dirty="0">
                <a:solidFill>
                  <a:prstClr val="white"/>
                </a:solidFill>
                <a:latin typeface="Calibri"/>
              </a:rPr>
              <a:t> Vyhodnotím své myšlenkové pochody a pokusím se identifikovat, kde se proviňuji porušeným myšlením.</a:t>
            </a:r>
            <a:endParaRPr lang="cs-CZ" sz="3200" dirty="0">
              <a:solidFill>
                <a:prstClr val="white"/>
              </a:solidFill>
              <a:latin typeface="Calibri"/>
            </a:endParaRPr>
          </a:p>
          <a:p>
            <a:pPr defTabSz="914400">
              <a:buFont typeface="Wingdings" pitchFamily="2" charset="2"/>
              <a:buChar char="q"/>
            </a:pPr>
            <a:r>
              <a:rPr lang="cs-CZ" sz="3200" b="1" dirty="0">
                <a:solidFill>
                  <a:prstClr val="white"/>
                </a:solidFill>
                <a:latin typeface="Calibri"/>
              </a:rPr>
              <a:t> Protože pokřivené myšlení ovlivňuje vztahy, pokusím se vyhnout tomu, abych činil/a tvrzení, která jsou nepravdivá a mohou zranit druhé.</a:t>
            </a:r>
            <a:endParaRPr lang="cs-CZ" sz="3200" dirty="0">
              <a:solidFill>
                <a:prstClr val="white"/>
              </a:solidFill>
              <a:latin typeface="Calibri"/>
            </a:endParaRPr>
          </a:p>
          <a:p>
            <a:pPr defTabSz="914400">
              <a:buFont typeface="Wingdings" pitchFamily="2" charset="2"/>
              <a:buChar char="q"/>
            </a:pPr>
            <a:r>
              <a:rPr lang="cs-CZ" sz="3200" b="1" dirty="0">
                <a:solidFill>
                  <a:prstClr val="white"/>
                </a:solidFill>
                <a:latin typeface="Calibri"/>
              </a:rPr>
              <a:t> Budu se modlit, aby mi Bůh pomohl myslet přímo, abych mohl/a s druhými sdílet pravdu.</a:t>
            </a:r>
            <a:endParaRPr lang="cs-CZ" sz="3200" dirty="0">
              <a:solidFill>
                <a:prstClr val="white"/>
              </a:solidFill>
              <a:latin typeface="Calibri"/>
            </a:endParaRPr>
          </a:p>
        </p:txBody>
      </p:sp>
    </p:spTree>
    <p:extLst>
      <p:ext uri="{BB962C8B-B14F-4D97-AF65-F5344CB8AC3E}">
        <p14:creationId xmlns:p14="http://schemas.microsoft.com/office/powerpoint/2010/main" xmlns="" val="1723173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Obdélník 3"/>
          <p:cNvSpPr/>
          <p:nvPr/>
        </p:nvSpPr>
        <p:spPr>
          <a:xfrm>
            <a:off x="152400" y="5486400"/>
            <a:ext cx="7848600" cy="1200329"/>
          </a:xfrm>
          <a:prstGeom prst="rect">
            <a:avLst/>
          </a:prstGeom>
        </p:spPr>
        <p:txBody>
          <a:bodyPr wrap="square">
            <a:spAutoFit/>
          </a:bodyPr>
          <a:lstStyle/>
          <a:p>
            <a:pPr algn="r" defTabSz="914400"/>
            <a:r>
              <a:rPr lang="cs-CZ" sz="2400" dirty="0">
                <a:solidFill>
                  <a:prstClr val="white"/>
                </a:solidFill>
                <a:latin typeface="Calibri"/>
              </a:rPr>
              <a:t>„</a:t>
            </a:r>
            <a:r>
              <a:rPr lang="cs-CZ" sz="2400" i="1" dirty="0">
                <a:solidFill>
                  <a:prstClr val="white"/>
                </a:solidFill>
                <a:latin typeface="Calibri"/>
              </a:rPr>
              <a:t>Závěrem, bratři, cokoli je </a:t>
            </a:r>
            <a:r>
              <a:rPr lang="cs-CZ" sz="2400" dirty="0">
                <a:solidFill>
                  <a:prstClr val="white"/>
                </a:solidFill>
                <a:latin typeface="Calibri"/>
              </a:rPr>
              <a:t>pravdivé</a:t>
            </a:r>
            <a:r>
              <a:rPr lang="cs-CZ" sz="2400" i="1" dirty="0">
                <a:solidFill>
                  <a:prstClr val="white"/>
                </a:solidFill>
                <a:latin typeface="Calibri"/>
              </a:rPr>
              <a:t>, ušlechtilé, spravedlivé, čisté, milé, cokoli má dobrou pověst, je-li nějaká ctnost a nějaká chvála – o tom přemýšlejte.“</a:t>
            </a:r>
            <a:r>
              <a:rPr lang="cs-CZ" sz="2400" baseline="30000" dirty="0">
                <a:solidFill>
                  <a:prstClr val="white"/>
                </a:solidFill>
                <a:latin typeface="Calibri"/>
              </a:rPr>
              <a:t>2</a:t>
            </a:r>
            <a:endParaRPr lang="cs-CZ" sz="2400" dirty="0">
              <a:solidFill>
                <a:prstClr val="white"/>
              </a:solidFill>
              <a:latin typeface="Calibri"/>
            </a:endParaRPr>
          </a:p>
        </p:txBody>
      </p:sp>
    </p:spTree>
    <p:extLst>
      <p:ext uri="{BB962C8B-B14F-4D97-AF65-F5344CB8AC3E}">
        <p14:creationId xmlns:p14="http://schemas.microsoft.com/office/powerpoint/2010/main" xmlns="" val="35784083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609600" y="295870"/>
            <a:ext cx="5417637" cy="923330"/>
          </a:xfrm>
          <a:prstGeom prst="rect">
            <a:avLst/>
          </a:prstGeom>
        </p:spPr>
        <p:txBody>
          <a:bodyPr wrap="none">
            <a:spAutoFit/>
          </a:bodyPr>
          <a:lstStyle/>
          <a:p>
            <a:pPr defTabSz="914400"/>
            <a:r>
              <a:rPr lang="cs-CZ" sz="5400" b="1" dirty="0">
                <a:solidFill>
                  <a:prstClr val="black"/>
                </a:solidFill>
                <a:latin typeface="Calibri"/>
              </a:rPr>
              <a:t>Pokřivené myšlení</a:t>
            </a:r>
            <a:endParaRPr lang="cs-CZ" sz="5400" dirty="0">
              <a:solidFill>
                <a:prstClr val="black"/>
              </a:solidFill>
              <a:latin typeface="Calibri"/>
            </a:endParaRPr>
          </a:p>
        </p:txBody>
      </p:sp>
    </p:spTree>
    <p:extLst>
      <p:ext uri="{BB962C8B-B14F-4D97-AF65-F5344CB8AC3E}">
        <p14:creationId xmlns:p14="http://schemas.microsoft.com/office/powerpoint/2010/main" xmlns="" val="22737119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4572000"/>
            <a:ext cx="9144000" cy="1600200"/>
          </a:xfrm>
          <a:prstGeom prst="rect">
            <a:avLst/>
          </a:prstGeom>
          <a:solidFill>
            <a:schemeClr val="tx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4" name="Rectangle 3"/>
          <p:cNvSpPr/>
          <p:nvPr/>
        </p:nvSpPr>
        <p:spPr>
          <a:xfrm>
            <a:off x="152400" y="4800600"/>
            <a:ext cx="8839200" cy="1077218"/>
          </a:xfrm>
          <a:prstGeom prst="rect">
            <a:avLst/>
          </a:prstGeom>
        </p:spPr>
        <p:txBody>
          <a:bodyPr wrap="square">
            <a:spAutoFit/>
          </a:bodyPr>
          <a:lstStyle/>
          <a:p>
            <a:pPr defTabSz="914400"/>
            <a:r>
              <a:rPr lang="cs-CZ" sz="3200" b="1" dirty="0">
                <a:solidFill>
                  <a:prstClr val="white"/>
                </a:solidFill>
                <a:latin typeface="Calibri"/>
              </a:rPr>
              <a:t>Jeden muž hlásal pravdu. A pravda působila tak, že zachránila životy stovek vesničanů.</a:t>
            </a:r>
            <a:endParaRPr lang="cs-CZ" sz="3200" dirty="0">
              <a:solidFill>
                <a:prstClr val="white"/>
              </a:solidFill>
              <a:latin typeface="Calibri"/>
            </a:endParaRPr>
          </a:p>
        </p:txBody>
      </p:sp>
    </p:spTree>
    <p:extLst>
      <p:ext uri="{BB962C8B-B14F-4D97-AF65-F5344CB8AC3E}">
        <p14:creationId xmlns:p14="http://schemas.microsoft.com/office/powerpoint/2010/main" xmlns="" val="30795139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7200" y="3352800"/>
            <a:ext cx="5029200" cy="3046988"/>
          </a:xfrm>
          <a:prstGeom prst="rect">
            <a:avLst/>
          </a:prstGeom>
        </p:spPr>
        <p:txBody>
          <a:bodyPr wrap="square">
            <a:spAutoFit/>
          </a:bodyPr>
          <a:lstStyle/>
          <a:p>
            <a:pPr defTabSz="914400"/>
            <a:r>
              <a:rPr lang="cs-CZ" sz="3200" b="1" dirty="0">
                <a:solidFill>
                  <a:prstClr val="black"/>
                </a:solidFill>
                <a:latin typeface="Calibri"/>
              </a:rPr>
              <a:t>Existují praktické kroky, které můžeme podniknout, abychom zabránili pokroucenému myšlení  a aby nám pomohly myslet přesně a moudře?</a:t>
            </a:r>
            <a:endParaRPr lang="cs-CZ" sz="3200" dirty="0">
              <a:solidFill>
                <a:prstClr val="black"/>
              </a:solidFill>
              <a:latin typeface="Calibri"/>
            </a:endParaRPr>
          </a:p>
        </p:txBody>
      </p:sp>
    </p:spTree>
    <p:extLst>
      <p:ext uri="{BB962C8B-B14F-4D97-AF65-F5344CB8AC3E}">
        <p14:creationId xmlns:p14="http://schemas.microsoft.com/office/powerpoint/2010/main" xmlns="" val="4532153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4876800" y="0"/>
            <a:ext cx="4267200" cy="6858000"/>
          </a:xfrm>
          <a:prstGeom prst="rect">
            <a:avLst/>
          </a:prstGeom>
          <a:solidFill>
            <a:schemeClr val="tx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4" name="Rectangle 3"/>
          <p:cNvSpPr/>
          <p:nvPr/>
        </p:nvSpPr>
        <p:spPr>
          <a:xfrm>
            <a:off x="4953000" y="885885"/>
            <a:ext cx="4191000" cy="4462760"/>
          </a:xfrm>
          <a:prstGeom prst="rect">
            <a:avLst/>
          </a:prstGeom>
        </p:spPr>
        <p:txBody>
          <a:bodyPr wrap="square">
            <a:spAutoFit/>
          </a:bodyPr>
          <a:lstStyle/>
          <a:p>
            <a:pPr defTabSz="914400"/>
            <a:r>
              <a:rPr lang="cs-CZ" sz="2800" b="1" dirty="0">
                <a:solidFill>
                  <a:prstClr val="white"/>
                </a:solidFill>
                <a:latin typeface="Calibri"/>
              </a:rPr>
              <a:t>Definice přímého myšlení</a:t>
            </a:r>
            <a:endParaRPr lang="cs-CZ" sz="2800" dirty="0">
              <a:solidFill>
                <a:prstClr val="white"/>
              </a:solidFill>
              <a:latin typeface="Calibri"/>
            </a:endParaRPr>
          </a:p>
          <a:p>
            <a:pPr defTabSz="914400"/>
            <a:endParaRPr lang="cs-CZ" sz="3200" b="1" dirty="0">
              <a:solidFill>
                <a:prstClr val="white"/>
              </a:solidFill>
              <a:latin typeface="Calibri"/>
            </a:endParaRPr>
          </a:p>
          <a:p>
            <a:pPr defTabSz="914400"/>
            <a:r>
              <a:rPr lang="cs-CZ" sz="3200" b="1" dirty="0">
                <a:solidFill>
                  <a:prstClr val="white"/>
                </a:solidFill>
                <a:latin typeface="Calibri"/>
              </a:rPr>
              <a:t>Přímé myšlení je správnou interpretací informace a událostí, založená na věčných principech Pravdy, Svobody, Lásky a Praxe v souladu se slovy.</a:t>
            </a:r>
            <a:endParaRPr lang="cs-CZ" sz="3200" dirty="0">
              <a:solidFill>
                <a:prstClr val="white"/>
              </a:solidFill>
              <a:latin typeface="Calibri"/>
            </a:endParaRPr>
          </a:p>
        </p:txBody>
      </p:sp>
    </p:spTree>
    <p:extLst>
      <p:ext uri="{BB962C8B-B14F-4D97-AF65-F5344CB8AC3E}">
        <p14:creationId xmlns:p14="http://schemas.microsoft.com/office/powerpoint/2010/main" xmlns="" val="24366134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4953000"/>
            <a:ext cx="9144000" cy="1905000"/>
          </a:xfrm>
          <a:prstGeom prst="rect">
            <a:avLst/>
          </a:prstGeom>
          <a:solidFill>
            <a:schemeClr val="tx1">
              <a:alpha val="6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a:solidFill>
                <a:prstClr val="white"/>
              </a:solidFill>
              <a:latin typeface="Calibri"/>
            </a:endParaRPr>
          </a:p>
        </p:txBody>
      </p:sp>
      <p:sp>
        <p:nvSpPr>
          <p:cNvPr id="5" name="Rectangle 4"/>
          <p:cNvSpPr/>
          <p:nvPr/>
        </p:nvSpPr>
        <p:spPr>
          <a:xfrm>
            <a:off x="0" y="4996696"/>
            <a:ext cx="9067800" cy="1785104"/>
          </a:xfrm>
          <a:prstGeom prst="rect">
            <a:avLst/>
          </a:prstGeom>
        </p:spPr>
        <p:txBody>
          <a:bodyPr wrap="square">
            <a:spAutoFit/>
          </a:bodyPr>
          <a:lstStyle/>
          <a:p>
            <a:pPr algn="ctr" defTabSz="914400"/>
            <a:r>
              <a:rPr lang="cs-CZ" sz="2800" b="1" dirty="0">
                <a:solidFill>
                  <a:srgbClr val="FFFF00"/>
                </a:solidFill>
                <a:latin typeface="Calibri"/>
              </a:rPr>
              <a:t>Definice pokřiveného myšlení</a:t>
            </a:r>
          </a:p>
          <a:p>
            <a:pPr algn="ctr" defTabSz="914400"/>
            <a:endParaRPr lang="cs-CZ" dirty="0">
              <a:solidFill>
                <a:prstClr val="white"/>
              </a:solidFill>
              <a:latin typeface="Calibri"/>
            </a:endParaRPr>
          </a:p>
          <a:p>
            <a:pPr algn="ctr" defTabSz="914400"/>
            <a:r>
              <a:rPr lang="cs-CZ" sz="3200" b="1" dirty="0">
                <a:solidFill>
                  <a:prstClr val="white"/>
                </a:solidFill>
                <a:latin typeface="Calibri"/>
              </a:rPr>
              <a:t>Pokřivené myšlení je věřit falešné informaci a nepravdám a dovolit jim, aby formovaly naše životy.</a:t>
            </a:r>
            <a:endParaRPr lang="cs-CZ" sz="3200" dirty="0">
              <a:solidFill>
                <a:prstClr val="white"/>
              </a:solidFill>
              <a:latin typeface="Calibri"/>
            </a:endParaRPr>
          </a:p>
        </p:txBody>
      </p:sp>
    </p:spTree>
    <p:extLst>
      <p:ext uri="{BB962C8B-B14F-4D97-AF65-F5344CB8AC3E}">
        <p14:creationId xmlns:p14="http://schemas.microsoft.com/office/powerpoint/2010/main" xmlns="" val="6487921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lbertus Extra Bold"/>
        <a:ea typeface="Humanst521 XBdCn BT"/>
        <a:cs typeface="Humanst521 XBdCn BT"/>
      </a:majorFont>
      <a:minorFont>
        <a:latin typeface="Humanst521 XBdCn BT"/>
        <a:ea typeface="Humanst521 XBdCn BT"/>
        <a:cs typeface="Humanst521 XBdCn B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a:ln>
              <a:noFill/>
            </a:ln>
            <a:solidFill>
              <a:srgbClr val="FFFFFF"/>
            </a:solidFill>
            <a:effectLst>
              <a:outerShdw blurRad="38100" dist="38100" dir="2700000" algn="tl">
                <a:srgbClr val="000000">
                  <a:alpha val="43137"/>
                </a:srgbClr>
              </a:outerShdw>
            </a:effectLst>
            <a:latin typeface="Humanst521 XBdCn BT" charset="0"/>
            <a:ea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800" b="0" i="0" u="none" strike="noStrike" cap="none" normalizeH="0" baseline="0">
            <a:ln>
              <a:noFill/>
            </a:ln>
            <a:solidFill>
              <a:srgbClr val="FFFFFF"/>
            </a:solidFill>
            <a:effectLst>
              <a:outerShdw blurRad="38100" dist="38100" dir="2700000" algn="tl">
                <a:srgbClr val="000000">
                  <a:alpha val="43137"/>
                </a:srgbClr>
              </a:outerShdw>
            </a:effectLst>
            <a:latin typeface="Humanst521 XBdCn BT"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TotalTime>
  <Words>2019</Words>
  <Application>Microsoft Office PowerPoint</Application>
  <PresentationFormat>Předvádění na obrazovce (4:3)</PresentationFormat>
  <Paragraphs>499</Paragraphs>
  <Slides>48</Slides>
  <Notes>31</Notes>
  <HiddenSlides>0</HiddenSlides>
  <MMClips>0</MMClips>
  <ScaleCrop>false</ScaleCrop>
  <HeadingPairs>
    <vt:vector size="4" baseType="variant">
      <vt:variant>
        <vt:lpstr>Motiv</vt:lpstr>
      </vt:variant>
      <vt:variant>
        <vt:i4>6</vt:i4>
      </vt:variant>
      <vt:variant>
        <vt:lpstr>Nadpisy snímků</vt:lpstr>
      </vt:variant>
      <vt:variant>
        <vt:i4>48</vt:i4>
      </vt:variant>
    </vt:vector>
  </HeadingPairs>
  <TitlesOfParts>
    <vt:vector size="54" baseType="lpstr">
      <vt:lpstr>Office Theme</vt:lpstr>
      <vt:lpstr>10_Office Theme</vt:lpstr>
      <vt:lpstr>Výchozí návrh</vt:lpstr>
      <vt:lpstr>1_Office Theme</vt:lpstr>
      <vt:lpstr>Default Design</vt:lpstr>
      <vt:lpstr>6_Office Theme</vt:lpstr>
      <vt:lpstr>Změň myšlení</vt:lpstr>
      <vt:lpstr>Snímek 2</vt:lpstr>
      <vt:lpstr>Snímek 3</vt:lpstr>
      <vt:lpstr>Snímek 4</vt:lpstr>
      <vt:lpstr>Snímek 5</vt:lpstr>
      <vt:lpstr>Snímek 6</vt:lpstr>
      <vt:lpstr>Snímek 7</vt:lpstr>
      <vt:lpstr>Snímek 8</vt:lpstr>
      <vt:lpstr>Snímek 9</vt:lpstr>
      <vt:lpstr>Deset druhů pokřiveného myšlení 1. Skupinové myšlení</vt:lpstr>
      <vt:lpstr>2. Myšlení všechno nebo nic</vt:lpstr>
      <vt:lpstr>Snímek 12</vt:lpstr>
      <vt:lpstr>Snímek 13</vt:lpstr>
      <vt:lpstr>Snímek 14</vt:lpstr>
      <vt:lpstr>Snímek 15</vt:lpstr>
      <vt:lpstr>NEŠŤASTNÝ ČLOVĚK …</vt:lpstr>
      <vt:lpstr>NEŠŤASTNÝ ČLOVĚK …</vt:lpstr>
      <vt:lpstr>NEŠŤASTNÝ ČLOVĚK …</vt:lpstr>
      <vt:lpstr>NEŠŤASTNÝ ČLOVĚK …</vt:lpstr>
      <vt:lpstr>Snímek 20</vt:lpstr>
      <vt:lpstr>Snímek 21</vt:lpstr>
      <vt:lpstr>Snímek 22</vt:lpstr>
      <vt:lpstr>Snímek 23</vt:lpstr>
      <vt:lpstr>Snímek 24</vt:lpstr>
      <vt:lpstr>Snímek 25</vt:lpstr>
      <vt:lpstr>Snímek 26</vt:lpstr>
      <vt:lpstr>Snímek 27</vt:lpstr>
      <vt:lpstr>Přímé myšlení v posledních dnech historie Země</vt:lpstr>
      <vt:lpstr>Mysl opevněná pravdou</vt:lpstr>
      <vt:lpstr>Snímek 30</vt:lpstr>
      <vt:lpstr>„Pokřivená místa budou narovnána“</vt:lpstr>
      <vt:lpstr>S našimi dětmi můžeme pátrat po věcech v životě, o které stojí usilovat</vt:lpstr>
      <vt:lpstr>Snímek 33</vt:lpstr>
      <vt:lpstr>Snímek 34</vt:lpstr>
      <vt:lpstr>Někde na povrchu této planety je dům, ve kterém žiju se svojí rodinou.</vt:lpstr>
      <vt:lpstr>Opravdové vesmírné myšlení</vt:lpstr>
      <vt:lpstr>Den, kdy zemřela Pravda – ale stále žije!</vt:lpstr>
      <vt:lpstr>Snímek 38</vt:lpstr>
      <vt:lpstr>Snímek 39</vt:lpstr>
      <vt:lpstr>Snímek 40</vt:lpstr>
      <vt:lpstr>Snímek 41</vt:lpstr>
      <vt:lpstr>Snímek 42</vt:lpstr>
      <vt:lpstr>Snímek 43</vt:lpstr>
      <vt:lpstr>Snímek 44</vt:lpstr>
      <vt:lpstr>Snímek 45</vt:lpstr>
      <vt:lpstr>Snímek 46</vt:lpstr>
      <vt:lpstr>Snímek 47</vt:lpstr>
      <vt:lpstr>Snímek 48</vt:lpstr>
    </vt:vector>
  </TitlesOfParts>
  <Company>Adventist Dental Clinic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Zmen mysleni</dc:title>
  <dc:creator>Milan Moskala</dc:creator>
  <cp:lastModifiedBy>tikon</cp:lastModifiedBy>
  <cp:revision>2</cp:revision>
  <dcterms:created xsi:type="dcterms:W3CDTF">2015-12-30T13:46:42Z</dcterms:created>
  <dcterms:modified xsi:type="dcterms:W3CDTF">2016-02-01T20:29:29Z</dcterms:modified>
</cp:coreProperties>
</file>