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Default Extension="xlsm" ContentType="application/vnd.ms-excel.sheet.macroEnabled.12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_s_podporou_maker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9"/>
  <c:chart>
    <c:autoTitleDeleted val="1"/>
    <c:plotArea>
      <c:layout>
        <c:manualLayout>
          <c:layoutTarget val="inner"/>
          <c:xMode val="edge"/>
          <c:yMode val="edge"/>
          <c:x val="0.23214285714285701"/>
          <c:y val="0.10146103896103903"/>
          <c:w val="0.53571428571428592"/>
          <c:h val="0.80357142857142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gradFill rotWithShape="0">
              <a:gsLst>
                <a:gs pos="0">
                  <a:srgbClr val="548CA0"/>
                </a:gs>
                <a:gs pos="33000">
                  <a:srgbClr val="8CBED1"/>
                </a:gs>
                <a:gs pos="46750">
                  <a:srgbClr val="A6CDDD"/>
                </a:gs>
                <a:gs pos="53000">
                  <a:srgbClr val="A6CDDD"/>
                </a:gs>
                <a:gs pos="67999">
                  <a:srgbClr val="8DBFD2"/>
                </a:gs>
                <a:gs pos="100000">
                  <a:srgbClr val="548CA0"/>
                </a:gs>
              </a:gsLst>
              <a:lin ang="8340000" scaled="1"/>
            </a:gradFill>
            <a:ln w="25387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37"/>
          <c:dPt>
            <c:idx val="0"/>
            <c:spPr>
              <a:solidFill>
                <a:srgbClr val="C00000"/>
              </a:solidFill>
              <a:ln w="25387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0099FF"/>
              </a:solidFill>
              <a:ln w="25387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6F97A7"/>
                  </a:gs>
                  <a:gs pos="33000">
                    <a:srgbClr val="A3C9D9"/>
                  </a:gs>
                  <a:gs pos="46750">
                    <a:srgbClr val="B6D5E2"/>
                  </a:gs>
                  <a:gs pos="53000">
                    <a:srgbClr val="B6D5E2"/>
                  </a:gs>
                  <a:gs pos="67999">
                    <a:srgbClr val="A4C9D9"/>
                  </a:gs>
                  <a:gs pos="100000">
                    <a:srgbClr val="6F97A7"/>
                  </a:gs>
                </a:gsLst>
                <a:lin ang="8340000" scaled="1"/>
              </a:gradFill>
              <a:ln w="25387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gradFill rotWithShape="0">
                <a:gsLst>
                  <a:gs pos="0">
                    <a:srgbClr val="96ABB4"/>
                  </a:gs>
                  <a:gs pos="33000">
                    <a:srgbClr val="C7DCE6"/>
                  </a:gs>
                  <a:gs pos="46750">
                    <a:srgbClr val="D1E4EC"/>
                  </a:gs>
                  <a:gs pos="53000">
                    <a:srgbClr val="D1E4EC"/>
                  </a:gs>
                  <a:gs pos="67999">
                    <a:srgbClr val="C8DDE6"/>
                  </a:gs>
                  <a:gs pos="100000">
                    <a:srgbClr val="96ABB4"/>
                  </a:gs>
                </a:gsLst>
                <a:lin ang="8340000" scaled="1"/>
              </a:gradFill>
              <a:ln w="25387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18469044987797706"/>
                  <c:y val="2.0161518271754504E-2"/>
                </c:manualLayout>
              </c:layout>
              <c:tx>
                <c:rich>
                  <a:bodyPr/>
                  <a:lstStyle/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FFFFF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ŘEČ TĚLA</a:t>
                    </a:r>
                  </a:p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CF305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55%</a:t>
                    </a:r>
                  </a:p>
                </c:rich>
              </c:tx>
              <c:spPr>
                <a:noFill/>
                <a:ln w="25387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0.15040797531887501"/>
                  <c:y val="6.7559055118110315E-3"/>
                </c:manualLayout>
              </c:layout>
              <c:tx>
                <c:rich>
                  <a:bodyPr/>
                  <a:lstStyle/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FFFFF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BARVA HLASU</a:t>
                    </a:r>
                  </a:p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CF305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38%</a:t>
                    </a:r>
                  </a:p>
                </c:rich>
              </c:tx>
              <c:spPr>
                <a:noFill/>
                <a:ln w="25387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5.6020283648754415E-2"/>
                  <c:y val="0.12394508378760402"/>
                </c:manualLayout>
              </c:layout>
              <c:tx>
                <c:rich>
                  <a:bodyPr/>
                  <a:lstStyle/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FFFFF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SLOVA</a:t>
                    </a:r>
                  </a:p>
                  <a:p>
                    <a:pPr>
                      <a:defRPr sz="1798" b="0" i="0" u="none" strike="noStrike" baseline="0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defRPr>
                    </a:pPr>
                    <a:r>
                      <a:rPr lang="en-US" sz="2399" b="1" i="0" u="none" strike="noStrike" baseline="0">
                        <a:solidFill>
                          <a:srgbClr val="FCF305"/>
                        </a:solidFill>
                        <a:latin typeface="Lucida Sans Unicode"/>
                        <a:ea typeface="Lucida Sans Unicode"/>
                        <a:cs typeface="Lucida Sans Unicode"/>
                      </a:rPr>
                      <a:t>7%</a:t>
                    </a:r>
                  </a:p>
                </c:rich>
              </c:tx>
              <c:spPr>
                <a:noFill/>
                <a:ln w="25387">
                  <a:noFill/>
                </a:ln>
              </c:spPr>
              <c:dLblPos val="bestFit"/>
            </c:dLbl>
            <c:spPr>
              <a:noFill/>
              <a:ln w="25387">
                <a:noFill/>
              </a:ln>
            </c:spPr>
            <c:showCatName val="1"/>
            <c:showPercent val="1"/>
            <c:showLeaderLines val="1"/>
          </c:dLbls>
          <c:cat>
            <c:strRef>
              <c:f>List1!$A$2:$A$5</c:f>
              <c:strCache>
                <c:ptCount val="3"/>
                <c:pt idx="0">
                  <c:v>ŘEČ TĚLA</c:v>
                </c:pt>
                <c:pt idx="1">
                  <c:v>BARVA HLASU</c:v>
                </c:pt>
                <c:pt idx="2">
                  <c:v>SLOVA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F27A-F0C4-0849-8FFD-A61688CA51DB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8351-300D-5E43-93D0-B0CEDAEE31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79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Každý jsme jiný a komunikujeme odlišně. </a:t>
            </a:r>
            <a:endParaRPr 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766A00-E08E-DC4F-B1F6-D7FF86E12101}" type="slidenum">
              <a:rPr lang="es-MX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Objetí</a:t>
            </a:r>
            <a:endParaRPr lang="cs-CZ"/>
          </a:p>
          <a:p>
            <a:r>
              <a:rPr lang="cs-CZ"/>
              <a:t>·</a:t>
            </a:r>
            <a:r>
              <a:rPr lang="cs-CZ" i="1"/>
              <a:t>Kolik objetí potřebujeme denně?</a:t>
            </a:r>
            <a:endParaRPr lang="cs-CZ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679D2E-E98B-444C-A601-53836C3DD422}" type="slidenum">
              <a:rPr lang="es-MX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Inspirace pro zlepšení komunikace</a:t>
            </a:r>
            <a:endParaRPr lang="cs-CZ"/>
          </a:p>
          <a:p>
            <a:pPr fontAlgn="ctr"/>
            <a:r>
              <a:rPr lang="cs-CZ"/>
              <a:t>·Snažte se brát věci s nadhledem</a:t>
            </a:r>
          </a:p>
          <a:p>
            <a:pPr fontAlgn="ctr"/>
            <a:r>
              <a:rPr lang="cs-CZ"/>
              <a:t>·Náhlá inspirace myšlenek a nápadů - brainstorming</a:t>
            </a:r>
          </a:p>
          <a:p>
            <a:pPr fontAlgn="ctr"/>
            <a:r>
              <a:rPr lang="cs-CZ"/>
              <a:t>·Když je těžké o věcech mluvit:</a:t>
            </a:r>
          </a:p>
          <a:p>
            <a:pPr fontAlgn="ctr"/>
            <a:r>
              <a:rPr lang="cs-CZ"/>
              <a:t>·Buďte potichu, nebo…</a:t>
            </a:r>
          </a:p>
          <a:p>
            <a:r>
              <a:rPr lang="cs-CZ"/>
              <a:t>…se rozhodněte pro příjemnou a zdvořilou komunikaci</a:t>
            </a: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D9E470-E5A5-2A4D-B9A4-0C2F644F4DA7}" type="slidenum">
              <a:rPr lang="es-MX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fontAlgn="ctr"/>
            <a:endParaRPr lang="cs-CZ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E78567-CA71-724D-A47A-65BB39FEC648}" type="slidenum">
              <a:rPr lang="es-MX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Inspirace pro zralou komunikaci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Udělejte si na sebe navzájem čas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Vzájemně si postěžujte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Naučte se vyjádřit své pocity</a:t>
            </a:r>
            <a:endParaRPr lang="cs-CZ"/>
          </a:p>
          <a:p>
            <a:r>
              <a:rPr lang="cs-CZ"/>
              <a:t>·</a:t>
            </a:r>
            <a:r>
              <a:rPr lang="cs-CZ" i="1"/>
              <a:t>Zaveďte pravidelnou rodinnou “poradu“</a:t>
            </a:r>
            <a:endParaRPr lang="cs-CZ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A58464-511A-B141-A409-273B944DECC9}" type="slidenum">
              <a:rPr lang="es-MX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Komunikace mezi manželi</a:t>
            </a:r>
            <a:endParaRPr lang="cs-CZ"/>
          </a:p>
          <a:p>
            <a:r>
              <a:rPr lang="cs-CZ"/>
              <a:t>Je váš partner mlčící typ?</a:t>
            </a: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8324B0-5EFC-B343-BD08-CD548CF06658}" type="slidenum">
              <a:rPr lang="es-MX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Mlčící typ partnera</a:t>
            </a:r>
          </a:p>
          <a:p>
            <a:pPr fontAlgn="ctr">
              <a:buFontTx/>
              <a:buChar char="•"/>
            </a:pPr>
            <a:r>
              <a:rPr lang="cs-CZ"/>
              <a:t>Udělejte si čas na manželskou poradu</a:t>
            </a:r>
          </a:p>
          <a:p>
            <a:pPr fontAlgn="ctr">
              <a:buFontTx/>
              <a:buChar char="•"/>
            </a:pPr>
            <a:r>
              <a:rPr lang="cs-CZ"/>
              <a:t>Pracujte na něčem společném</a:t>
            </a:r>
          </a:p>
          <a:p>
            <a:pPr fontAlgn="ctr">
              <a:buFontTx/>
              <a:buChar char="•"/>
            </a:pPr>
            <a:r>
              <a:rPr lang="cs-CZ"/>
              <a:t>Choďte spolu na procházky</a:t>
            </a:r>
          </a:p>
          <a:p>
            <a:pPr fontAlgn="ctr">
              <a:buFontTx/>
              <a:buChar char="•"/>
            </a:pPr>
            <a:r>
              <a:rPr lang="cs-CZ"/>
              <a:t>Najděte si čas na rozhovor před spaním - nevytahujte žádné problémy</a:t>
            </a:r>
          </a:p>
          <a:p>
            <a:pPr>
              <a:buFontTx/>
              <a:buChar char="•"/>
            </a:pPr>
            <a:r>
              <a:rPr lang="cs-CZ"/>
              <a:t>Buďte otevření</a:t>
            </a: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559847-A4BD-2040-920A-E6B795968519}" type="slidenum">
              <a:rPr lang="es-MX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/>
              <a:t>·Pozitivní podpora – odpovídejte: „Ano!“</a:t>
            </a:r>
          </a:p>
          <a:p>
            <a:r>
              <a:rPr lang="cs-CZ"/>
              <a:t>·Neformální popovídání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EC117F-8093-C44C-8A6B-840CAE85E59F}" type="slidenum">
              <a:rPr lang="es-MX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Nápady pro komunikaci s dětmi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Probírejte své společné zážitky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Naplánujte večer zábavy</a:t>
            </a:r>
            <a:endParaRPr lang="cs-CZ"/>
          </a:p>
          <a:p>
            <a:pPr fontAlgn="ctr"/>
            <a:r>
              <a:rPr lang="cs-CZ"/>
              <a:t>·</a:t>
            </a:r>
            <a:r>
              <a:rPr lang="cs-CZ" i="1"/>
              <a:t>Rodinné posezení</a:t>
            </a:r>
            <a:endParaRPr lang="cs-CZ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D64700-3BC7-EB48-A86D-5100855B74AA}" type="slidenum">
              <a:rPr lang="es-MX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Společné jídlo je velmi důležité</a:t>
            </a:r>
            <a:endParaRPr 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D2ED35-086E-A841-8FEC-839623C063B2}" type="slidenum">
              <a:rPr lang="es-MX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Komunikace s našimi blízkými v pokročilém věku</a:t>
            </a:r>
            <a:endParaRPr lang="cs-CZ"/>
          </a:p>
          <a:p>
            <a:pPr fontAlgn="ctr"/>
            <a:r>
              <a:rPr lang="cs-CZ" b="1"/>
              <a:t>·Komunikujte často se svými rodiči, kteří jsou již v pokročilém věku</a:t>
            </a:r>
          </a:p>
          <a:p>
            <a:r>
              <a:rPr lang="cs-CZ"/>
              <a:t>·Vnoučata s prarodiči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7C6840-304B-1940-A901-6038C6E492A2}" type="slidenum">
              <a:rPr lang="es-MX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Úrovně komunikace </a:t>
            </a:r>
            <a:endParaRPr lang="cs-CZ"/>
          </a:p>
          <a:p>
            <a:pPr fontAlgn="ctr"/>
            <a:r>
              <a:rPr lang="cs-CZ"/>
              <a:t>1.Povídání, tlachání</a:t>
            </a:r>
          </a:p>
          <a:p>
            <a:pPr fontAlgn="ctr"/>
            <a:r>
              <a:rPr lang="cs-CZ"/>
              <a:t>2.Oznamování novinek a faktů</a:t>
            </a:r>
          </a:p>
          <a:p>
            <a:pPr fontAlgn="ctr"/>
            <a:r>
              <a:rPr lang="cs-CZ"/>
              <a:t>3.Komunikace myšlenek a názorů</a:t>
            </a:r>
          </a:p>
          <a:p>
            <a:pPr fontAlgn="ctr"/>
            <a:r>
              <a:rPr lang="cs-CZ"/>
              <a:t>4.Sdílení pocitů</a:t>
            </a:r>
          </a:p>
          <a:p>
            <a:r>
              <a:rPr lang="cs-CZ"/>
              <a:t>5.Otevřená a intimní, zralá komunikace</a:t>
            </a: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6F6C66-CE4B-7542-A0C5-150ED83FB92F}" type="slidenum">
              <a:rPr lang="es-MX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Komunikace s našimi blízkými v pokročilém věku</a:t>
            </a:r>
            <a:endParaRPr lang="cs-CZ"/>
          </a:p>
          <a:p>
            <a:pPr fontAlgn="ctr"/>
            <a:r>
              <a:rPr lang="cs-CZ"/>
              <a:t>·Komunikujte často se svými rodiči, kteří jsou již v pokročilém věku</a:t>
            </a:r>
          </a:p>
          <a:p>
            <a:r>
              <a:rPr lang="cs-CZ" b="1"/>
              <a:t>·Vnoučata s prarodiči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DF3133-992E-BF4F-8864-97FD9620BFEC}" type="slidenum">
              <a:rPr lang="es-MX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Hej! Posloucháš mě?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180429-4D48-A746-822E-49EAE287491C}" type="slidenum">
              <a:rPr lang="es-MX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Jak naslouchat</a:t>
            </a:r>
            <a:endParaRPr lang="cs-CZ"/>
          </a:p>
          <a:p>
            <a:pPr fontAlgn="ctr"/>
            <a:r>
              <a:rPr lang="cs-CZ"/>
              <a:t>·Zvolte si k rozhovoru správný čas.</a:t>
            </a:r>
          </a:p>
          <a:p>
            <a:r>
              <a:rPr lang="cs-CZ"/>
              <a:t>·Pamatujte na značky na železničním přejezdu: Zastav! Rozhlédni se! Naslouchej!</a:t>
            </a:r>
            <a:endParaRPr lang="cs-CZ" b="1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A67CC7-A59C-2045-9E2C-E40FC643C45C}" type="slidenum">
              <a:rPr lang="es-MX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Jak naslouchat</a:t>
            </a:r>
            <a:endParaRPr lang="cs-CZ"/>
          </a:p>
          <a:p>
            <a:pPr fontAlgn="ctr"/>
            <a:r>
              <a:rPr lang="cs-CZ"/>
              <a:t>·Zvolte si k rozhovoru správný čas.</a:t>
            </a:r>
          </a:p>
          <a:p>
            <a:r>
              <a:rPr lang="cs-CZ"/>
              <a:t>·Pamatujte na značky na železničním přejezdu: Zastav! Rozhlédni se! Naslouchej!</a:t>
            </a:r>
            <a:endParaRPr lang="cs-CZ" b="1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0AE88E-BA32-E44D-B537-3C8052C10002}" type="slidenum">
              <a:rPr lang="es-MX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/>
              <a:t>Bůh s námi komunikuje. </a:t>
            </a:r>
          </a:p>
          <a:p>
            <a:r>
              <a:rPr lang="cs-CZ"/>
              <a:t>Skrze slova, zážitky, naši mysl, skrze modlitbu…</a:t>
            </a:r>
            <a:endParaRPr lang="cs-CZ" b="1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82ACBD-8A73-B147-B2F5-13D3D19A4129}" type="slidenum">
              <a:rPr lang="es-MX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Jak komunikovat s Bohem</a:t>
            </a:r>
            <a:endParaRPr lang="cs-CZ"/>
          </a:p>
          <a:p>
            <a:pPr fontAlgn="ctr"/>
            <a:r>
              <a:rPr lang="cs-CZ"/>
              <a:t>Hovořit, přemýšlet, naslouchat…</a:t>
            </a: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22A89C-DAD6-8646-9874-16F22CBB66CC}" type="slidenum">
              <a:rPr lang="es-MX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fontAlgn="ctr"/>
            <a:endParaRPr 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74B5E7-A023-7A4B-9984-97EBF6ED362A}" type="slidenum">
              <a:rPr lang="es-MX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Více než slova</a:t>
            </a:r>
            <a:endParaRPr lang="cs-CZ"/>
          </a:p>
          <a:p>
            <a:pPr fontAlgn="ctr"/>
            <a:r>
              <a:rPr lang="cs-CZ"/>
              <a:t>Když hovoříte, která z následujících částí převládá a má větší vliv na ty, kteří vám naslouchají?</a:t>
            </a:r>
          </a:p>
          <a:p>
            <a:pPr fontAlgn="ctr"/>
            <a:r>
              <a:rPr lang="cs-CZ" b="1"/>
              <a:t>55% řeč těla</a:t>
            </a:r>
            <a:endParaRPr lang="cs-CZ"/>
          </a:p>
          <a:p>
            <a:pPr fontAlgn="ctr"/>
            <a:r>
              <a:rPr lang="cs-CZ" b="1"/>
              <a:t>38% barva hlasu</a:t>
            </a:r>
            <a:endParaRPr lang="cs-CZ"/>
          </a:p>
          <a:p>
            <a:pPr fontAlgn="ctr"/>
            <a:r>
              <a:rPr lang="cs-CZ" b="1"/>
              <a:t>7% slova</a:t>
            </a:r>
            <a:endParaRPr 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E27C91-13A5-E94E-843A-43FD827B8D70}" type="slidenum">
              <a:rPr lang="es-MX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fontAlgn="ctr"/>
            <a:endParaRPr lang="cs-CZ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FB630E-F15D-8B47-8E06-E26DBCDE6357}" type="slidenum">
              <a:rPr lang="es-MX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 dirty="0"/>
              <a:t>Komunikace v rodině</a:t>
            </a:r>
            <a:endParaRPr lang="cs-CZ" dirty="0"/>
          </a:p>
          <a:p>
            <a:pPr fontAlgn="ctr"/>
            <a:r>
              <a:rPr lang="cs-CZ" dirty="0"/>
              <a:t>Rodiče se svými teenagery komunikují v průměru pouhých čtrnáct minut denně. </a:t>
            </a:r>
          </a:p>
          <a:p>
            <a:r>
              <a:rPr lang="cs-CZ" dirty="0"/>
              <a:t>Z toho dvanáct minut je negativní komunikace, jedna minuta neutrální a zbývá jedna minuta pozitivní komunikace.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7D8796-1621-FD4D-A700-49483348A459}" type="slidenum">
              <a:rPr lang="es-MX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Pouze 39 minut týdně zabere v rodině smysluplná komunikace.</a:t>
            </a:r>
            <a:endParaRPr lang="cs-CZ"/>
          </a:p>
          <a:p>
            <a:r>
              <a:rPr lang="cs-CZ" b="1"/>
              <a:t>Televize je zapnutá 49 hodin týdně.</a:t>
            </a:r>
            <a:endParaRPr 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A448C-527F-2C44-99EA-A09B137B3E3C}" type="slidenum">
              <a:rPr lang="es-MX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/>
              <a:t>Televize je zapnutá 49 hodin týdně.</a:t>
            </a:r>
            <a:endParaRPr lang="cs-CZ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A72B13-BC12-844A-BBB7-D844D58AB1CD}" type="slidenum">
              <a:rPr lang="es-MX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cs-CZ" b="1"/>
              <a:t>Selhání komunikace v manželství</a:t>
            </a:r>
            <a:endParaRPr lang="cs-CZ"/>
          </a:p>
          <a:p>
            <a:pPr fontAlgn="ctr"/>
            <a:r>
              <a:rPr lang="cs-CZ"/>
              <a:t>Průzkum </a:t>
            </a:r>
            <a:r>
              <a:rPr lang="cs-CZ" i="1"/>
              <a:t>Redbook vycházející z dat</a:t>
            </a:r>
            <a:r>
              <a:rPr lang="cs-CZ"/>
              <a:t> 730 manželských poradců informoval o tom, že mezi manželskými problémy se na horní příčce nachází právě selhání komunikace.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9844" indent="-276863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453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434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415" indent="-221491" defTabSz="91364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396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377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358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339" indent="-221491" defTabSz="9136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2B9C4F-04B9-DA4A-9FCD-EA5C9B5E1B98}" type="slidenum">
              <a:rPr lang="es-MX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76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8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348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D6C4-ECF9-2C4A-9287-961EE42FB50C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47371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914E-D70B-7F41-A11F-F3ADD4E47BBD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47242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583DF-5970-0246-A619-D8F6FBB20B11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144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85AA-7BF2-B842-953D-FF7068800D89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03413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9457-DC93-9846-A973-51C1D13268D3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59845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7742-5294-7E46-A2E1-DD6EC6B4972A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7970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5CD9-4BD6-6B42-9321-3FC7AF822FA4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42260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9DF8F-D17D-BB4F-81DA-A312ACE63076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6617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341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4096C-3B7E-DE4C-890D-E9934A47F4F1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871796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916C-F46C-5B40-AF3C-977A26A7DB3B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43987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B7BAE-06DA-5C4D-A159-BFACBE91837C}" type="slidenum">
              <a:rPr lang="es-MX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01869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24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1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05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685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62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31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94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FED6-DF8D-B243-9C89-D2B52EB5564A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9E88-5488-FF47-AED0-412F2A25B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78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C60775F-09BD-B743-B88E-68984E1792F6}" type="slidenum">
              <a:rPr lang="es-MX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656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0"/>
        <a:buChar char="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0"/>
        <a:buChar char="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0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0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charset="0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Pozitivní </a:t>
            </a:r>
            <a:r>
              <a:rPr lang="cs-CZ" b="1" dirty="0" smtClean="0">
                <a:solidFill>
                  <a:srgbClr val="FF0000"/>
                </a:solidFill>
              </a:rPr>
              <a:t>Komunikace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2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:\Foto WIN\Rodina\DSC_2966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ŠEST FAKTORŮ ZDRAVÉ RODINY</a:t>
            </a:r>
            <a:endParaRPr lang="cs-CZ" sz="4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lIns="360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PROJEVUJÍ SI LÁSKU A UZNÁNÍ</a:t>
            </a:r>
          </a:p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TRÁVÍ SPOLU ČAS</a:t>
            </a:r>
          </a:p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ČELÍ KRIZÍM SPOLEČNĚ</a:t>
            </a:r>
          </a:p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ČASTO BÝVAJÍ DUCHOVNĚ ZAMĚŘENÉ</a:t>
            </a:r>
          </a:p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ČLENOVÉ RODINY JSOU SI VZÁJEMNĚ </a:t>
            </a:r>
            <a:b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</a:b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 							ODDÁNI</a:t>
            </a:r>
          </a:p>
          <a:p>
            <a:pPr marL="355600" indent="-35560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ZDRAVĚ KOMUNIKUJÍ</a:t>
            </a:r>
          </a:p>
        </p:txBody>
      </p:sp>
    </p:spTree>
    <p:extLst>
      <p:ext uri="{BB962C8B-B14F-4D97-AF65-F5344CB8AC3E}">
        <p14:creationId xmlns:p14="http://schemas.microsoft.com/office/powerpoint/2010/main" xmlns="" val="412592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Foto WIN\Lidé\1111-det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KOMUNIKACE V RODINĚ</a:t>
            </a:r>
            <a:endParaRPr lang="cs-CZ" sz="5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343400"/>
            <a:ext cx="9144000" cy="2514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lIns="360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indent="-742950" defTabSz="914400">
              <a:spcBef>
                <a:spcPct val="0"/>
              </a:spcBef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					Z TOHO </a:t>
            </a:r>
          </a:p>
          <a:p>
            <a:pPr marL="742950" indent="-74295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12 MINUT </a:t>
            </a:r>
            <a:r>
              <a:rPr lang="cs-CZ" sz="3200" b="1" dirty="0">
                <a:ln w="6350"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NEGATIVNÍ</a:t>
            </a: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KOMUNIKACE</a:t>
            </a:r>
          </a:p>
          <a:p>
            <a:pPr marL="742950" indent="-74295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1 MINUTA </a:t>
            </a:r>
            <a:r>
              <a:rPr lang="cs-CZ" sz="3200" b="1" dirty="0">
                <a:ln w="6350"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NEUTRÁLNÍ</a:t>
            </a: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KOMUNIKACE</a:t>
            </a:r>
          </a:p>
          <a:p>
            <a:pPr marL="742950" indent="-742950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1 MINUTA </a:t>
            </a:r>
            <a:r>
              <a:rPr lang="cs-CZ" sz="3200" b="1" dirty="0">
                <a:ln w="6350"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POZITIVNÍ</a:t>
            </a: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KOMUNIKACE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2286000"/>
            <a:ext cx="9144000" cy="64633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14 MINUT </a:t>
            </a:r>
            <a: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KOMUNIKACE DENNĚ</a:t>
            </a:r>
          </a:p>
        </p:txBody>
      </p:sp>
    </p:spTree>
    <p:extLst>
      <p:ext uri="{BB962C8B-B14F-4D97-AF65-F5344CB8AC3E}">
        <p14:creationId xmlns:p14="http://schemas.microsoft.com/office/powerpoint/2010/main" xmlns="" val="770130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:\Foto WIN\Lidé\1112-deti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518160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POUZE </a:t>
            </a:r>
            <a:r>
              <a:rPr lang="cs-CZ" sz="4000" b="1" dirty="0">
                <a:ln w="6350"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39 MINUT </a:t>
            </a: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TÝDNĚ ZABERE SMYSLUPLNÁ KOMUNIKACE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KOMUNIKACE V RODINĚ</a:t>
            </a:r>
            <a:endParaRPr lang="cs-CZ" sz="5400" b="1" dirty="0">
              <a:ln w="635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pitchFamily="34" charset="0"/>
              <a:ea typeface="ＭＳ Ｐゴシック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651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Foto WIN\Ostatní\PoisoningThroughTelev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TELEVIZE JE ZAPNUTA NEJMÉNĚ </a:t>
            </a:r>
            <a:r>
              <a:rPr lang="cs-CZ" sz="4400" b="1" dirty="0">
                <a:ln w="6350"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49 MINUT </a:t>
            </a: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TÝDNĚ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KOMUNIKACE V RODINĚ</a:t>
            </a:r>
          </a:p>
        </p:txBody>
      </p:sp>
    </p:spTree>
    <p:extLst>
      <p:ext uri="{BB962C8B-B14F-4D97-AF65-F5344CB8AC3E}">
        <p14:creationId xmlns:p14="http://schemas.microsoft.com/office/powerpoint/2010/main" xmlns="" val="3527174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Foto WIN\Lidé\j0422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SELHÁNÍ KOMUNIKACE</a:t>
            </a:r>
            <a:endParaRPr lang="cs-CZ" sz="5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518160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JE NA PŘEDNÍ PŘÍČCE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ROZPADU MANŽELSTVÍ</a:t>
            </a:r>
          </a:p>
        </p:txBody>
      </p:sp>
    </p:spTree>
    <p:extLst>
      <p:ext uri="{BB962C8B-B14F-4D97-AF65-F5344CB8AC3E}">
        <p14:creationId xmlns:p14="http://schemas.microsoft.com/office/powerpoint/2010/main" xmlns="" val="609406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:\Foto WIN\Rodina\2593499582_123c3f490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DŮLEŽITOST OBJETÍ</a:t>
            </a:r>
            <a:endParaRPr lang="cs-CZ" sz="54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10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Foto WIN\Lidé\partneři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INSPIRACE </a:t>
            </a:r>
            <a:b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PRO ZLEPŠENÍ KOMUNIKACE</a:t>
            </a:r>
            <a:endParaRPr lang="cs-CZ" sz="4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1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:\Foto WIN\Lidé\3535745609_fb6d9c4bcd_o.jpg"/>
          <p:cNvPicPr>
            <a:picLocks noChangeAspect="1" noChangeArrowheads="1"/>
          </p:cNvPicPr>
          <p:nvPr/>
        </p:nvPicPr>
        <p:blipFill>
          <a:blip r:embed="rId3">
            <a:alphaModFix am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3276600"/>
            <a:ext cx="91440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lIns="360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indent="-742950" defTabSz="914400">
              <a:spcBef>
                <a:spcPct val="0"/>
              </a:spcBef>
              <a:buFont typeface="+mj-lt"/>
              <a:buAutoNum type="arabicParenR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SNAŽTE SE BRÁT VĚCI S NADHLEDEM</a:t>
            </a:r>
          </a:p>
          <a:p>
            <a:pPr marL="742950" indent="-742950" defTabSz="914400">
              <a:spcBef>
                <a:spcPct val="0"/>
              </a:spcBef>
              <a:buFont typeface="+mj-lt"/>
              <a:buAutoNum type="arabicParenR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ZKUSTE „MOZKOTŘAS“</a:t>
            </a:r>
          </a:p>
          <a:p>
            <a:pPr marL="742950" indent="-742950" defTabSz="914400">
              <a:spcBef>
                <a:spcPct val="0"/>
              </a:spcBef>
              <a:buFont typeface="+mj-lt"/>
              <a:buAutoNum type="arabicParenR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NECHTE SE INSPIROVAT SITUACÍ</a:t>
            </a:r>
          </a:p>
          <a:p>
            <a:pPr marL="742950" indent="-742950" defTabSz="914400">
              <a:spcBef>
                <a:spcPct val="0"/>
              </a:spcBef>
              <a:buFont typeface="+mj-lt"/>
              <a:buAutoNum type="arabicParenR"/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KDYŽ JE TĚŽKÉ O VĚCECH MLUVIT:</a:t>
            </a:r>
          </a:p>
          <a:p>
            <a:pPr marL="742950" indent="-742950" defTabSz="914400">
              <a:spcBef>
                <a:spcPct val="0"/>
              </a:spcBef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	 NEMLUVTE…</a:t>
            </a:r>
          </a:p>
          <a:p>
            <a:pPr marL="742950" indent="-742950" defTabSz="914400">
              <a:spcBef>
                <a:spcPct val="0"/>
              </a:spcBef>
              <a:defRPr/>
            </a:pPr>
            <a:r>
              <a:rPr lang="cs-CZ" sz="3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           …NEBO KONVERZUJTE O POČASÍ</a:t>
            </a:r>
          </a:p>
        </p:txBody>
      </p:sp>
    </p:spTree>
    <p:extLst>
      <p:ext uri="{BB962C8B-B14F-4D97-AF65-F5344CB8AC3E}">
        <p14:creationId xmlns:p14="http://schemas.microsoft.com/office/powerpoint/2010/main" xmlns="" val="3623699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Foto WIN\Lidé\SS39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INSPIRACE </a:t>
            </a:r>
            <a:b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PRO ZRALOU KOMUNIKACI</a:t>
            </a:r>
            <a:endParaRPr lang="cs-CZ" sz="4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3657600"/>
            <a:ext cx="9144000" cy="3200400"/>
          </a:xfrm>
          <a:prstGeom prst="rect">
            <a:avLst/>
          </a:prstGeom>
        </p:spPr>
        <p:txBody>
          <a:bodyPr lIns="50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UDĚLEJTE SI NA SEBE ČAS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VZÁJEMNĚ SI POSTĚŽUJTE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NAUČTE SE VYJÁDŘIT SVÉ POCITY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ZAVEĎTE RODINNÉ PORADY</a:t>
            </a:r>
          </a:p>
        </p:txBody>
      </p:sp>
    </p:spTree>
    <p:extLst>
      <p:ext uri="{BB962C8B-B14F-4D97-AF65-F5344CB8AC3E}">
        <p14:creationId xmlns:p14="http://schemas.microsoft.com/office/powerpoint/2010/main" xmlns="" val="294705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:\Foto WIN\Lidé\215919437zvdcrS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KOMUNIKACE MEZI MANŽELI</a:t>
            </a:r>
            <a:endParaRPr lang="cs-CZ" sz="4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MLČÍCÍ TYP PARTNERA</a:t>
            </a:r>
          </a:p>
        </p:txBody>
      </p:sp>
    </p:spTree>
    <p:extLst>
      <p:ext uri="{BB962C8B-B14F-4D97-AF65-F5344CB8AC3E}">
        <p14:creationId xmlns:p14="http://schemas.microsoft.com/office/powerpoint/2010/main" xmlns="" val="3664905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Foto WIN\Rodina\Contre-jour_t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1400" y="457200"/>
            <a:ext cx="5562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IKACE</a:t>
            </a:r>
            <a:endParaRPr lang="cs-CZ" sz="80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57200"/>
            <a:ext cx="5562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80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81400" y="457200"/>
            <a:ext cx="5562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80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IKACE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57200"/>
            <a:ext cx="5562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80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</a:t>
            </a:r>
          </a:p>
        </p:txBody>
      </p:sp>
    </p:spTree>
    <p:extLst>
      <p:ext uri="{BB962C8B-B14F-4D97-AF65-F5344CB8AC3E}">
        <p14:creationId xmlns:p14="http://schemas.microsoft.com/office/powerpoint/2010/main" xmlns="" val="3696611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Foto WIN\Rodina\1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725"/>
            <a:ext cx="8610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44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MLČÍCÍ TYP PARTNERA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3810000"/>
            <a:ext cx="9144000" cy="3048000"/>
          </a:xfrm>
          <a:prstGeom prst="rect">
            <a:avLst/>
          </a:prstGeom>
        </p:spPr>
        <p:txBody>
          <a:bodyPr lIns="50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UDĚLEJTE SI ČAS NA PORADU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PRACUJTE SPOLEČNĚ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CHOĎTE NA SPOLEČNÉ PROCHÁZKY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PŘED SPANÍM SE VYPOVÍDEJTE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2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BUĎTE VZÁJEMNĚ OTEVŘENÍ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2223678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Foto WIN\Rodina\A Family conver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POVÍDÁNÍ V RODINĚ</a:t>
            </a:r>
            <a:endParaRPr lang="cs-CZ" sz="6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txBody>
          <a:bodyPr lIns="50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POZITIVNÍ PODPORA, ODPOVÍDEJTE: „ANO!“</a:t>
            </a:r>
          </a:p>
          <a:p>
            <a:pPr algn="ctr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NEFORMÁLNÍ POPOVÍDÁNÍ</a:t>
            </a:r>
          </a:p>
        </p:txBody>
      </p:sp>
    </p:spTree>
    <p:extLst>
      <p:ext uri="{BB962C8B-B14F-4D97-AF65-F5344CB8AC3E}">
        <p14:creationId xmlns:p14="http://schemas.microsoft.com/office/powerpoint/2010/main" xmlns="" val="1002528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:\Foto WIN\Ostatní\Balloons_1_contr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048000"/>
            <a:ext cx="9144000" cy="3200400"/>
          </a:xfrm>
          <a:prstGeom prst="rect">
            <a:avLst/>
          </a:prstGeom>
        </p:spPr>
        <p:txBody>
          <a:bodyPr lIns="72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PLÁNUJTE RODINNÁ POSEZENÍ</a:t>
            </a:r>
          </a:p>
          <a:p>
            <a:pPr algn="ctr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NAPLÁNUJTE VEČER ZÁBAVY</a:t>
            </a:r>
          </a:p>
          <a:p>
            <a:pPr algn="ctr"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PROBÍREJTE SPOLEČNÉ ZÁŽITKY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KOMUNIKACE S DĚTMI</a:t>
            </a:r>
            <a:endParaRPr lang="cs-CZ" sz="5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32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Foto WIN\Rodina\family-reu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685800"/>
          </a:xfrm>
          <a:solidFill>
            <a:srgbClr val="FFFFFF">
              <a:alpha val="60000"/>
            </a:srgbClr>
          </a:solidFill>
        </p:spPr>
        <p:txBody>
          <a:bodyPr lIns="72000"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ln w="28575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SPOLEČNÉ JÍDLO JE VELMI DŮLEŽITÉ</a:t>
            </a:r>
            <a:endParaRPr lang="cs-CZ" sz="3600" dirty="0">
              <a:ln w="28575">
                <a:noFill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731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:\Foto WIN\Rodina\foto1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KOMUNIKACE </a:t>
            </a:r>
            <a:b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 BLÍZKÝMI VYSOKÉHO VĚKU</a:t>
            </a:r>
            <a:endParaRPr lang="cs-CZ" sz="4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512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Foto WIN\Rodina\LDS Grandparent-1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PRARODIČE A VNOUČATA</a:t>
            </a:r>
            <a:endParaRPr lang="cs-CZ" sz="44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384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:\Foto WIN\Lidé\Argument_by_kd5yt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POSLOUCHÁŠ MĚ?</a:t>
            </a:r>
            <a:endParaRPr lang="cs-CZ" sz="6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082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Foto WIN\Rodina\parent_t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ZVOLTE SI </a:t>
            </a:r>
            <a:br>
              <a:rPr lang="cs-CZ" sz="48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SPRÁVNOU CHVÍLI</a:t>
            </a:r>
            <a:endParaRPr lang="cs-CZ" sz="48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60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JAK NASLOUCHAT</a:t>
            </a:r>
          </a:p>
        </p:txBody>
      </p:sp>
    </p:spTree>
    <p:extLst>
      <p:ext uri="{BB962C8B-B14F-4D97-AF65-F5344CB8AC3E}">
        <p14:creationId xmlns:p14="http://schemas.microsoft.com/office/powerpoint/2010/main" xmlns="" val="1121072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Foto WIN\Rodina\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3962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marL="720000" indent="-1143000" algn="l"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	ZASTAV!</a:t>
            </a:r>
            <a:b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ROZHLÉDNI SE!</a:t>
            </a:r>
            <a:b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NASLOUCHEJ!</a:t>
            </a:r>
            <a:endParaRPr lang="cs-CZ" sz="6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KOMUNIKACE V RODINĚ</a:t>
            </a:r>
            <a:endParaRPr lang="cs-CZ" sz="5400" b="1" dirty="0">
              <a:ln w="635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pitchFamily="34" charset="0"/>
              <a:ea typeface="ＭＳ Ｐゴシック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688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:\Foto WIN\Víra\1936118854_ed7383c83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48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BŮH S NÁMI KOMUNIKUJE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3733800"/>
            <a:ext cx="4267200" cy="3124200"/>
          </a:xfrm>
          <a:prstGeom prst="rect">
            <a:avLst/>
          </a:prstGeom>
        </p:spPr>
        <p:txBody>
          <a:bodyPr lIns="50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SLOVA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ZÁŽITKY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MYŠLENKY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MODLITBA</a:t>
            </a:r>
          </a:p>
        </p:txBody>
      </p:sp>
    </p:spTree>
    <p:extLst>
      <p:ext uri="{BB962C8B-B14F-4D97-AF65-F5344CB8AC3E}">
        <p14:creationId xmlns:p14="http://schemas.microsoft.com/office/powerpoint/2010/main" xmlns="" val="69051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:\Foto WIN\Ostatní\atomic-bomb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0668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MOKUSATSU</a:t>
            </a:r>
            <a:endParaRPr lang="cs-CZ" sz="54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5562600"/>
            <a:ext cx="9144000" cy="990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SÍLA SLOVA</a:t>
            </a:r>
          </a:p>
        </p:txBody>
      </p:sp>
    </p:spTree>
    <p:extLst>
      <p:ext uri="{BB962C8B-B14F-4D97-AF65-F5344CB8AC3E}">
        <p14:creationId xmlns:p14="http://schemas.microsoft.com/office/powerpoint/2010/main" xmlns="" val="3147978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H:\Foto WIN\Lidé\3229293242_aaea2d0a6b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4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JAK KOMUNIKOVAT </a:t>
            </a:r>
            <a:br>
              <a:rPr lang="cs-CZ" sz="54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S BOHEM</a:t>
            </a:r>
          </a:p>
        </p:txBody>
      </p:sp>
    </p:spTree>
    <p:extLst>
      <p:ext uri="{BB962C8B-B14F-4D97-AF65-F5344CB8AC3E}">
        <p14:creationId xmlns:p14="http://schemas.microsoft.com/office/powerpoint/2010/main" xmlns="" val="148385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Foto WIN\Rodina\Contre-jour_t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KOMUNIKACE</a:t>
            </a:r>
            <a:endParaRPr lang="cs-CZ" sz="80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91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osef Nadrchal\Plocha\Foto WIN\Humor\slova,s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41148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ctr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POTŘEBUJEME ROZUMĚT TOMU, CO SI LIDÉ MYSLÍ, NEJEN TOMU, </a:t>
            </a:r>
            <a:br>
              <a:rPr lang="cs-CZ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CO ŘÍKAJÍ SLOVY</a:t>
            </a:r>
            <a:endParaRPr lang="cs-CZ" sz="40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652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Foto WIN\Lidé\an_argument_by_ksienrznic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36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5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JSTE SPÍŠE POSLUCHAČI </a:t>
            </a:r>
            <a:br>
              <a:rPr lang="cs-CZ" sz="540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NEBO MLUVČÍ?</a:t>
            </a:r>
            <a:endParaRPr lang="cs-CZ" sz="5400" dirty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67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:\Foto WIN\Lidé\doc49f5bcc501b649223568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KAŽDÝ JSME JINÝ</a:t>
            </a:r>
            <a:endParaRPr lang="cs-CZ" sz="66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0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Foto WIN\Rodina\Women_on_bench_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ÚROVNĚ KOMUNIKACE</a:t>
            </a:r>
            <a:endParaRPr lang="cs-CZ" sz="60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49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Foto WIN\Rodina\2_men_talking_silou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2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ÚROVNĚ KOMUNIKACE</a:t>
            </a:r>
            <a:endParaRPr lang="cs-CZ" sz="6000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819400"/>
            <a:ext cx="9144000" cy="3810000"/>
          </a:xfrm>
          <a:prstGeom prst="rect">
            <a:avLst/>
          </a:prstGeom>
        </p:spPr>
        <p:txBody>
          <a:bodyPr lIns="50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POVÍDÁNÍ A TLACHÁNÍ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OZNAMOVÁNÍ NOVINEK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VYMĚŇOVÁNÍ MYŠLENEK  </a:t>
            </a:r>
            <a:b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</a:b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						A NÁZORŮ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SDÍLENÍ POCITŮ</a:t>
            </a:r>
          </a:p>
          <a:p>
            <a:pPr defTabSz="9144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36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itchFamily="34" charset="0"/>
                <a:ea typeface="ＭＳ Ｐゴシック" charset="0"/>
                <a:cs typeface="Tahoma" pitchFamily="34" charset="0"/>
              </a:rPr>
              <a:t> OTEVŘENÁ, ZRALÁ KOMUNIKACE</a:t>
            </a:r>
          </a:p>
        </p:txBody>
      </p:sp>
    </p:spTree>
    <p:extLst>
      <p:ext uri="{BB962C8B-B14F-4D97-AF65-F5344CB8AC3E}">
        <p14:creationId xmlns:p14="http://schemas.microsoft.com/office/powerpoint/2010/main" xmlns="" val="402463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Foto WIN\Rodina\YoungCoupleEmbracing-2007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VÍCE NEŽ SLOVA:</a:t>
            </a:r>
            <a:endParaRPr lang="cs-CZ" sz="6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-990600" y="2971800"/>
          <a:ext cx="7086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59961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529</Words>
  <Application>Microsoft Office PowerPoint</Application>
  <PresentationFormat>Předvádění na obrazovce (4:3)</PresentationFormat>
  <Paragraphs>176</Paragraphs>
  <Slides>31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Office Theme</vt:lpstr>
      <vt:lpstr>Vrchol</vt:lpstr>
      <vt:lpstr>Pozitivní Komunikace</vt:lpstr>
      <vt:lpstr>IKACE</vt:lpstr>
      <vt:lpstr>MOKUSATSU</vt:lpstr>
      <vt:lpstr>POTŘEBUJEME ROZUMĚT TOMU, CO SI LIDÉ MYSLÍ, NEJEN TOMU,  CO ŘÍKAJÍ SLOVY</vt:lpstr>
      <vt:lpstr>JSTE SPÍŠE POSLUCHAČI  NEBO MLUVČÍ?</vt:lpstr>
      <vt:lpstr>KAŽDÝ JSME JINÝ</vt:lpstr>
      <vt:lpstr>ÚROVNĚ KOMUNIKACE</vt:lpstr>
      <vt:lpstr>ÚROVNĚ KOMUNIKACE</vt:lpstr>
      <vt:lpstr>VÍCE NEŽ SLOVA:</vt:lpstr>
      <vt:lpstr>ŠEST FAKTORŮ ZDRAVÉ RODINY</vt:lpstr>
      <vt:lpstr>KOMUNIKACE V RODINĚ</vt:lpstr>
      <vt:lpstr>Snímek 12</vt:lpstr>
      <vt:lpstr>Snímek 13</vt:lpstr>
      <vt:lpstr>SELHÁNÍ KOMUNIKACE</vt:lpstr>
      <vt:lpstr>DŮLEŽITOST OBJETÍ</vt:lpstr>
      <vt:lpstr>INSPIRACE  PRO ZLEPŠENÍ KOMUNIKACE</vt:lpstr>
      <vt:lpstr>Snímek 17</vt:lpstr>
      <vt:lpstr>INSPIRACE  PRO ZRALOU KOMUNIKACI</vt:lpstr>
      <vt:lpstr>KOMUNIKACE MEZI MANŽELI</vt:lpstr>
      <vt:lpstr>Snímek 20</vt:lpstr>
      <vt:lpstr>POVÍDÁNÍ V RODINĚ</vt:lpstr>
      <vt:lpstr>KOMUNIKACE S DĚTMI</vt:lpstr>
      <vt:lpstr>SPOLEČNÉ JÍDLO JE VELMI DŮLEŽITÉ</vt:lpstr>
      <vt:lpstr>KOMUNIKACE  S BLÍZKÝMI VYSOKÉHO VĚKU</vt:lpstr>
      <vt:lpstr>PRARODIČE A VNOUČATA</vt:lpstr>
      <vt:lpstr>POSLOUCHÁŠ MĚ?</vt:lpstr>
      <vt:lpstr>ZVOLTE SI  SPRÁVNOU CHVÍLI</vt:lpstr>
      <vt:lpstr> ZASTAV! ROZHLÉDNI SE! NASLOUCHEJ!</vt:lpstr>
      <vt:lpstr>Snímek 29</vt:lpstr>
      <vt:lpstr>Snímek 30</vt:lpstr>
      <vt:lpstr>KOMUNIKACE</vt:lpstr>
    </vt:vector>
  </TitlesOfParts>
  <Company>Adventist Dental Clinic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Positivni Komunikace</dc:title>
  <dc:creator>Milan Moskala</dc:creator>
  <cp:lastModifiedBy>tikon</cp:lastModifiedBy>
  <cp:revision>2</cp:revision>
  <dcterms:created xsi:type="dcterms:W3CDTF">2015-12-31T11:44:11Z</dcterms:created>
  <dcterms:modified xsi:type="dcterms:W3CDTF">2016-02-01T20:30:10Z</dcterms:modified>
</cp:coreProperties>
</file>