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tags/tag16.xml" ContentType="application/vnd.openxmlformats-officedocument.presentationml.tags+xml"/>
  <Override PartName="/ppt/notesSlides/notesSlide41.xml" ContentType="application/vnd.openxmlformats-officedocument.presentationml.notesSlide+xml"/>
  <Override PartName="/ppt/tags/tag27.xml" ContentType="application/vnd.openxmlformats-officedocument.presentationml.tags+xml"/>
  <Override PartName="/ppt/notesSlides/notesSlide52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9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7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tags/tag26.xml" ContentType="application/vnd.openxmlformats-officedocument.presentationml.tags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5.xml" ContentType="application/vnd.openxmlformats-officedocument.presentationml.tags+xml"/>
  <Override PartName="/ppt/notesSlides/notesSlide31.xml" ContentType="application/vnd.openxmlformats-officedocument.presentationml.notesSlide+xml"/>
  <Override PartName="/ppt/tags/tag24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2" r:id="rId1"/>
  </p:sldMasterIdLst>
  <p:notesMasterIdLst>
    <p:notesMasterId r:id="rId55"/>
  </p:notesMasterIdLst>
  <p:handoutMasterIdLst>
    <p:handoutMasterId r:id="rId56"/>
  </p:handoutMasterIdLst>
  <p:sldIdLst>
    <p:sldId id="346" r:id="rId2"/>
    <p:sldId id="347" r:id="rId3"/>
    <p:sldId id="348" r:id="rId4"/>
    <p:sldId id="349" r:id="rId5"/>
    <p:sldId id="350" r:id="rId6"/>
    <p:sldId id="352" r:id="rId7"/>
    <p:sldId id="351" r:id="rId8"/>
    <p:sldId id="353" r:id="rId9"/>
    <p:sldId id="354" r:id="rId10"/>
    <p:sldId id="357" r:id="rId11"/>
    <p:sldId id="356" r:id="rId12"/>
    <p:sldId id="355" r:id="rId13"/>
    <p:sldId id="358" r:id="rId14"/>
    <p:sldId id="359" r:id="rId15"/>
    <p:sldId id="360" r:id="rId16"/>
    <p:sldId id="361" r:id="rId17"/>
    <p:sldId id="364" r:id="rId18"/>
    <p:sldId id="363" r:id="rId19"/>
    <p:sldId id="365" r:id="rId20"/>
    <p:sldId id="366" r:id="rId21"/>
    <p:sldId id="368" r:id="rId22"/>
    <p:sldId id="367" r:id="rId23"/>
    <p:sldId id="369" r:id="rId24"/>
    <p:sldId id="370" r:id="rId25"/>
    <p:sldId id="371" r:id="rId26"/>
    <p:sldId id="372" r:id="rId27"/>
    <p:sldId id="373" r:id="rId28"/>
    <p:sldId id="374" r:id="rId29"/>
    <p:sldId id="375" r:id="rId30"/>
    <p:sldId id="376" r:id="rId31"/>
    <p:sldId id="377" r:id="rId32"/>
    <p:sldId id="378" r:id="rId33"/>
    <p:sldId id="379" r:id="rId34"/>
    <p:sldId id="380" r:id="rId35"/>
    <p:sldId id="381" r:id="rId36"/>
    <p:sldId id="383" r:id="rId37"/>
    <p:sldId id="384" r:id="rId38"/>
    <p:sldId id="385" r:id="rId39"/>
    <p:sldId id="387" r:id="rId40"/>
    <p:sldId id="388" r:id="rId41"/>
    <p:sldId id="386" r:id="rId42"/>
    <p:sldId id="389" r:id="rId43"/>
    <p:sldId id="390" r:id="rId44"/>
    <p:sldId id="391" r:id="rId45"/>
    <p:sldId id="400" r:id="rId46"/>
    <p:sldId id="401" r:id="rId47"/>
    <p:sldId id="393" r:id="rId48"/>
    <p:sldId id="394" r:id="rId49"/>
    <p:sldId id="395" r:id="rId50"/>
    <p:sldId id="396" r:id="rId51"/>
    <p:sldId id="398" r:id="rId52"/>
    <p:sldId id="397" r:id="rId53"/>
    <p:sldId id="402" r:id="rId54"/>
  </p:sldIdLst>
  <p:sldSz cx="9144000" cy="6858000" type="screen4x3"/>
  <p:notesSz cx="7086600" cy="9428163"/>
  <p:embeddedFontLst>
    <p:embeddedFont>
      <p:font typeface="Lucida Sans" pitchFamily="34" charset="0"/>
      <p:regular r:id="rId57"/>
      <p:bold r:id="rId58"/>
      <p:italic r:id="rId59"/>
      <p:boldItalic r:id="rId60"/>
    </p:embeddedFont>
    <p:embeddedFont>
      <p:font typeface="Book Antiqua" pitchFamily="18" charset="0"/>
      <p:regular r:id="rId61"/>
      <p:bold r:id="rId62"/>
      <p:italic r:id="rId63"/>
      <p:boldItalic r:id="rId64"/>
    </p:embeddedFont>
    <p:embeddedFont>
      <p:font typeface="Wingdings 2" pitchFamily="18" charset="2"/>
      <p:regular r:id="rId65"/>
    </p:embeddedFont>
    <p:embeddedFont>
      <p:font typeface="Wingdings 3" pitchFamily="18" charset="2"/>
      <p:regular r:id="rId66"/>
    </p:embeddedFont>
    <p:embeddedFont>
      <p:font typeface="Tahoma" pitchFamily="34" charset="0"/>
      <p:regular r:id="rId67"/>
      <p:bold r:id="rId68"/>
    </p:embeddedFont>
  </p:embeddedFontLst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9900"/>
    <a:srgbClr val="FF5050"/>
    <a:srgbClr val="FF66FF"/>
    <a:srgbClr val="040A0C"/>
    <a:srgbClr val="3333FF"/>
    <a:srgbClr val="FEE6FC"/>
    <a:srgbClr val="FFCCFF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090" autoAdjust="0"/>
    <p:restoredTop sz="81407" autoAdjust="0"/>
  </p:normalViewPr>
  <p:slideViewPr>
    <p:cSldViewPr>
      <p:cViewPr varScale="1">
        <p:scale>
          <a:sx n="60" d="100"/>
          <a:sy n="60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63" Type="http://schemas.openxmlformats.org/officeDocument/2006/relationships/font" Target="fonts/font7.fntdata"/><Relationship Id="rId68" Type="http://schemas.openxmlformats.org/officeDocument/2006/relationships/font" Target="fonts/font12.fntdata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66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61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64" Type="http://schemas.openxmlformats.org/officeDocument/2006/relationships/font" Target="fonts/font8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125953 Rectángulo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138242 Rectángulo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4788" y="0"/>
            <a:ext cx="3070225" cy="47148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6CD73725-AE91-4BF5-9A64-1066E6CBBA90}" type="datetime1">
              <a:rPr lang="en-US"/>
              <a:pPr>
                <a:defRPr/>
              </a:pPr>
              <a:t>7/6/2010</a:t>
            </a:fld>
            <a:endParaRPr lang="en-US"/>
          </a:p>
        </p:txBody>
      </p:sp>
      <p:sp>
        <p:nvSpPr>
          <p:cNvPr id="125956" name="125955 Rectángulo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55088"/>
            <a:ext cx="307022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138244 Rectángulo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4788" y="8955088"/>
            <a:ext cx="3070225" cy="47148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FBE70F71-938F-4880-B6C6-D79D2F5A4E48}" type="slidenum">
              <a:rPr lang="es-MX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71681 Rectángulo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66" tIns="47183" rIns="94366" bIns="47183" numCol="1" anchor="t" anchorCtr="0" compatLnSpc="1">
            <a:prstTxWarp prst="textNoShape">
              <a:avLst/>
            </a:prstTxWarp>
          </a:bodyPr>
          <a:lstStyle>
            <a:lvl1pPr defTabSz="94297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71682 Rectángulo"/>
          <p:cNvSpPr>
            <a:spLocks noGrp="1" noChangeArrowheads="1"/>
          </p:cNvSpPr>
          <p:nvPr>
            <p:ph type="dt" idx="1"/>
          </p:nvPr>
        </p:nvSpPr>
        <p:spPr bwMode="auto">
          <a:xfrm>
            <a:off x="4014788" y="0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66" tIns="47183" rIns="94366" bIns="47183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71683 Rectángulo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706438"/>
            <a:ext cx="4716462" cy="353695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1" name="70660 Rectángulo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478338"/>
            <a:ext cx="5670550" cy="424338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4366" tIns="47183" rIns="94366" bIns="471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  <a:endParaRPr lang="es-MX" noProof="0" smtClean="0"/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686" name="71685 Rectángulo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55088"/>
            <a:ext cx="307022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66" tIns="47183" rIns="94366" bIns="47183" numCol="1" anchor="b" anchorCtr="0" compatLnSpc="1">
            <a:prstTxWarp prst="textNoShape">
              <a:avLst/>
            </a:prstTxWarp>
          </a:bodyPr>
          <a:lstStyle>
            <a:lvl1pPr defTabSz="94297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3" name="70662 Rectángulo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4788" y="8955088"/>
            <a:ext cx="3070225" cy="47148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4366" tIns="47183" rIns="94366" bIns="47183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latin typeface="Arial" charset="0"/>
              </a:defRPr>
            </a:lvl1pPr>
          </a:lstStyle>
          <a:p>
            <a:pPr>
              <a:defRPr/>
            </a:pPr>
            <a:fld id="{5A1F47C9-216F-4812-A188-2C24CD5A28AC}" type="slidenum">
              <a:rPr lang="es-MX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5837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CFFF90FF-CC72-4615-B6EE-E29F40882F96}" type="slidenum">
              <a:rPr lang="es-MX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smtClean="0">
                <a:latin typeface="Arial" pitchFamily="34" charset="0"/>
              </a:rPr>
              <a:t>Voda je…</a:t>
            </a:r>
          </a:p>
          <a:p>
            <a:pPr fontAlgn="ctr"/>
            <a:r>
              <a:rPr lang="cs-CZ" smtClean="0">
                <a:latin typeface="Arial" pitchFamily="34" charset="0"/>
              </a:rPr>
              <a:t>…nejdůležitější část všech živých organismů</a:t>
            </a:r>
          </a:p>
          <a:p>
            <a:pPr fontAlgn="ctr"/>
            <a:r>
              <a:rPr lang="cs-CZ" smtClean="0">
                <a:latin typeface="Arial" pitchFamily="34" charset="0"/>
              </a:rPr>
              <a:t>…základní prostředek všech životních procesů.</a:t>
            </a:r>
          </a:p>
          <a:p>
            <a:r>
              <a:rPr lang="cs-CZ" smtClean="0">
                <a:latin typeface="Arial" pitchFamily="34" charset="0"/>
              </a:rPr>
              <a:t>…nutná pro všechny životní funkce.</a:t>
            </a:r>
          </a:p>
        </p:txBody>
      </p:sp>
      <p:sp>
        <p:nvSpPr>
          <p:cNvPr id="6758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FAB93686-B759-4CEC-B80C-D11A55964886}" type="slidenum">
              <a:rPr lang="es-MX" smtClean="0">
                <a:latin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smtClean="0">
                <a:latin typeface="Arial" pitchFamily="34" charset="0"/>
              </a:rPr>
              <a:t>Voda prospívá našemu zdraví daleko více, než kosmetické přípravky.</a:t>
            </a:r>
          </a:p>
        </p:txBody>
      </p:sp>
      <p:sp>
        <p:nvSpPr>
          <p:cNvPr id="6861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0ED0DC5D-650B-43C4-A06E-58029B6CAD1D}" type="slidenum">
              <a:rPr lang="es-MX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smtClean="0">
                <a:latin typeface="Arial" pitchFamily="34" charset="0"/>
              </a:rPr>
              <a:t>Víte, že…</a:t>
            </a:r>
          </a:p>
          <a:p>
            <a:pPr fontAlgn="ctr"/>
            <a:r>
              <a:rPr lang="cs-CZ" smtClean="0">
                <a:latin typeface="Arial" pitchFamily="34" charset="0"/>
              </a:rPr>
              <a:t>…chodíme po vodě?</a:t>
            </a:r>
          </a:p>
          <a:p>
            <a:pPr fontAlgn="ctr"/>
            <a:r>
              <a:rPr lang="cs-CZ" smtClean="0">
                <a:latin typeface="Arial" pitchFamily="34" charset="0"/>
              </a:rPr>
              <a:t>Tekutina obsažená v našich kloubech a chrupavkách, funguje jako tlumič a mazivo. Obstarává živiny.</a:t>
            </a:r>
          </a:p>
          <a:p>
            <a:pPr fontAlgn="ctr"/>
            <a:endParaRPr lang="cs-CZ" smtClean="0">
              <a:latin typeface="Arial" pitchFamily="34" charset="0"/>
            </a:endParaRPr>
          </a:p>
        </p:txBody>
      </p:sp>
      <p:sp>
        <p:nvSpPr>
          <p:cNvPr id="696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C06F4B4C-0C5D-4D4D-AB67-AE02E23D5674}" type="slidenum">
              <a:rPr lang="es-MX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smtClean="0">
                <a:latin typeface="Arial" pitchFamily="34" charset="0"/>
              </a:rPr>
              <a:t>Víte, že…</a:t>
            </a:r>
          </a:p>
          <a:p>
            <a:pPr fontAlgn="ctr"/>
            <a:r>
              <a:rPr lang="cs-CZ" smtClean="0">
                <a:latin typeface="Arial" pitchFamily="34" charset="0"/>
              </a:rPr>
              <a:t>… bolest hlavy signalizuje nedostatek vody v těle?</a:t>
            </a:r>
          </a:p>
          <a:p>
            <a:pPr fontAlgn="ctr"/>
            <a:endParaRPr lang="cs-CZ" smtClean="0">
              <a:latin typeface="Arial" pitchFamily="34" charset="0"/>
            </a:endParaRPr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342E8FA6-19CF-4FD8-A46F-F45A23FDE03C}" type="slidenum">
              <a:rPr lang="es-MX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smtClean="0">
                <a:latin typeface="Arial" pitchFamily="34" charset="0"/>
              </a:rPr>
              <a:t>Víte, že…</a:t>
            </a:r>
          </a:p>
          <a:p>
            <a:pPr fontAlgn="ctr"/>
            <a:r>
              <a:rPr lang="cs-CZ" smtClean="0">
                <a:latin typeface="Arial" pitchFamily="34" charset="0"/>
              </a:rPr>
              <a:t>…dehydratace kostí zvyšuje náchylnost k zubním kazům?</a:t>
            </a:r>
          </a:p>
        </p:txBody>
      </p:sp>
      <p:sp>
        <p:nvSpPr>
          <p:cNvPr id="7168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906792D9-6904-4FAA-ADB5-A74ECB233105}" type="slidenum">
              <a:rPr lang="es-MX" smtClean="0">
                <a:latin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smtClean="0">
                <a:latin typeface="Arial" pitchFamily="34" charset="0"/>
              </a:rPr>
              <a:t>Víte, že…</a:t>
            </a:r>
          </a:p>
          <a:p>
            <a:pPr fontAlgn="ctr"/>
            <a:r>
              <a:rPr lang="cs-CZ" smtClean="0">
                <a:latin typeface="Arial" pitchFamily="34" charset="0"/>
              </a:rPr>
              <a:t>… voda pomáhá ke zdravému zažívání?</a:t>
            </a:r>
          </a:p>
        </p:txBody>
      </p:sp>
      <p:sp>
        <p:nvSpPr>
          <p:cNvPr id="7270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A69E5AF4-FE4E-49E0-9F51-DA2AE01654CA}" type="slidenum">
              <a:rPr lang="es-MX" smtClean="0">
                <a:latin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smtClean="0">
                <a:latin typeface="Arial" pitchFamily="34" charset="0"/>
              </a:rPr>
              <a:t>Víte, že…</a:t>
            </a:r>
          </a:p>
          <a:p>
            <a:pPr fontAlgn="ctr"/>
            <a:r>
              <a:rPr lang="cs-CZ" smtClean="0">
                <a:latin typeface="Arial" pitchFamily="34" charset="0"/>
              </a:rPr>
              <a:t>zvýšení příjmu tekutin ulevuje chronické zácpě?</a:t>
            </a:r>
          </a:p>
        </p:txBody>
      </p:sp>
      <p:sp>
        <p:nvSpPr>
          <p:cNvPr id="737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8DC130C9-9F6E-403A-888A-FBA558CC4498}" type="slidenum">
              <a:rPr lang="es-MX" smtClean="0">
                <a:latin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smtClean="0">
                <a:latin typeface="Arial" pitchFamily="34" charset="0"/>
              </a:rPr>
              <a:t>Voda podporuje v těle obranné látky a imunitu.</a:t>
            </a:r>
          </a:p>
        </p:txBody>
      </p:sp>
      <p:sp>
        <p:nvSpPr>
          <p:cNvPr id="747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A68F8647-1E4D-423A-87FA-071E1F2B9A73}" type="slidenum">
              <a:rPr lang="es-MX" smtClean="0">
                <a:latin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smtClean="0">
                <a:latin typeface="Arial" pitchFamily="34" charset="0"/>
              </a:rPr>
              <a:t>Střídání horké a studené vody pomáhá zabraňovat infekcím a posilovat krevní oběh.</a:t>
            </a:r>
          </a:p>
        </p:txBody>
      </p:sp>
      <p:sp>
        <p:nvSpPr>
          <p:cNvPr id="7578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767939CE-5DAE-4A5D-B2D9-9AAB2E65B034}" type="slidenum">
              <a:rPr lang="es-MX" smtClean="0">
                <a:latin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smtClean="0">
                <a:latin typeface="Arial" pitchFamily="34" charset="0"/>
              </a:rPr>
              <a:t>Ledové obklady snižují vysoké horečky.</a:t>
            </a:r>
          </a:p>
        </p:txBody>
      </p:sp>
      <p:sp>
        <p:nvSpPr>
          <p:cNvPr id="7680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D79DB458-09B0-404E-A3AE-A499212CEBEA}" type="slidenum">
              <a:rPr lang="es-MX" smtClean="0">
                <a:latin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smtClean="0">
                <a:latin typeface="Arial" pitchFamily="34" charset="0"/>
              </a:rPr>
              <a:t>Voda spolu se vzduchem tvoří základní podmínky pro existenci života na Zemi. </a:t>
            </a:r>
            <a:r>
              <a:rPr lang="cs-CZ" i="1" smtClean="0">
                <a:latin typeface="Arial" pitchFamily="34" charset="0"/>
              </a:rPr>
              <a:t>Wikipedie</a:t>
            </a:r>
            <a:endParaRPr lang="cs-CZ" smtClean="0">
              <a:latin typeface="Arial" pitchFamily="34" charset="0"/>
            </a:endParaRPr>
          </a:p>
        </p:txBody>
      </p:sp>
      <p:sp>
        <p:nvSpPr>
          <p:cNvPr id="593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B03C08D4-0182-49C8-B044-4CDD55C207EF}" type="slidenum">
              <a:rPr lang="es-MX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smtClean="0">
                <a:latin typeface="Arial" pitchFamily="34" charset="0"/>
              </a:rPr>
              <a:t>Tekoucí voda v přírodě vás uvolní.</a:t>
            </a:r>
          </a:p>
        </p:txBody>
      </p:sp>
      <p:sp>
        <p:nvSpPr>
          <p:cNvPr id="778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19C15961-AA2C-4DB6-83B6-5550E86C90D3}" type="slidenum">
              <a:rPr lang="es-MX" smtClean="0">
                <a:latin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>
              <a:buFontTx/>
              <a:buChar char="•"/>
            </a:pPr>
            <a:r>
              <a:rPr lang="cs-CZ" smtClean="0">
                <a:latin typeface="Arial" pitchFamily="34" charset="0"/>
              </a:rPr>
              <a:t> Dehydratace zvyšuje hladinu histaminu, což zhoršuje symptomy alergií. </a:t>
            </a:r>
          </a:p>
          <a:p>
            <a:pPr>
              <a:buFontTx/>
              <a:buChar char="•"/>
            </a:pPr>
            <a:r>
              <a:rPr lang="cs-CZ" smtClean="0">
                <a:latin typeface="Arial" pitchFamily="34" charset="0"/>
              </a:rPr>
              <a:t> 94 % astmatiků pomáhá pití velkého množství vody při prvních příznacích dýchacích problémů.</a:t>
            </a:r>
          </a:p>
        </p:txBody>
      </p:sp>
      <p:sp>
        <p:nvSpPr>
          <p:cNvPr id="7885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BDC85A8C-B28A-44C1-8333-F4DF37D5FC0A}" type="slidenum">
              <a:rPr lang="es-MX" smtClean="0">
                <a:latin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smtClean="0">
                <a:latin typeface="Arial" pitchFamily="34" charset="0"/>
              </a:rPr>
              <a:t>Mytím rukou zabíjíte milióny bacilů. </a:t>
            </a:r>
          </a:p>
        </p:txBody>
      </p:sp>
      <p:sp>
        <p:nvSpPr>
          <p:cNvPr id="7987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E9687899-FB06-412C-BBA9-62C9B89DBC54}" type="slidenum">
              <a:rPr lang="es-MX" smtClean="0">
                <a:latin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smtClean="0">
                <a:latin typeface="Arial" pitchFamily="34" charset="0"/>
              </a:rPr>
              <a:t>Voda tělu pomáhá s dodávkami kyslíku a živin.</a:t>
            </a:r>
          </a:p>
        </p:txBody>
      </p:sp>
      <p:sp>
        <p:nvSpPr>
          <p:cNvPr id="809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2E14E2A9-AECD-4A51-83BE-D15C2716D42D}" type="slidenum">
              <a:rPr lang="es-MX" smtClean="0">
                <a:latin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smtClean="0">
                <a:latin typeface="Arial" pitchFamily="34" charset="0"/>
              </a:rPr>
              <a:t>Voda napomáhá ochlazovat tělo.</a:t>
            </a:r>
          </a:p>
        </p:txBody>
      </p:sp>
      <p:sp>
        <p:nvSpPr>
          <p:cNvPr id="8192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68083508-9784-4EC6-8478-A7BA73BC0D4C}" type="slidenum">
              <a:rPr lang="es-MX" smtClean="0">
                <a:latin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smtClean="0">
                <a:latin typeface="Arial" pitchFamily="34" charset="0"/>
              </a:rPr>
              <a:t>Voda je nezbytná pro svalstvo.</a:t>
            </a:r>
          </a:p>
        </p:txBody>
      </p:sp>
      <p:sp>
        <p:nvSpPr>
          <p:cNvPr id="829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7481557A-5413-449E-8DFF-2C4F2C20873F}" type="slidenum">
              <a:rPr lang="es-MX" smtClean="0">
                <a:latin typeface="Arial" pitchFamily="34" charset="0"/>
              </a:rPr>
              <a:pPr/>
              <a:t>25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b="1" smtClean="0">
                <a:latin typeface="Arial" pitchFamily="34" charset="0"/>
              </a:rPr>
              <a:t>1.   Atleti cvičili bez vody.</a:t>
            </a:r>
          </a:p>
          <a:p>
            <a:pPr fontAlgn="ctr"/>
            <a:r>
              <a:rPr lang="cs-CZ" smtClean="0">
                <a:latin typeface="Arial" pitchFamily="34" charset="0"/>
              </a:rPr>
              <a:t>Jejich tělesná teplota se do 3,5 hodiny vyšplhala k nebezpečné hladině přehřátí – 38,8 </a:t>
            </a:r>
            <a:r>
              <a:rPr lang="cs-CZ" baseline="30000" smtClean="0">
                <a:latin typeface="Arial" pitchFamily="34" charset="0"/>
              </a:rPr>
              <a:t>o</a:t>
            </a:r>
            <a:r>
              <a:rPr lang="cs-CZ" smtClean="0">
                <a:latin typeface="Arial" pitchFamily="34" charset="0"/>
              </a:rPr>
              <a:t>C.</a:t>
            </a:r>
          </a:p>
          <a:p>
            <a:pPr fontAlgn="ctr"/>
            <a:endParaRPr lang="cs-CZ" smtClean="0">
              <a:latin typeface="Arial" pitchFamily="34" charset="0"/>
            </a:endParaRPr>
          </a:p>
        </p:txBody>
      </p:sp>
      <p:sp>
        <p:nvSpPr>
          <p:cNvPr id="8397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B60C0242-39E9-431E-9D9F-DF7D9FE569B0}" type="slidenum">
              <a:rPr lang="es-MX" smtClean="0">
                <a:latin typeface="Arial" pitchFamily="34" charset="0"/>
              </a:rPr>
              <a:pPr/>
              <a:t>26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smtClean="0">
                <a:latin typeface="Arial" pitchFamily="34" charset="0"/>
              </a:rPr>
              <a:t>2.   Atleti, kteří pili během cvičení dle své potřeby.</a:t>
            </a:r>
          </a:p>
          <a:p>
            <a:r>
              <a:rPr lang="cs-CZ" smtClean="0">
                <a:latin typeface="Arial" pitchFamily="34" charset="0"/>
              </a:rPr>
              <a:t>Vydrželi 6 hodin a až pak se dostavila vyčerpanost.</a:t>
            </a:r>
          </a:p>
        </p:txBody>
      </p:sp>
      <p:sp>
        <p:nvSpPr>
          <p:cNvPr id="849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50196DAC-9B75-4090-824A-2289F6BBD325}" type="slidenum">
              <a:rPr lang="es-MX" smtClean="0">
                <a:latin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smtClean="0">
                <a:latin typeface="Arial" pitchFamily="34" charset="0"/>
              </a:rPr>
              <a:t>3. Těla atletů, kteří museli pít o 1/3 vody více, než sami požadovali, nedosáhla 38</a:t>
            </a:r>
            <a:r>
              <a:rPr lang="cs-CZ" baseline="30000" smtClean="0">
                <a:latin typeface="Arial" pitchFamily="34" charset="0"/>
              </a:rPr>
              <a:t>o </a:t>
            </a:r>
            <a:r>
              <a:rPr lang="cs-CZ" smtClean="0">
                <a:latin typeface="Arial" pitchFamily="34" charset="0"/>
              </a:rPr>
              <a:t>C.</a:t>
            </a:r>
          </a:p>
          <a:p>
            <a:r>
              <a:rPr lang="cs-CZ" smtClean="0">
                <a:latin typeface="Arial" pitchFamily="34" charset="0"/>
              </a:rPr>
              <a:t>Ani po 7 hodinách cvičení nebyli vyčerpaní a mohli pokračovat dál.</a:t>
            </a:r>
          </a:p>
        </p:txBody>
      </p:sp>
      <p:sp>
        <p:nvSpPr>
          <p:cNvPr id="8602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89F3DFE0-CFD3-400D-A43F-F027209E7E60}" type="slidenum">
              <a:rPr lang="es-MX" smtClean="0">
                <a:latin typeface="Arial" pitchFamily="34" charset="0"/>
              </a:rPr>
              <a:pPr/>
              <a:t>28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smtClean="0">
                <a:latin typeface="Arial" pitchFamily="34" charset="0"/>
              </a:rPr>
              <a:t>Jak se sir Edmund Hillary dostal na vrcholek Mt. Everestu</a:t>
            </a:r>
          </a:p>
        </p:txBody>
      </p:sp>
      <p:sp>
        <p:nvSpPr>
          <p:cNvPr id="870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75B1C6FE-13A3-472A-8848-CEE61955893D}" type="slidenum">
              <a:rPr lang="es-MX" smtClean="0">
                <a:latin typeface="Arial" pitchFamily="34" charset="0"/>
              </a:rPr>
              <a:pPr/>
              <a:t>29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>
              <a:buFontTx/>
              <a:buChar char="•"/>
            </a:pPr>
            <a:r>
              <a:rPr lang="cs-CZ" smtClean="0">
                <a:latin typeface="Arial" pitchFamily="34" charset="0"/>
              </a:rPr>
              <a:t> děti z 70% z vody</a:t>
            </a:r>
          </a:p>
          <a:p>
            <a:pPr fontAlgn="ctr">
              <a:buFontTx/>
              <a:buChar char="•"/>
            </a:pPr>
            <a:r>
              <a:rPr lang="cs-CZ" smtClean="0">
                <a:latin typeface="Arial" pitchFamily="34" charset="0"/>
              </a:rPr>
              <a:t> mladí muži z 60%  </a:t>
            </a:r>
          </a:p>
          <a:p>
            <a:pPr fontAlgn="ctr">
              <a:buFontTx/>
              <a:buChar char="•"/>
            </a:pPr>
            <a:r>
              <a:rPr lang="cs-CZ" smtClean="0">
                <a:latin typeface="Arial" pitchFamily="34" charset="0"/>
              </a:rPr>
              <a:t> zdravé ženy z 50%</a:t>
            </a:r>
          </a:p>
        </p:txBody>
      </p:sp>
      <p:sp>
        <p:nvSpPr>
          <p:cNvPr id="6042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4AE51CA9-E5AA-4403-82BA-8D7D2AD4E21F}" type="slidenum">
              <a:rPr lang="es-MX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smtClean="0">
                <a:latin typeface="Arial" pitchFamily="34" charset="0"/>
              </a:rPr>
              <a:t>Voda tvoří 70 % každé z našich 10 – 13 miliard mozkových buněk.</a:t>
            </a:r>
          </a:p>
          <a:p>
            <a:pPr fontAlgn="ctr"/>
            <a:endParaRPr lang="cs-CZ" smtClean="0">
              <a:latin typeface="Arial" pitchFamily="34" charset="0"/>
            </a:endParaRPr>
          </a:p>
        </p:txBody>
      </p:sp>
      <p:sp>
        <p:nvSpPr>
          <p:cNvPr id="8806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1C183108-55A2-4879-BDC8-13B63840D770}" type="slidenum">
              <a:rPr lang="es-MX" smtClean="0">
                <a:latin typeface="Arial" pitchFamily="34" charset="0"/>
              </a:rPr>
              <a:pPr/>
              <a:t>30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smtClean="0">
                <a:latin typeface="Arial" pitchFamily="34" charset="0"/>
              </a:rPr>
              <a:t>Dehydratace ovlivňuje naše nálady a zhoršuje deprese.</a:t>
            </a:r>
          </a:p>
        </p:txBody>
      </p:sp>
      <p:sp>
        <p:nvSpPr>
          <p:cNvPr id="890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4AE94704-4626-415F-98DE-E049407B1AF5}" type="slidenum">
              <a:rPr lang="es-MX" smtClean="0">
                <a:latin typeface="Arial" pitchFamily="34" charset="0"/>
              </a:rPr>
              <a:pPr/>
              <a:t>31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smtClean="0">
                <a:latin typeface="Arial" pitchFamily="34" charset="0"/>
              </a:rPr>
              <a:t>Voda snižuje riziko infarktu</a:t>
            </a:r>
          </a:p>
          <a:p>
            <a:pPr>
              <a:buFontTx/>
              <a:buChar char="•"/>
            </a:pPr>
            <a:r>
              <a:rPr lang="cs-CZ" smtClean="0">
                <a:latin typeface="Arial" pitchFamily="34" charset="0"/>
              </a:rPr>
              <a:t> K srdečním infarktům dochází nejčastěji nad ránem. </a:t>
            </a:r>
          </a:p>
          <a:p>
            <a:pPr>
              <a:buFontTx/>
              <a:buChar char="•"/>
            </a:pPr>
            <a:r>
              <a:rPr lang="cs-CZ" smtClean="0">
                <a:latin typeface="Arial" pitchFamily="34" charset="0"/>
              </a:rPr>
              <a:t> Krev je hustší, protože je člověk už dehydrován.</a:t>
            </a:r>
          </a:p>
        </p:txBody>
      </p:sp>
      <p:sp>
        <p:nvSpPr>
          <p:cNvPr id="9011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A2F45F6E-6661-4FE4-8286-7161712818B6}" type="slidenum">
              <a:rPr lang="es-MX" smtClean="0">
                <a:latin typeface="Arial" pitchFamily="34" charset="0"/>
              </a:rPr>
              <a:pPr/>
              <a:t>32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smtClean="0">
                <a:latin typeface="Arial" pitchFamily="34" charset="0"/>
              </a:rPr>
              <a:t>Voda je velmi důležitá pro pacienty s Alzheimerovou chorobou .</a:t>
            </a:r>
          </a:p>
          <a:p>
            <a:pPr fontAlgn="ctr"/>
            <a:endParaRPr lang="cs-CZ" smtClean="0">
              <a:latin typeface="Arial" pitchFamily="34" charset="0"/>
            </a:endParaRPr>
          </a:p>
        </p:txBody>
      </p:sp>
      <p:sp>
        <p:nvSpPr>
          <p:cNvPr id="9114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1F98C913-C70C-430E-A3F2-36B306D9A502}" type="slidenum">
              <a:rPr lang="es-MX" smtClean="0">
                <a:latin typeface="Arial" pitchFamily="34" charset="0"/>
              </a:rPr>
              <a:pPr/>
              <a:t>33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smtClean="0">
                <a:latin typeface="Arial" pitchFamily="34" charset="0"/>
              </a:rPr>
              <a:t>Vzácné ledviny</a:t>
            </a:r>
          </a:p>
          <a:p>
            <a:pPr fontAlgn="ctr"/>
            <a:r>
              <a:rPr lang="cs-CZ" smtClean="0">
                <a:latin typeface="Arial" pitchFamily="34" charset="0"/>
              </a:rPr>
              <a:t>Zpracovávají odpad daleko lépe než Mezinárodní vesmírné stanice.</a:t>
            </a:r>
          </a:p>
        </p:txBody>
      </p:sp>
      <p:sp>
        <p:nvSpPr>
          <p:cNvPr id="9216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FCBBD2A6-016E-4B17-9E34-7CBC2F054816}" type="slidenum">
              <a:rPr lang="es-MX" smtClean="0">
                <a:latin typeface="Arial" pitchFamily="34" charset="0"/>
              </a:rPr>
              <a:pPr/>
              <a:t>34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>
              <a:buFontTx/>
              <a:buChar char="•"/>
            </a:pPr>
            <a:r>
              <a:rPr lang="cs-CZ" smtClean="0">
                <a:latin typeface="Arial" pitchFamily="34" charset="0"/>
              </a:rPr>
              <a:t> Během dne byste měli pít vodu v pravidelných intervalech, </a:t>
            </a:r>
          </a:p>
          <a:p>
            <a:pPr fontAlgn="ctr"/>
            <a:r>
              <a:rPr lang="cs-CZ" smtClean="0">
                <a:latin typeface="Arial" pitchFamily="34" charset="0"/>
              </a:rPr>
              <a:t>a to = Kolik požadujete + 1/3 navíc.</a:t>
            </a:r>
          </a:p>
          <a:p>
            <a:pPr>
              <a:buFontTx/>
              <a:buChar char="•"/>
            </a:pPr>
            <a:r>
              <a:rPr lang="cs-CZ" smtClean="0">
                <a:latin typeface="Arial" pitchFamily="34" charset="0"/>
              </a:rPr>
              <a:t> Člověk by měl vymočit minimálně litr tekutiny denně, </a:t>
            </a:r>
          </a:p>
          <a:p>
            <a:r>
              <a:rPr lang="cs-CZ" smtClean="0">
                <a:latin typeface="Arial" pitchFamily="34" charset="0"/>
              </a:rPr>
              <a:t>a alespoň jednou za den by měla být moč čirá.</a:t>
            </a:r>
          </a:p>
        </p:txBody>
      </p:sp>
      <p:sp>
        <p:nvSpPr>
          <p:cNvPr id="9318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F7DB8D3A-44B2-429F-AD27-AF973F299C2C}" type="slidenum">
              <a:rPr lang="es-MX" smtClean="0">
                <a:latin typeface="Arial" pitchFamily="34" charset="0"/>
              </a:rPr>
              <a:pPr/>
              <a:t>35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smtClean="0">
                <a:latin typeface="Arial" pitchFamily="34" charset="0"/>
              </a:rPr>
              <a:t>Káva a čaj - náhražky vody</a:t>
            </a:r>
          </a:p>
          <a:p>
            <a:pPr fontAlgn="ctr">
              <a:buFontTx/>
              <a:buChar char="•"/>
            </a:pPr>
            <a:r>
              <a:rPr lang="cs-CZ" smtClean="0">
                <a:latin typeface="Arial" pitchFamily="34" charset="0"/>
              </a:rPr>
              <a:t> Každých 30 sekund padá z Niagarských vodopádů 150 000 m</a:t>
            </a:r>
            <a:r>
              <a:rPr lang="cs-CZ" baseline="30000" smtClean="0">
                <a:latin typeface="Arial" pitchFamily="34" charset="0"/>
              </a:rPr>
              <a:t>3 </a:t>
            </a:r>
            <a:r>
              <a:rPr lang="cs-CZ" smtClean="0">
                <a:latin typeface="Arial" pitchFamily="34" charset="0"/>
              </a:rPr>
              <a:t>vody. Američané denně vypijí stejné množství kávy.</a:t>
            </a:r>
          </a:p>
        </p:txBody>
      </p:sp>
      <p:sp>
        <p:nvSpPr>
          <p:cNvPr id="9421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0F287FA4-BF0C-4FCA-81A1-C50C39A60D45}" type="slidenum">
              <a:rPr lang="es-MX" smtClean="0">
                <a:latin typeface="Arial" pitchFamily="34" charset="0"/>
              </a:rPr>
              <a:pPr/>
              <a:t>36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>
              <a:buFontTx/>
              <a:buChar char="•"/>
            </a:pPr>
            <a:r>
              <a:rPr lang="cs-CZ" smtClean="0">
                <a:latin typeface="Arial" pitchFamily="34" charset="0"/>
              </a:rPr>
              <a:t> Žízeň je nepřesným ukazatelem toho, kolik vody tělo potřebuje.</a:t>
            </a:r>
          </a:p>
          <a:p>
            <a:pPr fontAlgn="ctr">
              <a:buFontTx/>
              <a:buChar char="•"/>
            </a:pPr>
            <a:r>
              <a:rPr lang="cs-CZ" smtClean="0">
                <a:latin typeface="Arial" pitchFamily="34" charset="0"/>
              </a:rPr>
              <a:t> Žízeň by měla vždy být uhašena.</a:t>
            </a:r>
          </a:p>
          <a:p>
            <a:pPr>
              <a:buFontTx/>
              <a:buChar char="•"/>
            </a:pPr>
            <a:r>
              <a:rPr lang="cs-CZ" smtClean="0">
                <a:latin typeface="Arial" pitchFamily="34" charset="0"/>
              </a:rPr>
              <a:t> Některé nápoje možná žízeň uhasí, tělo však dehydrují – alkohol, káva, bezkofeinové nápoje, sodovka a čaj.</a:t>
            </a:r>
          </a:p>
        </p:txBody>
      </p:sp>
      <p:sp>
        <p:nvSpPr>
          <p:cNvPr id="952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F1199DD6-6DA6-4671-81E9-6C0AE285100A}" type="slidenum">
              <a:rPr lang="es-MX" smtClean="0">
                <a:latin typeface="Arial" pitchFamily="34" charset="0"/>
              </a:rPr>
              <a:pPr/>
              <a:t>37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smtClean="0">
                <a:latin typeface="Arial" pitchFamily="34" charset="0"/>
              </a:rPr>
              <a:t>Televizní reklamy, jako jsou například od Sprite, asi znáte. Jejich slogan zní – “Poslechni svou žízeň”. Je to chytlavé heslo. Reklama nás přesvědčuje, abychom se řídili naší touhou, místo abychom jednali s určitým záměrem.</a:t>
            </a:r>
          </a:p>
        </p:txBody>
      </p:sp>
      <p:sp>
        <p:nvSpPr>
          <p:cNvPr id="962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5335D23C-912A-44FB-88B9-3C8423D6A3B4}" type="slidenum">
              <a:rPr lang="es-MX" smtClean="0">
                <a:latin typeface="Arial" pitchFamily="34" charset="0"/>
              </a:rPr>
              <a:pPr/>
              <a:t>38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smtClean="0">
                <a:latin typeface="Arial" pitchFamily="34" charset="0"/>
              </a:rPr>
              <a:t>Představte si maraton. Závodníky čeká dvaačtyřiceti kilometrová trať. Běžec, který se řídí  pouze svou žízní, závod nevyhraje. Chyboval. S pitím čekal až na pocit žízně.</a:t>
            </a:r>
          </a:p>
        </p:txBody>
      </p:sp>
      <p:sp>
        <p:nvSpPr>
          <p:cNvPr id="9728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0D4CF5D2-B888-4FD6-97E0-AF29DD8F88F9}" type="slidenum">
              <a:rPr lang="es-MX" smtClean="0">
                <a:latin typeface="Arial" pitchFamily="34" charset="0"/>
              </a:rPr>
              <a:pPr/>
              <a:t>39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smtClean="0">
                <a:latin typeface="Arial" pitchFamily="34" charset="0"/>
              </a:rPr>
              <a:t>Naše svaly jsou z 70% tvořeny vodou </a:t>
            </a:r>
          </a:p>
          <a:p>
            <a:r>
              <a:rPr lang="cs-CZ" smtClean="0">
                <a:latin typeface="Arial" pitchFamily="34" charset="0"/>
              </a:rPr>
              <a:t>a obsahují tak polovinu vody v těle, přibližně tedy 22 litrů. </a:t>
            </a:r>
            <a:r>
              <a:rPr lang="cs-CZ" i="1" smtClean="0">
                <a:latin typeface="Arial" pitchFamily="34" charset="0"/>
              </a:rPr>
              <a:t>Wikipedie</a:t>
            </a:r>
            <a:endParaRPr lang="cs-CZ" smtClean="0">
              <a:latin typeface="Arial" pitchFamily="34" charset="0"/>
            </a:endParaRPr>
          </a:p>
        </p:txBody>
      </p:sp>
      <p:sp>
        <p:nvSpPr>
          <p:cNvPr id="614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36E39700-AAA9-462C-A867-AF78EA0F3A65}" type="slidenum">
              <a:rPr lang="es-MX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smtClean="0">
                <a:latin typeface="Arial" pitchFamily="34" charset="0"/>
              </a:rPr>
              <a:t>Nedostatek vody ve světě…</a:t>
            </a:r>
          </a:p>
        </p:txBody>
      </p:sp>
      <p:sp>
        <p:nvSpPr>
          <p:cNvPr id="9830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75D78020-0BA9-4768-AD28-B8A0A1263F5E}" type="slidenum">
              <a:rPr lang="es-MX" smtClean="0">
                <a:latin typeface="Arial" pitchFamily="34" charset="0"/>
              </a:rPr>
              <a:pPr/>
              <a:t>40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i="1" smtClean="0">
                <a:latin typeface="Arial" pitchFamily="34" charset="0"/>
              </a:rPr>
              <a:t>Etiopie</a:t>
            </a:r>
            <a:r>
              <a:rPr lang="cs-CZ" smtClean="0">
                <a:latin typeface="Arial" pitchFamily="34" charset="0"/>
              </a:rPr>
              <a:t>, </a:t>
            </a:r>
            <a:r>
              <a:rPr lang="cs-CZ" i="1" smtClean="0">
                <a:latin typeface="Arial" pitchFamily="34" charset="0"/>
              </a:rPr>
              <a:t>Čína</a:t>
            </a:r>
            <a:r>
              <a:rPr lang="cs-CZ" smtClean="0">
                <a:latin typeface="Arial" pitchFamily="34" charset="0"/>
              </a:rPr>
              <a:t>, </a:t>
            </a:r>
            <a:r>
              <a:rPr lang="cs-CZ" i="1" smtClean="0">
                <a:latin typeface="Arial" pitchFamily="34" charset="0"/>
              </a:rPr>
              <a:t>Sýrie a Irák, Kambodža</a:t>
            </a:r>
            <a:endParaRPr lang="cs-CZ" smtClean="0">
              <a:latin typeface="Arial" pitchFamily="34" charset="0"/>
            </a:endParaRPr>
          </a:p>
        </p:txBody>
      </p:sp>
      <p:sp>
        <p:nvSpPr>
          <p:cNvPr id="993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EA7B241A-E102-4194-8A69-5480249FA55B}" type="slidenum">
              <a:rPr lang="es-MX" smtClean="0">
                <a:latin typeface="Arial" pitchFamily="34" charset="0"/>
              </a:rPr>
              <a:pPr/>
              <a:t>41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smtClean="0">
                <a:latin typeface="Arial" pitchFamily="34" charset="0"/>
              </a:rPr>
              <a:t>Příběh: Prvňáček dokázal zajistit vodu africké vesnici.</a:t>
            </a:r>
          </a:p>
          <a:p>
            <a:pPr fontAlgn="ctr"/>
            <a:endParaRPr lang="cs-CZ" smtClean="0">
              <a:latin typeface="Arial" pitchFamily="34" charset="0"/>
            </a:endParaRPr>
          </a:p>
        </p:txBody>
      </p:sp>
      <p:sp>
        <p:nvSpPr>
          <p:cNvPr id="1003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640076D4-34F0-43B5-BE7E-70434ACD7D91}" type="slidenum">
              <a:rPr lang="es-MX" smtClean="0">
                <a:latin typeface="Arial" pitchFamily="34" charset="0"/>
              </a:rPr>
              <a:pPr/>
              <a:t>42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smtClean="0">
                <a:latin typeface="Arial" pitchFamily="34" charset="0"/>
              </a:rPr>
              <a:t>Lidé žízní</a:t>
            </a:r>
          </a:p>
        </p:txBody>
      </p:sp>
      <p:sp>
        <p:nvSpPr>
          <p:cNvPr id="10138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18225339-884A-4C06-8731-87444BF13562}" type="slidenum">
              <a:rPr lang="es-MX" smtClean="0">
                <a:latin typeface="Arial" pitchFamily="34" charset="0"/>
              </a:rPr>
              <a:pPr/>
              <a:t>43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i="1" smtClean="0">
                <a:latin typeface="Arial" pitchFamily="34" charset="0"/>
              </a:rPr>
              <a:t> Žízeň po bohatství</a:t>
            </a:r>
            <a:endParaRPr lang="cs-CZ" smtClean="0">
              <a:latin typeface="Arial" pitchFamily="34" charset="0"/>
            </a:endParaRPr>
          </a:p>
        </p:txBody>
      </p:sp>
      <p:sp>
        <p:nvSpPr>
          <p:cNvPr id="10240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DD75B997-5E9D-4C38-9E4C-BA8795B8E2C4}" type="slidenum">
              <a:rPr lang="es-MX" smtClean="0">
                <a:latin typeface="Arial" pitchFamily="34" charset="0"/>
              </a:rPr>
              <a:pPr/>
              <a:t>44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i="1" smtClean="0">
                <a:latin typeface="Arial" pitchFamily="34" charset="0"/>
              </a:rPr>
              <a:t>Srdce žízní po lásce…</a:t>
            </a:r>
            <a:endParaRPr lang="cs-CZ" smtClean="0">
              <a:latin typeface="Arial" pitchFamily="34" charset="0"/>
            </a:endParaRPr>
          </a:p>
        </p:txBody>
      </p:sp>
      <p:sp>
        <p:nvSpPr>
          <p:cNvPr id="1034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E7B587C6-A69D-4DEF-80E2-8EAB8B6A1649}" type="slidenum">
              <a:rPr lang="es-MX" smtClean="0">
                <a:latin typeface="Arial" pitchFamily="34" charset="0"/>
              </a:rPr>
              <a:pPr/>
              <a:t>45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i="1" smtClean="0">
                <a:latin typeface="Arial" pitchFamily="34" charset="0"/>
              </a:rPr>
              <a:t>Mozek žízní po poznání…</a:t>
            </a:r>
            <a:endParaRPr lang="cs-CZ" smtClean="0">
              <a:latin typeface="Arial" pitchFamily="34" charset="0"/>
            </a:endParaRPr>
          </a:p>
        </p:txBody>
      </p:sp>
      <p:sp>
        <p:nvSpPr>
          <p:cNvPr id="10445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37C4A84D-C27A-496D-9580-140F3174B446}" type="slidenum">
              <a:rPr lang="es-MX" smtClean="0">
                <a:latin typeface="Arial" pitchFamily="34" charset="0"/>
              </a:rPr>
              <a:pPr/>
              <a:t>46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smtClean="0">
                <a:latin typeface="Arial" pitchFamily="34" charset="0"/>
              </a:rPr>
              <a:t>Pramen…</a:t>
            </a:r>
          </a:p>
        </p:txBody>
      </p:sp>
      <p:sp>
        <p:nvSpPr>
          <p:cNvPr id="10547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F3451098-A09E-475E-BF38-105B156BEF67}" type="slidenum">
              <a:rPr lang="es-MX" smtClean="0">
                <a:latin typeface="Arial" pitchFamily="34" charset="0"/>
              </a:rPr>
              <a:pPr/>
              <a:t>47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en-US" smtClean="0">
                <a:latin typeface="Arial" pitchFamily="34" charset="0"/>
              </a:rPr>
              <a:t>Antoine de Saint-Exupéry - </a:t>
            </a:r>
            <a:r>
              <a:rPr lang="cs-CZ" i="1" smtClean="0">
                <a:latin typeface="Arial" pitchFamily="34" charset="0"/>
              </a:rPr>
              <a:t>Malý princ</a:t>
            </a:r>
            <a:endParaRPr lang="cs-CZ" smtClean="0">
              <a:latin typeface="Arial" pitchFamily="34" charset="0"/>
            </a:endParaRPr>
          </a:p>
          <a:p>
            <a:pPr fontAlgn="ctr"/>
            <a:r>
              <a:rPr lang="cs-CZ" i="1" smtClean="0">
                <a:latin typeface="Arial" pitchFamily="34" charset="0"/>
              </a:rPr>
              <a:t>„</a:t>
            </a:r>
            <a:r>
              <a:rPr lang="en-US" smtClean="0">
                <a:latin typeface="Arial" pitchFamily="34" charset="0"/>
              </a:rPr>
              <a:t>A jak jsem tak kráčel, objevil jsem na úsvitu studnu.”</a:t>
            </a:r>
            <a:endParaRPr lang="cs-CZ" smtClean="0">
              <a:latin typeface="Arial" pitchFamily="34" charset="0"/>
            </a:endParaRPr>
          </a:p>
          <a:p>
            <a:r>
              <a:rPr lang="cs-CZ" i="1" smtClean="0">
                <a:latin typeface="Arial" pitchFamily="34" charset="0"/>
              </a:rPr>
              <a:t>"Toužím po té vodě,"</a:t>
            </a:r>
            <a:r>
              <a:rPr lang="cs-CZ" smtClean="0">
                <a:latin typeface="Arial" pitchFamily="34" charset="0"/>
              </a:rPr>
              <a:t> řekl malý princ, </a:t>
            </a:r>
            <a:r>
              <a:rPr lang="cs-CZ" i="1" smtClean="0">
                <a:latin typeface="Arial" pitchFamily="34" charset="0"/>
              </a:rPr>
              <a:t>"dej mi, prosím, napít…"</a:t>
            </a:r>
            <a:endParaRPr lang="cs-CZ" smtClean="0">
              <a:latin typeface="Arial" pitchFamily="34" charset="0"/>
            </a:endParaRPr>
          </a:p>
          <a:p>
            <a:r>
              <a:rPr lang="cs-CZ" smtClean="0">
                <a:latin typeface="Arial" pitchFamily="34" charset="0"/>
              </a:rPr>
              <a:t>A tu jsem pochopil, co hledal.</a:t>
            </a:r>
          </a:p>
          <a:p>
            <a:r>
              <a:rPr lang="cs-CZ" i="1" smtClean="0">
                <a:latin typeface="Arial" pitchFamily="34" charset="0"/>
              </a:rPr>
              <a:t>"U vás lidé pěstují pět tisíc růží v jedné zahradě,"</a:t>
            </a:r>
            <a:r>
              <a:rPr lang="cs-CZ" smtClean="0">
                <a:latin typeface="Arial" pitchFamily="34" charset="0"/>
              </a:rPr>
              <a:t> řekl malý princ, </a:t>
            </a:r>
            <a:r>
              <a:rPr lang="cs-CZ" i="1" smtClean="0">
                <a:latin typeface="Arial" pitchFamily="34" charset="0"/>
              </a:rPr>
              <a:t>"a přece tam nenalézají to, co hledají…"</a:t>
            </a:r>
            <a:endParaRPr lang="cs-CZ" smtClean="0">
              <a:latin typeface="Arial" pitchFamily="34" charset="0"/>
            </a:endParaRPr>
          </a:p>
          <a:p>
            <a:r>
              <a:rPr lang="cs-CZ" i="1" smtClean="0">
                <a:latin typeface="Arial" pitchFamily="34" charset="0"/>
              </a:rPr>
              <a:t>"Nenalézají…,"</a:t>
            </a:r>
            <a:r>
              <a:rPr lang="cs-CZ" smtClean="0">
                <a:latin typeface="Arial" pitchFamily="34" charset="0"/>
              </a:rPr>
              <a:t> odpověděl jsem.</a:t>
            </a:r>
          </a:p>
          <a:p>
            <a:r>
              <a:rPr lang="cs-CZ" i="1" smtClean="0">
                <a:latin typeface="Arial" pitchFamily="34" charset="0"/>
              </a:rPr>
              <a:t>"A přesto by mohli najít, co hledají, v jedné jediné růži nebo v trošce vody…"</a:t>
            </a:r>
            <a:endParaRPr lang="cs-CZ" smtClean="0">
              <a:latin typeface="Arial" pitchFamily="34" charset="0"/>
            </a:endParaRPr>
          </a:p>
          <a:p>
            <a:r>
              <a:rPr lang="cs-CZ" i="1" smtClean="0">
                <a:latin typeface="Arial" pitchFamily="34" charset="0"/>
              </a:rPr>
              <a:t>"Jistě,"</a:t>
            </a:r>
            <a:r>
              <a:rPr lang="cs-CZ" smtClean="0">
                <a:latin typeface="Arial" pitchFamily="34" charset="0"/>
              </a:rPr>
              <a:t> odpověděl jsem.</a:t>
            </a:r>
          </a:p>
          <a:p>
            <a:r>
              <a:rPr lang="cs-CZ" smtClean="0">
                <a:latin typeface="Arial" pitchFamily="34" charset="0"/>
              </a:rPr>
              <a:t>A malý princ dodal:</a:t>
            </a:r>
          </a:p>
          <a:p>
            <a:r>
              <a:rPr lang="cs-CZ" i="1" smtClean="0">
                <a:latin typeface="Arial" pitchFamily="34" charset="0"/>
              </a:rPr>
              <a:t>"Ale oči jsou slepé. Musíme hledat srdcem."</a:t>
            </a:r>
            <a:endParaRPr lang="cs-CZ" smtClean="0">
              <a:latin typeface="Arial" pitchFamily="34" charset="0"/>
            </a:endParaRPr>
          </a:p>
        </p:txBody>
      </p:sp>
      <p:sp>
        <p:nvSpPr>
          <p:cNvPr id="1065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AD159CF4-4ABC-4F62-97B5-6B300C9E2323}" type="slidenum">
              <a:rPr lang="es-MX" smtClean="0">
                <a:latin typeface="Arial" pitchFamily="34" charset="0"/>
              </a:rPr>
              <a:pPr/>
              <a:t>48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i="1" smtClean="0">
                <a:latin typeface="Arial" pitchFamily="34" charset="0"/>
              </a:rPr>
              <a:t>„Toužím po té vodě,"</a:t>
            </a:r>
            <a:r>
              <a:rPr lang="cs-CZ" smtClean="0">
                <a:latin typeface="Arial" pitchFamily="34" charset="0"/>
              </a:rPr>
              <a:t> řekl malý princ. </a:t>
            </a:r>
            <a:r>
              <a:rPr lang="cs-CZ" i="1" smtClean="0">
                <a:latin typeface="Arial" pitchFamily="34" charset="0"/>
              </a:rPr>
              <a:t>„Dej mi, prosím, napít…"</a:t>
            </a:r>
            <a:endParaRPr lang="cs-CZ" smtClean="0">
              <a:latin typeface="Arial" pitchFamily="34" charset="0"/>
            </a:endParaRPr>
          </a:p>
        </p:txBody>
      </p:sp>
      <p:sp>
        <p:nvSpPr>
          <p:cNvPr id="10752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0D45D2C1-830F-4DAC-9073-3E6CE0F845BB}" type="slidenum">
              <a:rPr lang="es-MX" smtClean="0">
                <a:latin typeface="Arial" pitchFamily="34" charset="0"/>
              </a:rPr>
              <a:pPr/>
              <a:t>49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smtClean="0">
                <a:latin typeface="Arial" pitchFamily="34" charset="0"/>
              </a:rPr>
              <a:t>1 miliarda lidí na této planetě nemá přístup k nezávadné pitné vodě.</a:t>
            </a:r>
          </a:p>
          <a:p>
            <a:pPr fontAlgn="ctr"/>
            <a:r>
              <a:rPr lang="cs-CZ" i="1" smtClean="0">
                <a:latin typeface="Arial" pitchFamily="34" charset="0"/>
              </a:rPr>
              <a:t>Home – filmový dokument</a:t>
            </a:r>
            <a:endParaRPr lang="cs-CZ" smtClean="0">
              <a:latin typeface="Arial" pitchFamily="34" charset="0"/>
            </a:endParaRPr>
          </a:p>
        </p:txBody>
      </p:sp>
      <p:sp>
        <p:nvSpPr>
          <p:cNvPr id="6246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9394A3AA-0B50-4343-95B4-2F14C98017DF}" type="slidenum">
              <a:rPr lang="es-MX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i="1" smtClean="0">
                <a:latin typeface="Arial" pitchFamily="34" charset="0"/>
              </a:rPr>
              <a:t>„Dej mi, prosím, napít…"</a:t>
            </a:r>
            <a:endParaRPr lang="cs-CZ" smtClean="0">
              <a:latin typeface="Arial" pitchFamily="34" charset="0"/>
            </a:endParaRPr>
          </a:p>
        </p:txBody>
      </p:sp>
      <p:sp>
        <p:nvSpPr>
          <p:cNvPr id="1085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6B2FA05C-084A-46C7-816E-C69F73B92C6B}" type="slidenum">
              <a:rPr lang="es-MX" smtClean="0">
                <a:latin typeface="Arial" pitchFamily="34" charset="0"/>
              </a:rPr>
              <a:pPr/>
              <a:t>50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i="1" smtClean="0">
                <a:latin typeface="Arial" pitchFamily="34" charset="0"/>
              </a:rPr>
              <a:t>Objevte nový život</a:t>
            </a:r>
          </a:p>
          <a:p>
            <a:pPr fontAlgn="ctr"/>
            <a:r>
              <a:rPr lang="cs-CZ" smtClean="0">
                <a:latin typeface="Arial" pitchFamily="34" charset="0"/>
              </a:rPr>
              <a:t>Máme možnost žít nový život. </a:t>
            </a:r>
          </a:p>
          <a:p>
            <a:r>
              <a:rPr lang="cs-CZ" smtClean="0">
                <a:latin typeface="Arial" pitchFamily="34" charset="0"/>
              </a:rPr>
              <a:t>Voda nás očistí z vnějšku. Voda nás očistí zevnitř. </a:t>
            </a:r>
          </a:p>
          <a:p>
            <a:r>
              <a:rPr lang="cs-CZ" smtClean="0">
                <a:latin typeface="Arial" pitchFamily="34" charset="0"/>
              </a:rPr>
              <a:t>Nezáleží na mé minulosti, jsem znovu čistý!</a:t>
            </a:r>
          </a:p>
        </p:txBody>
      </p:sp>
      <p:sp>
        <p:nvSpPr>
          <p:cNvPr id="10957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DFBB3973-8562-44EC-9D15-648916488970}" type="slidenum">
              <a:rPr lang="es-MX" smtClean="0">
                <a:latin typeface="Arial" pitchFamily="34" charset="0"/>
              </a:rPr>
              <a:pPr/>
              <a:t>51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i="1" smtClean="0">
                <a:latin typeface="Arial" pitchFamily="34" charset="0"/>
              </a:rPr>
              <a:t>Pomozte k vodě těm, kteří ji potřebují</a:t>
            </a:r>
            <a:endParaRPr lang="cs-CZ" smtClean="0">
              <a:latin typeface="Arial" pitchFamily="34" charset="0"/>
            </a:endParaRPr>
          </a:p>
        </p:txBody>
      </p:sp>
      <p:sp>
        <p:nvSpPr>
          <p:cNvPr id="1105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82153F5E-B507-4F46-A587-EBA58760A5FB}" type="slidenum">
              <a:rPr lang="es-MX" smtClean="0">
                <a:latin typeface="Arial" pitchFamily="34" charset="0"/>
              </a:rPr>
              <a:pPr/>
              <a:t>52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162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3BD13361-38A9-4702-8906-C660C471CDB4}" type="slidenum">
              <a:rPr lang="es-MX" smtClean="0">
                <a:latin typeface="Arial" pitchFamily="34" charset="0"/>
              </a:rPr>
              <a:pPr/>
              <a:t>53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smtClean="0">
                <a:latin typeface="Arial" pitchFamily="34" charset="0"/>
              </a:rPr>
              <a:t>5 tisíc lidí denně zemře, protože pijí znečištěnou vodu.</a:t>
            </a:r>
          </a:p>
          <a:p>
            <a:pPr fontAlgn="ctr"/>
            <a:r>
              <a:rPr lang="cs-CZ" i="1" smtClean="0">
                <a:latin typeface="Arial" pitchFamily="34" charset="0"/>
              </a:rPr>
              <a:t>Home – filmový dokument</a:t>
            </a:r>
            <a:endParaRPr lang="cs-CZ" smtClean="0">
              <a:latin typeface="Arial" pitchFamily="34" charset="0"/>
            </a:endParaRP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4D396FE9-8545-42D2-8B21-1734C22275A1}" type="slidenum">
              <a:rPr lang="es-MX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smtClean="0">
                <a:latin typeface="Arial" pitchFamily="34" charset="0"/>
              </a:rPr>
              <a:t>Za 50 let bude 3,5 miliardy lidí čelit nedostatku vody.</a:t>
            </a:r>
          </a:p>
        </p:txBody>
      </p:sp>
      <p:sp>
        <p:nvSpPr>
          <p:cNvPr id="6451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42919C00-196A-4893-960D-628C51AADFBF}" type="slidenum">
              <a:rPr lang="es-MX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smtClean="0">
                <a:latin typeface="Arial" pitchFamily="34" charset="0"/>
              </a:rPr>
              <a:t>Voda je…</a:t>
            </a:r>
          </a:p>
          <a:p>
            <a:pPr fontAlgn="ctr"/>
            <a:r>
              <a:rPr lang="cs-CZ" smtClean="0">
                <a:latin typeface="Arial" pitchFamily="34" charset="0"/>
              </a:rPr>
              <a:t>…nejdůležitější část všech živých organismů</a:t>
            </a:r>
          </a:p>
          <a:p>
            <a:pPr fontAlgn="ctr"/>
            <a:r>
              <a:rPr lang="cs-CZ" smtClean="0">
                <a:latin typeface="Arial" pitchFamily="34" charset="0"/>
              </a:rPr>
              <a:t>…základní prostředek všech životních procesů.</a:t>
            </a:r>
          </a:p>
          <a:p>
            <a:r>
              <a:rPr lang="cs-CZ" smtClean="0">
                <a:latin typeface="Arial" pitchFamily="34" charset="0"/>
              </a:rPr>
              <a:t>…nutná pro všechny životní funkce.</a:t>
            </a:r>
          </a:p>
        </p:txBody>
      </p:sp>
      <p:sp>
        <p:nvSpPr>
          <p:cNvPr id="6554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8E1D813F-A625-4301-B320-4819D9F9FCD9}" type="slidenum">
              <a:rPr lang="es-MX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ctr"/>
            <a:r>
              <a:rPr lang="cs-CZ" smtClean="0">
                <a:latin typeface="Arial" pitchFamily="34" charset="0"/>
              </a:rPr>
              <a:t>Voda je…</a:t>
            </a:r>
          </a:p>
          <a:p>
            <a:pPr fontAlgn="ctr"/>
            <a:r>
              <a:rPr lang="cs-CZ" smtClean="0">
                <a:latin typeface="Arial" pitchFamily="34" charset="0"/>
              </a:rPr>
              <a:t>…nejdůležitější část všech živých organismů</a:t>
            </a:r>
          </a:p>
          <a:p>
            <a:pPr fontAlgn="ctr"/>
            <a:r>
              <a:rPr lang="cs-CZ" smtClean="0">
                <a:latin typeface="Arial" pitchFamily="34" charset="0"/>
              </a:rPr>
              <a:t>…základní prostředek všech životních procesů.</a:t>
            </a:r>
          </a:p>
          <a:p>
            <a:r>
              <a:rPr lang="cs-CZ" smtClean="0">
                <a:latin typeface="Arial" pitchFamily="34" charset="0"/>
              </a:rPr>
              <a:t>…nutná pro všechny životní funkce.</a:t>
            </a:r>
          </a:p>
        </p:txBody>
      </p:sp>
      <p:sp>
        <p:nvSpPr>
          <p:cNvPr id="6656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96B44DD1-BBE3-48B1-A712-FA66BB4D8877}" type="slidenum">
              <a:rPr lang="es-MX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09EEA-191C-4F14-AC49-C1A57C722D3D}" type="slidenum">
              <a:rPr lang="es-MX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6B406-8FE7-48E2-B28F-E83EBD046DA9}" type="slidenum">
              <a:rPr lang="es-MX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04E17-906E-47B4-BE22-FDBD3D02DA87}" type="slidenum">
              <a:rPr lang="es-MX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F7673-04EC-4115-87E7-E817DB3E1D51}" type="slidenum">
              <a:rPr lang="es-MX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13130-B945-40E7-9723-081560D55A08}" type="slidenum">
              <a:rPr lang="es-MX"/>
              <a:pPr>
                <a:defRPr/>
              </a:pPr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8BDE0-179B-48DF-81E5-17330E4C8FBB}" type="slidenum">
              <a:rPr lang="es-MX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9D9BA-02E8-416A-A0A0-70A49A10736C}" type="slidenum">
              <a:rPr lang="es-MX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1E215-9B59-4133-AB05-F72D7A0904F9}" type="slidenum">
              <a:rPr lang="es-MX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A2804-1042-4EC0-BFBC-A74916FD029B}" type="slidenum">
              <a:rPr lang="es-MX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B50F0-894A-4474-B492-076A70067CB7}" type="slidenum">
              <a:rPr lang="es-MX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671B0-A862-444A-80AE-5767382C5D10}" type="slidenum">
              <a:rPr lang="es-MX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A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27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332D0E4-6A3B-4E19-A27C-96C842EB5B49}" type="slidenum">
              <a:rPr lang="es-MX"/>
              <a:pPr>
                <a:defRPr/>
              </a:pPr>
              <a:t>‹#›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55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Relationship Id="rId4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Relationship Id="rId4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Relationship Id="rId4" Type="http://schemas.openxmlformats.org/officeDocument/2006/relationships/image" Target="../media/image5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F:\Foto WIN\Voda\129503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88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cs-CZ" sz="8000" dirty="0" smtClean="0">
                <a:solidFill>
                  <a:schemeClr val="tx1"/>
                </a:solidFill>
                <a:effectLst>
                  <a:glow rad="101600">
                    <a:srgbClr val="040A0C">
                      <a:alpha val="60000"/>
                    </a:srgbClr>
                  </a:glow>
                </a:effectLst>
                <a:latin typeface="Tahoma" pitchFamily="34" charset="0"/>
                <a:cs typeface="Tahoma" pitchFamily="34" charset="0"/>
              </a:rPr>
              <a:t> VODA</a:t>
            </a:r>
            <a:endParaRPr lang="cs-CZ" sz="8000" dirty="0">
              <a:solidFill>
                <a:schemeClr val="tx1"/>
              </a:solidFill>
              <a:effectLst>
                <a:glow rad="101600">
                  <a:srgbClr val="040A0C">
                    <a:alpha val="60000"/>
                  </a:srgb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0" y="0"/>
            <a:ext cx="9144000" cy="1828800"/>
          </a:xfrm>
          <a:prstGeom prst="rect">
            <a:avLst/>
          </a:prstGeom>
          <a:effectLst/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8000" b="1">
                <a:ln w="6350">
                  <a:noFill/>
                </a:ln>
                <a:effectLst>
                  <a:glow rad="101600">
                    <a:srgbClr val="040A0C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VODA</a:t>
            </a:r>
            <a:endParaRPr lang="cs-CZ" sz="8000" b="1" dirty="0">
              <a:ln w="6350">
                <a:noFill/>
              </a:ln>
              <a:effectLst>
                <a:glow rad="101600">
                  <a:srgbClr val="040A0C">
                    <a:alpha val="60000"/>
                  </a:srgbClr>
                </a:glo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 advTm="1018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repeatCount="indefinite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xit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F:\Foto WIN\Voda\HeartBubb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0" y="4191000"/>
            <a:ext cx="9144000" cy="32004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…NUTNÁ PRO VŠECHNY </a:t>
            </a:r>
            <a:br>
              <a:rPr lang="cs-CZ" sz="4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</a:br>
            <a:r>
              <a:rPr lang="cs-CZ" sz="4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ŽIVOTNÍ FUNKCE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3276600"/>
            <a:ext cx="9144000" cy="1905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8000" b="1" dirty="0">
                <a:ln w="6350">
                  <a:noFill/>
                </a:ln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VODA JE…</a:t>
            </a:r>
            <a:endParaRPr lang="cs-CZ" sz="8000" b="1" dirty="0">
              <a:ln w="6350">
                <a:noFill/>
              </a:ln>
              <a:effectLst>
                <a:glow rad="101600">
                  <a:schemeClr val="bg2">
                    <a:lumMod val="50000"/>
                    <a:alpha val="60000"/>
                  </a:schemeClr>
                </a:glo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397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F:\Foto WIN\Voda\cb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0" y="4343400"/>
            <a:ext cx="9144000" cy="25146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5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NAŠE POKOŽKA </a:t>
            </a:r>
            <a:br>
              <a:rPr lang="cs-CZ" sz="5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</a:br>
            <a:r>
              <a:rPr lang="cs-CZ" sz="5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POTŘEBUJE VODU</a:t>
            </a:r>
          </a:p>
        </p:txBody>
      </p:sp>
    </p:spTree>
  </p:cSld>
  <p:clrMapOvr>
    <a:masterClrMapping/>
  </p:clrMapOvr>
  <p:transition advTm="928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cs-CZ" sz="6600" dirty="0" smtClean="0">
                <a:solidFill>
                  <a:srgbClr val="FFC0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  VÍTE, ŽE…</a:t>
            </a:r>
            <a:endParaRPr lang="cs-CZ" sz="6600" dirty="0">
              <a:solidFill>
                <a:srgbClr val="FFC000"/>
              </a:solidFill>
              <a:effectLst>
                <a:glow rad="101600">
                  <a:schemeClr val="bg2">
                    <a:lumMod val="50000"/>
                    <a:alpha val="60000"/>
                  </a:scheme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5638800"/>
            <a:ext cx="9144000" cy="12192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 		…CHODÍME PO VODĚ?</a:t>
            </a:r>
          </a:p>
        </p:txBody>
      </p:sp>
      <p:pic>
        <p:nvPicPr>
          <p:cNvPr id="14340" name="Picture 6" descr="F:\Foto WIN\Voda\Group Walking_cropp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0"/>
            <a:ext cx="9144000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742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F:\Foto WIN\Voda\headach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876800" y="0"/>
            <a:ext cx="4267200" cy="6858000"/>
          </a:xfrm>
          <a:prstGeom prst="rect">
            <a:avLst/>
          </a:prstGeom>
          <a:gradFill flip="none" rotWithShape="1">
            <a:gsLst>
              <a:gs pos="0">
                <a:srgbClr val="040A0C">
                  <a:alpha val="0"/>
                </a:srgbClr>
              </a:gs>
              <a:gs pos="50000">
                <a:schemeClr val="bg2">
                  <a:lumMod val="50000"/>
                  <a:alpha val="60000"/>
                </a:schemeClr>
              </a:gs>
              <a:gs pos="100000">
                <a:schemeClr val="bg2">
                  <a:lumMod val="50000"/>
                  <a:alpha val="51000"/>
                </a:schemeClr>
              </a:gs>
            </a:gsLst>
            <a:lin ang="0" scaled="1"/>
            <a:tileRect/>
          </a:gradFill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…BOLEST HLAVY </a:t>
            </a:r>
            <a:br>
              <a:rPr lang="cs-CZ" sz="4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</a:br>
            <a:r>
              <a:rPr lang="cs-CZ" sz="4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VĚTŠINOU SIGNALIZUJE NEDOSTATEK </a:t>
            </a:r>
            <a:br>
              <a:rPr lang="cs-CZ" sz="4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</a:br>
            <a:r>
              <a:rPr lang="cs-CZ" sz="4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VODY </a:t>
            </a:r>
            <a:br>
              <a:rPr lang="cs-CZ" sz="4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</a:br>
            <a:r>
              <a:rPr lang="cs-CZ" sz="4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V TĚLE?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0" y="0"/>
            <a:ext cx="9144000" cy="1524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66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 VÍTE, ŽE…</a:t>
            </a:r>
            <a:endParaRPr lang="cs-CZ" sz="6600" b="1" dirty="0">
              <a:ln w="6350">
                <a:noFill/>
              </a:ln>
              <a:solidFill>
                <a:srgbClr val="FFC000"/>
              </a:solidFill>
              <a:effectLst>
                <a:glow rad="101600">
                  <a:schemeClr val="bg2">
                    <a:lumMod val="50000"/>
                    <a:alpha val="60000"/>
                  </a:schemeClr>
                </a:glo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61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F:\Foto WIN\Voda\showing-his-teeth-and-toungue-chimpanzee-pictures-1600x1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391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5029200" y="0"/>
            <a:ext cx="4114800" cy="6858000"/>
          </a:xfrm>
          <a:prstGeom prst="rect">
            <a:avLst/>
          </a:prstGeom>
          <a:gradFill flip="none" rotWithShape="1">
            <a:gsLst>
              <a:gs pos="0">
                <a:srgbClr val="040A0C">
                  <a:alpha val="0"/>
                </a:srgbClr>
              </a:gs>
              <a:gs pos="50000">
                <a:schemeClr val="bg2">
                  <a:lumMod val="50000"/>
                  <a:alpha val="60000"/>
                </a:schemeClr>
              </a:gs>
              <a:gs pos="100000">
                <a:schemeClr val="bg2">
                  <a:lumMod val="50000"/>
                  <a:alpha val="51000"/>
                </a:schemeClr>
              </a:gs>
            </a:gsLst>
            <a:lin ang="0" scaled="1"/>
            <a:tileRect/>
          </a:gradFill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cs-CZ" sz="4400" b="1" dirty="0">
              <a:ln w="6350">
                <a:noFill/>
              </a:ln>
              <a:solidFill>
                <a:srgbClr val="FFFF00"/>
              </a:solidFill>
              <a:effectLst>
                <a:glow rad="101600">
                  <a:schemeClr val="bg2">
                    <a:lumMod val="50000"/>
                    <a:alpha val="60000"/>
                  </a:schemeClr>
                </a:glow>
              </a:effectLst>
              <a:latin typeface="Tahoma" pitchFamily="34" charset="0"/>
              <a:ea typeface="+mj-ea"/>
              <a:cs typeface="Tahoma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cs-CZ" sz="4400" b="1" dirty="0">
              <a:ln w="6350">
                <a:noFill/>
              </a:ln>
              <a:solidFill>
                <a:srgbClr val="FFFF00"/>
              </a:solidFill>
              <a:effectLst>
                <a:glow rad="101600">
                  <a:schemeClr val="bg2">
                    <a:lumMod val="50000"/>
                    <a:alpha val="60000"/>
                  </a:schemeClr>
                </a:glow>
              </a:effectLst>
              <a:latin typeface="Tahoma" pitchFamily="34" charset="0"/>
              <a:ea typeface="+mj-ea"/>
              <a:cs typeface="Tahoma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cs-CZ" sz="4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…DEHYDRA-TACE KOSTÍ ZVYŠUJE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cs-CZ" sz="4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NÁCHYLNOST K ZUBNÍM KAZŮM?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0"/>
            <a:ext cx="9144000" cy="1524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66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 VÍTE, ŽE…</a:t>
            </a:r>
            <a:endParaRPr lang="cs-CZ" sz="6600" b="1" dirty="0">
              <a:ln w="6350">
                <a:noFill/>
              </a:ln>
              <a:solidFill>
                <a:srgbClr val="FFC000"/>
              </a:solidFill>
              <a:effectLst>
                <a:glow rad="101600">
                  <a:schemeClr val="bg2">
                    <a:lumMod val="50000"/>
                    <a:alpha val="60000"/>
                  </a:schemeClr>
                </a:glo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901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F:\Foto WIN\Voda\MPj04222740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0" y="4800600"/>
            <a:ext cx="9144000" cy="2057400"/>
          </a:xfrm>
          <a:prstGeom prst="rect">
            <a:avLst/>
          </a:prstGeom>
        </p:spPr>
        <p:txBody>
          <a:bodyPr rIns="396000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cs-CZ" sz="4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…VODA POMÁHÁ </a:t>
            </a:r>
            <a:br>
              <a:rPr lang="cs-CZ" sz="4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</a:br>
            <a:r>
              <a:rPr lang="cs-CZ" sz="4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KE ZDRAVÉMU ZAŽÍVÁNÍ?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0"/>
            <a:ext cx="9144000" cy="1524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66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 VÍTE, ŽE…</a:t>
            </a:r>
            <a:endParaRPr lang="cs-CZ" sz="6600" b="1" dirty="0">
              <a:ln w="6350">
                <a:noFill/>
              </a:ln>
              <a:solidFill>
                <a:srgbClr val="FFC000"/>
              </a:solidFill>
              <a:effectLst>
                <a:glow rad="101600">
                  <a:schemeClr val="bg2">
                    <a:lumMod val="50000"/>
                    <a:alpha val="60000"/>
                  </a:schemeClr>
                </a:glo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113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Foto WIN\Voda\PICT0829.jpg"/>
          <p:cNvPicPr>
            <a:picLocks noChangeAspect="1" noChangeArrowheads="1"/>
          </p:cNvPicPr>
          <p:nvPr/>
        </p:nvPicPr>
        <p:blipFill>
          <a:blip r:embed="rId4" cstate="print"/>
          <a:srcRect l="1630" r="6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0" y="4648200"/>
            <a:ext cx="9144000" cy="2209800"/>
          </a:xfrm>
          <a:prstGeom prst="rect">
            <a:avLst/>
          </a:prstGeom>
          <a:gradFill flip="none" rotWithShape="1">
            <a:gsLst>
              <a:gs pos="0">
                <a:srgbClr val="040A0C">
                  <a:alpha val="0"/>
                </a:srgbClr>
              </a:gs>
              <a:gs pos="50000">
                <a:schemeClr val="bg2">
                  <a:lumMod val="50000"/>
                  <a:alpha val="60000"/>
                </a:schemeClr>
              </a:gs>
              <a:gs pos="100000">
                <a:schemeClr val="bg2">
                  <a:lumMod val="50000"/>
                  <a:alpha val="51000"/>
                </a:schemeClr>
              </a:gs>
            </a:gsLst>
            <a:lin ang="5400000" scaled="1"/>
            <a:tileRect/>
          </a:gradFill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…ZVÝŠENÍ PŘÍJMU VODY ULEVUJE CHRONICKÉ ZÁCPĚ?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0"/>
            <a:ext cx="9144000" cy="1524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66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 VÍTE, ŽE…</a:t>
            </a:r>
            <a:endParaRPr lang="cs-CZ" sz="6600" b="1" dirty="0">
              <a:ln w="6350">
                <a:noFill/>
              </a:ln>
              <a:solidFill>
                <a:srgbClr val="FFC000"/>
              </a:solidFill>
              <a:effectLst>
                <a:glow rad="101600">
                  <a:schemeClr val="bg2">
                    <a:lumMod val="50000"/>
                    <a:alpha val="60000"/>
                  </a:schemeClr>
                </a:glo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737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Foto WIN\Voda\Water_drops_on_spider_w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0" y="4572000"/>
            <a:ext cx="9144000" cy="2286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800" b="1" dirty="0">
                <a:ln w="6350">
                  <a:noFill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PODPORUJE IMUNITNÍ SYSTÉM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0"/>
            <a:ext cx="9144000" cy="1828800"/>
          </a:xfrm>
          <a:prstGeom prst="rect">
            <a:avLst/>
          </a:prstGeom>
          <a:effectLst/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8000" b="1" dirty="0">
                <a:ln w="6350">
                  <a:noFill/>
                </a:ln>
                <a:effectLst>
                  <a:glow rad="101600">
                    <a:srgbClr val="040A0C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VODA</a:t>
            </a:r>
            <a:endParaRPr lang="cs-CZ" sz="8000" b="1" dirty="0">
              <a:ln w="6350">
                <a:noFill/>
              </a:ln>
              <a:effectLst>
                <a:glow rad="101600">
                  <a:srgbClr val="040A0C">
                    <a:alpha val="60000"/>
                  </a:srgbClr>
                </a:glo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609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F:\Foto WIN\Voda\Hot_day__Cold_night_by_gil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0" y="4419600"/>
            <a:ext cx="5410200" cy="2057400"/>
          </a:xfrm>
          <a:prstGeom prst="rect">
            <a:avLst/>
          </a:prstGeom>
          <a:effectLst/>
        </p:spPr>
        <p:txBody>
          <a:bodyPr rIns="432000" anchor="ctr">
            <a:normAutofit fontScale="92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cs-CZ" sz="8000" b="1" dirty="0">
                <a:ln w="6350">
                  <a:noFill/>
                </a:ln>
                <a:solidFill>
                  <a:schemeClr val="bg1">
                    <a:lumMod val="40000"/>
                    <a:lumOff val="60000"/>
                  </a:schemeClr>
                </a:solidFill>
                <a:effectLst>
                  <a:glow rad="101600">
                    <a:srgbClr val="040A0C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STUDENÁ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4191000" y="457200"/>
            <a:ext cx="4953000" cy="1828800"/>
          </a:xfrm>
          <a:prstGeom prst="rect">
            <a:avLst/>
          </a:prstGeom>
          <a:effectLst/>
        </p:spPr>
        <p:txBody>
          <a:bodyPr rIns="432000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cs-CZ" sz="8000" b="1" dirty="0">
                <a:ln w="6350">
                  <a:noFill/>
                </a:ln>
                <a:solidFill>
                  <a:srgbClr val="FF0000"/>
                </a:solidFill>
                <a:effectLst>
                  <a:glow rad="101600">
                    <a:srgbClr val="040A0C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HORKÁ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0"/>
            <a:ext cx="9144000" cy="1828800"/>
          </a:xfrm>
          <a:prstGeom prst="rect">
            <a:avLst/>
          </a:prstGeom>
          <a:effectLst/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8000" b="1" dirty="0">
                <a:ln w="6350">
                  <a:noFill/>
                </a:ln>
                <a:effectLst>
                  <a:glow rad="101600">
                    <a:srgbClr val="040A0C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VODA</a:t>
            </a:r>
            <a:endParaRPr lang="cs-CZ" sz="8000" b="1" dirty="0">
              <a:ln w="6350">
                <a:noFill/>
              </a:ln>
              <a:effectLst>
                <a:glow rad="101600">
                  <a:srgbClr val="040A0C">
                    <a:alpha val="60000"/>
                  </a:srgbClr>
                </a:glo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 advTm="767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F:\Foto WIN\Voda\Battlecreek Moist Heat Thermopho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0" y="5257800"/>
            <a:ext cx="9144000" cy="16002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72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LEDOVÉ  OBKLADY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0"/>
            <a:ext cx="9144000" cy="1828800"/>
          </a:xfrm>
          <a:prstGeom prst="rect">
            <a:avLst/>
          </a:prstGeom>
          <a:effectLst/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8000" b="1" dirty="0">
                <a:ln w="6350">
                  <a:noFill/>
                </a:ln>
                <a:effectLst>
                  <a:glow rad="101600">
                    <a:srgbClr val="040A0C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VODA</a:t>
            </a:r>
            <a:endParaRPr lang="cs-CZ" sz="8000" b="1" dirty="0">
              <a:ln w="6350">
                <a:noFill/>
              </a:ln>
              <a:effectLst>
                <a:glow rad="101600">
                  <a:srgbClr val="040A0C">
                    <a:alpha val="60000"/>
                  </a:srgbClr>
                </a:glo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 advTm="1007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F:\Foto WIN\Voda\1742009621_e36be1b00a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0" y="4724400"/>
            <a:ext cx="9372600" cy="21336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400" b="1" dirty="0">
                <a:ln w="6350">
                  <a:noFill/>
                </a:ln>
                <a:solidFill>
                  <a:srgbClr val="3333FF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   </a:t>
            </a:r>
            <a:r>
              <a:rPr lang="cs-CZ" sz="44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MÁŠ JÍ					</a:t>
            </a:r>
            <a:endParaRPr lang="cs-CZ" sz="44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1828800"/>
          </a:xfrm>
          <a:prstGeom prst="rect">
            <a:avLst/>
          </a:prstGeom>
          <a:effectLst/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8000" b="1">
                <a:ln w="6350">
                  <a:noFill/>
                </a:ln>
                <a:solidFill>
                  <a:srgbClr val="3333FF"/>
                </a:solidFill>
                <a:effectLst>
                  <a:glow rad="101600">
                    <a:srgbClr val="040A0C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lang="cs-CZ" sz="8000" b="1">
                <a:ln w="6350">
                  <a:noFill/>
                </a:ln>
                <a:solidFill>
                  <a:srgbClr val="00B0F0"/>
                </a:solidFill>
                <a:effectLst>
                  <a:glow rad="101600">
                    <a:srgbClr val="040A0C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VODA</a:t>
            </a:r>
            <a:endParaRPr lang="cs-CZ" sz="8000" b="1" dirty="0">
              <a:ln w="6350">
                <a:noFill/>
              </a:ln>
              <a:solidFill>
                <a:srgbClr val="00B0F0"/>
              </a:solidFill>
              <a:effectLst>
                <a:glow rad="101600">
                  <a:srgbClr val="040A0C">
                    <a:alpha val="60000"/>
                  </a:srgbClr>
                </a:glo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4724400"/>
            <a:ext cx="9144000" cy="21336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400" b="1" dirty="0">
                <a:ln w="6350">
                  <a:noFill/>
                </a:ln>
                <a:solidFill>
                  <a:srgbClr val="3333FF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   		   </a:t>
            </a:r>
            <a:r>
              <a:rPr lang="cs-CZ" sz="44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				     DOST?</a:t>
            </a:r>
            <a:endParaRPr lang="cs-CZ" sz="44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 advTm="932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Foto WIN\Voda\DSC00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0" y="0"/>
            <a:ext cx="9144000" cy="1828800"/>
          </a:xfrm>
          <a:prstGeom prst="rect">
            <a:avLst/>
          </a:prstGeom>
          <a:effectLst/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8000" b="1" dirty="0">
                <a:ln w="6350">
                  <a:noFill/>
                </a:ln>
                <a:effectLst>
                  <a:glow rad="101600">
                    <a:srgbClr val="040A0C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VODA</a:t>
            </a:r>
            <a:endParaRPr lang="cs-CZ" sz="8000" b="1" dirty="0">
              <a:ln w="6350">
                <a:noFill/>
              </a:ln>
              <a:effectLst>
                <a:glow rad="101600">
                  <a:srgbClr val="040A0C">
                    <a:alpha val="60000"/>
                  </a:srgbClr>
                </a:glo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 advTm="9594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F:\Foto WIN\Voda\Thir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0" y="4800600"/>
            <a:ext cx="9144000" cy="20574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72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 ULEVUJE KAŠLI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0"/>
            <a:ext cx="9144000" cy="1828800"/>
          </a:xfrm>
          <a:prstGeom prst="rect">
            <a:avLst/>
          </a:prstGeom>
          <a:effectLst/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8000" b="1" dirty="0">
                <a:ln w="6350">
                  <a:noFill/>
                </a:ln>
                <a:effectLst>
                  <a:glow rad="101600">
                    <a:srgbClr val="040A0C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VODA</a:t>
            </a:r>
            <a:endParaRPr lang="cs-CZ" sz="8000" b="1" dirty="0">
              <a:ln w="6350">
                <a:noFill/>
              </a:ln>
              <a:effectLst>
                <a:glow rad="101600">
                  <a:srgbClr val="040A0C">
                    <a:alpha val="60000"/>
                  </a:srgbClr>
                </a:glo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 advTm="890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F:\Foto WIN\Voda\pure-water-for-a-healthy-ho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0" y="4800600"/>
            <a:ext cx="9144000" cy="20574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72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MYTÍ RUKOU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0"/>
            <a:ext cx="9144000" cy="1828800"/>
          </a:xfrm>
          <a:prstGeom prst="rect">
            <a:avLst/>
          </a:prstGeom>
          <a:effectLst/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8000" b="1" dirty="0">
                <a:ln w="6350">
                  <a:noFill/>
                </a:ln>
                <a:effectLst>
                  <a:glow rad="101600">
                    <a:srgbClr val="040A0C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VODA</a:t>
            </a:r>
            <a:endParaRPr lang="cs-CZ" sz="8000" b="1" dirty="0">
              <a:ln w="6350">
                <a:noFill/>
              </a:ln>
              <a:effectLst>
                <a:glow rad="101600">
                  <a:srgbClr val="040A0C">
                    <a:alpha val="60000"/>
                  </a:srgbClr>
                </a:glo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 advTm="936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Foto WIN\Voda\water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0" y="4800600"/>
            <a:ext cx="9144000" cy="20574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72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DODÁVÁ KYSLÍK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0"/>
            <a:ext cx="9144000" cy="1828800"/>
          </a:xfrm>
          <a:prstGeom prst="rect">
            <a:avLst/>
          </a:prstGeom>
          <a:effectLst/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8000" b="1" dirty="0">
                <a:ln w="6350">
                  <a:noFill/>
                </a:ln>
                <a:effectLst>
                  <a:glow rad="101600">
                    <a:srgbClr val="040A0C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VODA</a:t>
            </a:r>
            <a:endParaRPr lang="cs-CZ" sz="8000" b="1" dirty="0">
              <a:ln w="6350">
                <a:noFill/>
              </a:ln>
              <a:effectLst>
                <a:glow rad="101600">
                  <a:srgbClr val="040A0C">
                    <a:alpha val="60000"/>
                  </a:srgbClr>
                </a:glo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 advTm="967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F:\Foto WIN\Voda\2787038431_ccf9b1aef1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0" y="4800600"/>
            <a:ext cx="9144000" cy="2057400"/>
          </a:xfrm>
          <a:prstGeom prst="rect">
            <a:avLst/>
          </a:prstGeom>
          <a:gradFill flip="none" rotWithShape="1">
            <a:gsLst>
              <a:gs pos="0">
                <a:srgbClr val="040A0C">
                  <a:alpha val="0"/>
                </a:srgbClr>
              </a:gs>
              <a:gs pos="50000">
                <a:schemeClr val="bg2">
                  <a:lumMod val="50000"/>
                  <a:alpha val="60000"/>
                </a:schemeClr>
              </a:gs>
              <a:gs pos="100000">
                <a:schemeClr val="bg2">
                  <a:lumMod val="50000"/>
                  <a:alpha val="51000"/>
                </a:schemeClr>
              </a:gs>
            </a:gsLst>
            <a:lin ang="5400000" scaled="1"/>
            <a:tileRect/>
          </a:gradFill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72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OCHLAZUJE TĚLO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0"/>
            <a:ext cx="9144000" cy="1828800"/>
          </a:xfrm>
          <a:prstGeom prst="rect">
            <a:avLst/>
          </a:prstGeom>
          <a:effectLst/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8000" b="1" dirty="0">
                <a:ln w="6350">
                  <a:noFill/>
                </a:ln>
                <a:effectLst>
                  <a:glow rad="101600">
                    <a:srgbClr val="040A0C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VODA</a:t>
            </a:r>
            <a:endParaRPr lang="cs-CZ" sz="8000" b="1" dirty="0">
              <a:ln w="6350">
                <a:noFill/>
              </a:ln>
              <a:effectLst>
                <a:glow rad="101600">
                  <a:srgbClr val="040A0C">
                    <a:alpha val="60000"/>
                  </a:srgbClr>
                </a:glo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 advTm="939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Foto WIN\Voda\na ulici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186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0" y="4800600"/>
            <a:ext cx="9144000" cy="2057400"/>
          </a:xfrm>
          <a:prstGeom prst="rect">
            <a:avLst/>
          </a:prstGeom>
          <a:gradFill flip="none" rotWithShape="1">
            <a:gsLst>
              <a:gs pos="0">
                <a:srgbClr val="040A0C">
                  <a:alpha val="0"/>
                </a:srgbClr>
              </a:gs>
              <a:gs pos="50000">
                <a:schemeClr val="bg2">
                  <a:lumMod val="50000"/>
                  <a:alpha val="60000"/>
                </a:schemeClr>
              </a:gs>
              <a:gs pos="100000">
                <a:schemeClr val="bg2">
                  <a:lumMod val="50000"/>
                  <a:alpha val="51000"/>
                </a:schemeClr>
              </a:gs>
            </a:gsLst>
            <a:lin ang="5400000" scaled="1"/>
            <a:tileRect/>
          </a:gradFill>
        </p:spPr>
        <p:txBody>
          <a:bodyPr anchor="ctr">
            <a:normAutofit fontScale="925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72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NEZBYTNÁ </a:t>
            </a:r>
            <a:br>
              <a:rPr lang="cs-CZ" sz="72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</a:br>
            <a:r>
              <a:rPr lang="cs-CZ" sz="72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PRO SVALSTVO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0"/>
            <a:ext cx="9144000" cy="1828800"/>
          </a:xfrm>
          <a:prstGeom prst="rect">
            <a:avLst/>
          </a:prstGeom>
          <a:effectLst/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8000" b="1" dirty="0">
                <a:ln w="6350">
                  <a:noFill/>
                </a:ln>
                <a:effectLst>
                  <a:glow rad="101600">
                    <a:srgbClr val="040A0C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VODA</a:t>
            </a:r>
            <a:endParaRPr lang="cs-CZ" sz="8000" b="1" dirty="0">
              <a:ln w="6350">
                <a:noFill/>
              </a:ln>
              <a:effectLst>
                <a:glow rad="101600">
                  <a:srgbClr val="040A0C">
                    <a:alpha val="60000"/>
                  </a:srgbClr>
                </a:glo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 advTm="912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F:\Foto WIN\Voda\save_water_1_by_sers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0" y="4419600"/>
            <a:ext cx="8458200" cy="20574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cs-CZ" sz="48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1. ATLETI </a:t>
            </a:r>
            <a:br>
              <a:rPr lang="cs-CZ" sz="48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</a:br>
            <a:r>
              <a:rPr lang="cs-CZ" sz="48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CVIČILI </a:t>
            </a:r>
            <a:br>
              <a:rPr lang="cs-CZ" sz="48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</a:br>
            <a:r>
              <a:rPr lang="cs-CZ" sz="48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BEZ VODY</a:t>
            </a:r>
          </a:p>
        </p:txBody>
      </p:sp>
    </p:spTree>
    <p:custDataLst>
      <p:tags r:id="rId1"/>
    </p:custDataLst>
  </p:cSld>
  <p:clrMapOvr>
    <a:masterClrMapping/>
  </p:clrMapOvr>
  <p:transition advTm="1049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:\Foto WIN\Voda\TheThirstToAchie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0" y="0"/>
            <a:ext cx="9144000" cy="12192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400" b="1" dirty="0">
                <a:ln w="6350">
                  <a:noFill/>
                </a:ln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2. ATLETI BĚHEM CVIČENÍ PILI</a:t>
            </a:r>
          </a:p>
        </p:txBody>
      </p:sp>
    </p:spTree>
    <p:custDataLst>
      <p:tags r:id="rId1"/>
    </p:custDataLst>
  </p:cSld>
  <p:clrMapOvr>
    <a:masterClrMapping/>
  </p:clrMapOvr>
  <p:transition advTm="886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:\Foto WIN\Voda\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0" y="0"/>
            <a:ext cx="9144000" cy="1981200"/>
          </a:xfrm>
          <a:prstGeom prst="rect">
            <a:avLst/>
          </a:prstGeom>
          <a:gradFill flip="none" rotWithShape="1">
            <a:gsLst>
              <a:gs pos="0">
                <a:srgbClr val="040A0C">
                  <a:alpha val="0"/>
                </a:srgbClr>
              </a:gs>
              <a:gs pos="50000">
                <a:schemeClr val="bg2">
                  <a:lumMod val="50000"/>
                  <a:alpha val="60000"/>
                </a:schemeClr>
              </a:gs>
              <a:gs pos="100000">
                <a:schemeClr val="bg2">
                  <a:lumMod val="50000"/>
                  <a:alpha val="51000"/>
                </a:schemeClr>
              </a:gs>
            </a:gsLst>
            <a:lin ang="16200000" scaled="1"/>
            <a:tileRect/>
          </a:gradFill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cs-CZ" sz="44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3. ATLETI BĚHEM CVIČENÍ PILI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cs-CZ" sz="44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VÍCE, NEŽ POŽADOVALI</a:t>
            </a:r>
          </a:p>
        </p:txBody>
      </p:sp>
    </p:spTree>
    <p:custDataLst>
      <p:tags r:id="rId1"/>
    </p:custDataLst>
  </p:cSld>
  <p:clrMapOvr>
    <a:masterClrMapping/>
  </p:clrMapOvr>
  <p:transition advTm="917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:\Foto WIN\Voda\s15-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0" y="76200"/>
            <a:ext cx="9144000" cy="20574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6600" b="1" dirty="0">
                <a:ln w="6350">
                  <a:noFill/>
                </a:ln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JAK SE DOSTAT </a:t>
            </a:r>
            <a:br>
              <a:rPr lang="cs-CZ" sz="6600" b="1" dirty="0">
                <a:ln w="6350">
                  <a:noFill/>
                </a:ln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</a:br>
            <a:r>
              <a:rPr lang="cs-CZ" sz="6600" b="1" dirty="0">
                <a:ln w="6350">
                  <a:noFill/>
                </a:ln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NA VRCHOL</a:t>
            </a:r>
          </a:p>
        </p:txBody>
      </p:sp>
    </p:spTree>
  </p:cSld>
  <p:clrMapOvr>
    <a:masterClrMapping/>
  </p:clrMapOvr>
  <p:transition advTm="878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Foto WIN\Voda\3347264889_2d10af8bde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981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8000" dirty="0" smtClean="0">
                <a:solidFill>
                  <a:schemeClr val="bg1">
                    <a:lumMod val="40000"/>
                    <a:lumOff val="60000"/>
                  </a:schemeClr>
                </a:solidFill>
                <a:effectLst>
                  <a:glow rad="101600">
                    <a:srgbClr val="040A0C">
                      <a:alpha val="60000"/>
                    </a:srgbClr>
                  </a:glow>
                </a:effectLst>
                <a:latin typeface="Tahoma" pitchFamily="34" charset="0"/>
                <a:cs typeface="Tahoma" pitchFamily="34" charset="0"/>
              </a:rPr>
              <a:t>JSME Z VODY</a:t>
            </a:r>
            <a:endParaRPr lang="cs-CZ" sz="8000" dirty="0">
              <a:solidFill>
                <a:schemeClr val="bg1">
                  <a:lumMod val="40000"/>
                  <a:lumOff val="60000"/>
                </a:schemeClr>
              </a:solidFill>
              <a:effectLst>
                <a:glow rad="101600">
                  <a:srgbClr val="040A0C">
                    <a:alpha val="60000"/>
                  </a:srgb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1905000"/>
            <a:ext cx="9144000" cy="28956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5400" b="1" dirty="0">
                <a:ln w="6350">
                  <a:noFill/>
                </a:ln>
                <a:solidFill>
                  <a:srgbClr val="3333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DĚTI Z 70%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cs-CZ" sz="5400" b="1" dirty="0">
                <a:ln w="6350">
                  <a:noFill/>
                </a:ln>
                <a:solidFill>
                  <a:srgbClr val="3333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MLADÍ MUŽI Z 60%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cs-CZ" sz="5400" b="1" dirty="0">
                <a:ln w="6350">
                  <a:noFill/>
                </a:ln>
                <a:solidFill>
                  <a:srgbClr val="3333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ZDRAVÉ ŽENY Z 50%</a:t>
            </a:r>
          </a:p>
        </p:txBody>
      </p:sp>
    </p:spTree>
    <p:custDataLst>
      <p:tags r:id="rId1"/>
    </p:custDataLst>
  </p:cSld>
  <p:clrMapOvr>
    <a:masterClrMapping/>
  </p:clrMapOvr>
  <p:transition advTm="971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Foto WIN\Medicína\moze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0" y="0"/>
            <a:ext cx="9144000" cy="2057400"/>
          </a:xfrm>
          <a:prstGeom prst="rect">
            <a:avLst/>
          </a:prstGeom>
          <a:effectLst/>
        </p:spPr>
        <p:txBody>
          <a:bodyPr rIns="432000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cs-CZ" sz="8000" b="1" dirty="0">
                <a:ln w="6350">
                  <a:noFill/>
                </a:ln>
                <a:solidFill>
                  <a:srgbClr val="FF0000"/>
                </a:solidFill>
                <a:effectLst>
                  <a:glow rad="101600">
                    <a:srgbClr val="040A0C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A </a:t>
            </a:r>
            <a:r>
              <a:rPr lang="cs-CZ" sz="8000" b="1" dirty="0">
                <a:ln w="6350">
                  <a:noFill/>
                </a:ln>
                <a:effectLst>
                  <a:glow rad="101600">
                    <a:srgbClr val="040A0C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lang="cs-CZ" sz="80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rgbClr val="040A0C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MOZEK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0" y="152400"/>
            <a:ext cx="9144000" cy="1828800"/>
          </a:xfrm>
          <a:prstGeom prst="rect">
            <a:avLst/>
          </a:prstGeom>
          <a:effectLst/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8000" b="1" dirty="0">
                <a:ln w="6350">
                  <a:noFill/>
                </a:ln>
                <a:effectLst>
                  <a:glow rad="101600">
                    <a:srgbClr val="040A0C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VODA</a:t>
            </a:r>
            <a:endParaRPr lang="cs-CZ" sz="8000" b="1" dirty="0">
              <a:ln w="6350">
                <a:noFill/>
              </a:ln>
              <a:effectLst>
                <a:glow rad="101600">
                  <a:srgbClr val="040A0C">
                    <a:alpha val="60000"/>
                  </a:srgbClr>
                </a:glo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812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:\Foto WIN\Voda\Curved-Shower-Rod-HM-8625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0" y="4419600"/>
            <a:ext cx="9144000" cy="2286000"/>
          </a:xfrm>
          <a:prstGeom prst="rect">
            <a:avLst/>
          </a:prstGeom>
          <a:effectLst/>
        </p:spPr>
        <p:txBody>
          <a:bodyPr rIns="396000" anchor="ctr">
            <a:normAutofit fontScale="85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cs-CZ" sz="8000" b="1" dirty="0">
                <a:ln w="6350">
                  <a:noFill/>
                </a:ln>
                <a:solidFill>
                  <a:srgbClr val="FF66FF"/>
                </a:solidFill>
                <a:effectLst>
                  <a:glow rad="101600">
                    <a:srgbClr val="040A0C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OVLIVŇUJE</a:t>
            </a:r>
            <a:br>
              <a:rPr lang="cs-CZ" sz="8000" b="1" dirty="0">
                <a:ln w="6350">
                  <a:noFill/>
                </a:ln>
                <a:solidFill>
                  <a:srgbClr val="FF66FF"/>
                </a:solidFill>
                <a:effectLst>
                  <a:glow rad="101600">
                    <a:srgbClr val="040A0C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</a:br>
            <a:r>
              <a:rPr lang="cs-CZ" sz="8000" b="1" dirty="0">
                <a:ln w="6350">
                  <a:noFill/>
                </a:ln>
                <a:solidFill>
                  <a:srgbClr val="FF66FF"/>
                </a:solidFill>
                <a:effectLst>
                  <a:glow rad="101600">
                    <a:srgbClr val="040A0C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NÁLADU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0"/>
            <a:ext cx="9144000" cy="1828800"/>
          </a:xfrm>
          <a:prstGeom prst="rect">
            <a:avLst/>
          </a:prstGeom>
          <a:effectLst/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8000" b="1" dirty="0">
                <a:ln w="6350">
                  <a:noFill/>
                </a:ln>
                <a:effectLst>
                  <a:glow rad="101600">
                    <a:srgbClr val="040A0C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VODA</a:t>
            </a:r>
            <a:endParaRPr lang="cs-CZ" sz="8000" b="1" dirty="0">
              <a:ln w="6350">
                <a:noFill/>
              </a:ln>
              <a:effectLst>
                <a:glow rad="101600">
                  <a:srgbClr val="040A0C">
                    <a:alpha val="60000"/>
                  </a:srgbClr>
                </a:glo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235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F:\Foto WIN\Voda\25993_BlueWater1680x1050_122_24lo-2_trancedm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0" y="0"/>
            <a:ext cx="9144000" cy="1828800"/>
          </a:xfrm>
          <a:prstGeom prst="rect">
            <a:avLst/>
          </a:prstGeom>
          <a:effectLst/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8000" b="1" dirty="0">
                <a:ln w="6350">
                  <a:noFill/>
                </a:ln>
                <a:effectLst>
                  <a:glow rad="101600">
                    <a:srgbClr val="040A0C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VODA</a:t>
            </a:r>
            <a:endParaRPr lang="cs-CZ" sz="8000" b="1" dirty="0">
              <a:ln w="6350">
                <a:noFill/>
              </a:ln>
              <a:effectLst>
                <a:glow rad="101600">
                  <a:srgbClr val="040A0C">
                    <a:alpha val="60000"/>
                  </a:srgbClr>
                </a:glo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0"/>
            <a:ext cx="9144000" cy="1828800"/>
          </a:xfrm>
          <a:prstGeom prst="rect">
            <a:avLst/>
          </a:prstGeom>
          <a:effectLst/>
        </p:spPr>
        <p:txBody>
          <a:bodyPr rIns="432000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cs-CZ" sz="80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rgbClr val="040A0C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A</a:t>
            </a:r>
            <a:r>
              <a:rPr lang="cs-CZ" sz="8000" b="1" dirty="0">
                <a:ln w="6350">
                  <a:noFill/>
                </a:ln>
                <a:solidFill>
                  <a:srgbClr val="FF0000"/>
                </a:solidFill>
                <a:effectLst>
                  <a:glow rad="101600">
                    <a:srgbClr val="040A0C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lang="cs-CZ" sz="8000" b="1" dirty="0">
                <a:ln w="6350">
                  <a:noFill/>
                </a:ln>
                <a:effectLst>
                  <a:glow rad="101600">
                    <a:srgbClr val="040A0C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lang="cs-CZ" sz="8000" b="1" dirty="0">
                <a:ln w="6350">
                  <a:noFill/>
                </a:ln>
                <a:solidFill>
                  <a:srgbClr val="FF0000"/>
                </a:solidFill>
                <a:effectLst>
                  <a:glow rad="101600">
                    <a:srgbClr val="040A0C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SRDCE</a:t>
            </a:r>
          </a:p>
        </p:txBody>
      </p:sp>
    </p:spTree>
    <p:custDataLst>
      <p:tags r:id="rId1"/>
    </p:custDataLst>
  </p:cSld>
  <p:clrMapOvr>
    <a:masterClrMapping/>
  </p:clrMapOvr>
  <p:transition advTm="1015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:\Foto WIN\Voda\ManWomanOce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0" y="4876800"/>
            <a:ext cx="9144000" cy="2057400"/>
          </a:xfrm>
          <a:prstGeom prst="rect">
            <a:avLst/>
          </a:prstGeom>
          <a:gradFill flip="none" rotWithShape="1">
            <a:gsLst>
              <a:gs pos="0">
                <a:srgbClr val="040A0C">
                  <a:alpha val="0"/>
                </a:srgbClr>
              </a:gs>
              <a:gs pos="50000">
                <a:schemeClr val="bg2">
                  <a:lumMod val="50000"/>
                  <a:alpha val="60000"/>
                </a:schemeClr>
              </a:gs>
              <a:gs pos="100000">
                <a:schemeClr val="bg2">
                  <a:lumMod val="50000"/>
                  <a:alpha val="51000"/>
                </a:schemeClr>
              </a:gs>
            </a:gsLst>
            <a:lin ang="5400000" scaled="1"/>
            <a:tileRect/>
          </a:gradFill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cs-CZ" sz="40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JE DŮLEŽITÁ PRO PACIENTY </a:t>
            </a:r>
            <a:br>
              <a:rPr lang="cs-CZ" sz="40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</a:br>
            <a:r>
              <a:rPr lang="cs-CZ" sz="40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S ALZHEIMEROVOU CHOROBOU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0" y="0"/>
            <a:ext cx="9144000" cy="1828800"/>
          </a:xfrm>
          <a:prstGeom prst="rect">
            <a:avLst/>
          </a:prstGeom>
          <a:effectLst/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8000" b="1" dirty="0">
                <a:ln w="6350">
                  <a:noFill/>
                </a:ln>
                <a:effectLst>
                  <a:glow rad="101600">
                    <a:srgbClr val="040A0C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				VODA</a:t>
            </a:r>
            <a:endParaRPr lang="cs-CZ" sz="8000" b="1" dirty="0">
              <a:ln w="6350">
                <a:noFill/>
              </a:ln>
              <a:effectLst>
                <a:glow rad="101600">
                  <a:srgbClr val="040A0C">
                    <a:alpha val="60000"/>
                  </a:srgbClr>
                </a:glo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394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:\Foto WIN\Voda\shuttlemir_nasa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0" y="0"/>
            <a:ext cx="9144000" cy="1828800"/>
          </a:xfrm>
          <a:prstGeom prst="rect">
            <a:avLst/>
          </a:prstGeom>
          <a:effectLst/>
        </p:spPr>
        <p:txBody>
          <a:bodyPr rIns="432000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cs-CZ" sz="72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rgbClr val="040A0C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A </a:t>
            </a:r>
            <a:r>
              <a:rPr lang="cs-CZ" sz="7200" b="1" dirty="0">
                <a:ln w="6350">
                  <a:noFill/>
                </a:ln>
                <a:solidFill>
                  <a:srgbClr val="FF5050"/>
                </a:solidFill>
                <a:effectLst>
                  <a:glow rad="101600">
                    <a:srgbClr val="040A0C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LEDVINY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4953000"/>
            <a:ext cx="9144000" cy="1905000"/>
          </a:xfrm>
          <a:prstGeom prst="rect">
            <a:avLst/>
          </a:prstGeom>
          <a:gradFill flip="none" rotWithShape="1">
            <a:gsLst>
              <a:gs pos="0">
                <a:srgbClr val="040A0C">
                  <a:alpha val="0"/>
                </a:srgbClr>
              </a:gs>
              <a:gs pos="50000">
                <a:schemeClr val="bg2">
                  <a:lumMod val="50000"/>
                  <a:alpha val="60000"/>
                </a:schemeClr>
              </a:gs>
              <a:gs pos="100000">
                <a:schemeClr val="bg2">
                  <a:lumMod val="50000"/>
                  <a:alpha val="51000"/>
                </a:schemeClr>
              </a:gs>
            </a:gsLst>
            <a:lin ang="5400000" scaled="1"/>
            <a:tileRect/>
          </a:gradFill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cs-CZ" sz="36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ZPRACOVÁVAJÍ ODPAD DALEKO LÉPE, </a:t>
            </a:r>
            <a:br>
              <a:rPr lang="cs-CZ" sz="36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</a:br>
            <a:r>
              <a:rPr lang="cs-CZ" sz="36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NEŽ MEZINÁRODNÍ VESMÍRNÉ STANICE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0" y="0"/>
            <a:ext cx="9144000" cy="1828800"/>
          </a:xfrm>
          <a:prstGeom prst="rect">
            <a:avLst/>
          </a:prstGeom>
          <a:effectLst/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8000" b="1" dirty="0">
                <a:ln w="6350">
                  <a:noFill/>
                </a:ln>
                <a:effectLst>
                  <a:glow rad="101600">
                    <a:srgbClr val="040A0C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VODA</a:t>
            </a:r>
            <a:endParaRPr lang="cs-CZ" sz="8000" b="1" dirty="0">
              <a:ln w="6350">
                <a:noFill/>
              </a:ln>
              <a:effectLst>
                <a:glow rad="101600">
                  <a:srgbClr val="040A0C">
                    <a:alpha val="60000"/>
                  </a:srgbClr>
                </a:glo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759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:\Foto WIN\Voda\3295919751_5c9c8f7938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0" y="3733800"/>
            <a:ext cx="9144000" cy="2057400"/>
          </a:xfrm>
          <a:prstGeom prst="rect">
            <a:avLst/>
          </a:prstGeom>
          <a:effectLst/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6000" b="1" dirty="0">
                <a:ln w="6350">
                  <a:noFill/>
                </a:ln>
                <a:effectLst>
                  <a:glow rad="101600">
                    <a:srgbClr val="040A0C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KOLIK VODY DENNĚ?</a:t>
            </a:r>
          </a:p>
        </p:txBody>
      </p:sp>
    </p:spTree>
  </p:cSld>
  <p:clrMapOvr>
    <a:masterClrMapping/>
  </p:clrMapOvr>
  <p:transition advTm="666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21336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cs-CZ" sz="6000" dirty="0" smtClean="0">
                <a:solidFill>
                  <a:schemeClr val="tx1"/>
                </a:solidFill>
                <a:effectLst>
                  <a:glow rad="101600">
                    <a:srgbClr val="040A0C">
                      <a:alpha val="60000"/>
                    </a:srgbClr>
                  </a:glow>
                </a:effectLst>
                <a:latin typeface="Tahoma" pitchFamily="34" charset="0"/>
                <a:cs typeface="Tahoma" pitchFamily="34" charset="0"/>
              </a:rPr>
              <a:t> KÁVA A DALŠÍ…</a:t>
            </a:r>
            <a:endParaRPr lang="cs-CZ" sz="6000" dirty="0">
              <a:solidFill>
                <a:schemeClr val="tx1"/>
              </a:solidFill>
              <a:effectLst>
                <a:glow rad="101600">
                  <a:srgbClr val="040A0C">
                    <a:alpha val="60000"/>
                  </a:srgb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5334000"/>
            <a:ext cx="9144000" cy="15240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plastic">
              <a:bevelT w="38100" h="38100"/>
            </a:sp3d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cs-CZ" sz="4800" b="1" dirty="0">
                <a:ln w="6350">
                  <a:noFill/>
                </a:ln>
                <a:solidFill>
                  <a:srgbClr val="FF99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…NÁHRAŽKY </a:t>
            </a:r>
            <a:br>
              <a:rPr lang="cs-CZ" sz="4800" b="1" dirty="0">
                <a:ln w="6350">
                  <a:noFill/>
                </a:ln>
                <a:solidFill>
                  <a:srgbClr val="FF99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</a:br>
            <a:r>
              <a:rPr lang="cs-CZ" sz="4800" b="1" dirty="0">
                <a:ln w="6350">
                  <a:noFill/>
                </a:ln>
                <a:solidFill>
                  <a:srgbClr val="FF99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VODY</a:t>
            </a:r>
          </a:p>
        </p:txBody>
      </p:sp>
    </p:spTree>
    <p:custDataLst>
      <p:tags r:id="rId1"/>
    </p:custDataLst>
  </p:cSld>
  <p:clrMapOvr>
    <a:masterClrMapping/>
  </p:clrMapOvr>
  <p:transition advTm="1627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:\Foto WIN\Voda\2009 Easter- Thirs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57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8000" dirty="0" smtClean="0">
                <a:solidFill>
                  <a:srgbClr val="FFC000"/>
                </a:solidFill>
                <a:effectLst>
                  <a:glow rad="101600">
                    <a:srgbClr val="040A0C">
                      <a:alpha val="60000"/>
                    </a:srgbClr>
                  </a:glow>
                </a:effectLst>
                <a:latin typeface="Tahoma" pitchFamily="34" charset="0"/>
                <a:cs typeface="Tahoma" pitchFamily="34" charset="0"/>
              </a:rPr>
              <a:t>ŽÍZEŇ</a:t>
            </a:r>
            <a:endParaRPr lang="cs-CZ" sz="8000" dirty="0">
              <a:solidFill>
                <a:srgbClr val="FFC000"/>
              </a:solidFill>
              <a:effectLst>
                <a:glow rad="101600">
                  <a:srgbClr val="040A0C">
                    <a:alpha val="60000"/>
                  </a:srgb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5562600"/>
            <a:ext cx="9144000" cy="1295400"/>
          </a:xfrm>
          <a:prstGeom prst="rect">
            <a:avLst/>
          </a:prstGeom>
          <a:effectLst/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800" b="1" dirty="0">
                <a:ln w="6350">
                  <a:noFill/>
                </a:ln>
                <a:effectLst>
                  <a:glow rad="101600">
                    <a:srgbClr val="040A0C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JE NEPŘESNÝ UKAZATEL</a:t>
            </a:r>
          </a:p>
        </p:txBody>
      </p:sp>
    </p:spTree>
    <p:custDataLst>
      <p:tags r:id="rId1"/>
    </p:custDataLst>
  </p:cSld>
  <p:clrMapOvr>
    <a:masterClrMapping/>
  </p:clrMapOvr>
  <p:transition advTm="1176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:\Foto WIN\Voda\qoobm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447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6000" dirty="0" smtClean="0">
                <a:solidFill>
                  <a:srgbClr val="FF0000"/>
                </a:solidFill>
                <a:effectLst>
                  <a:glow rad="101600">
                    <a:srgbClr val="040A0C">
                      <a:alpha val="60000"/>
                    </a:srgbClr>
                  </a:glow>
                </a:effectLst>
                <a:latin typeface="Tahoma" pitchFamily="34" charset="0"/>
                <a:cs typeface="Tahoma" pitchFamily="34" charset="0"/>
              </a:rPr>
              <a:t>NENECHTE SE ŘÍDIT</a:t>
            </a:r>
            <a:endParaRPr lang="cs-CZ" sz="6000" dirty="0">
              <a:solidFill>
                <a:srgbClr val="FF0000"/>
              </a:solidFill>
              <a:effectLst>
                <a:glow rad="101600">
                  <a:srgbClr val="040A0C">
                    <a:alpha val="60000"/>
                  </a:srgb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0" y="1371600"/>
            <a:ext cx="9144000" cy="1066800"/>
          </a:xfrm>
          <a:prstGeom prst="rect">
            <a:avLst/>
          </a:prstGeom>
          <a:effectLst/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80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rgbClr val="040A0C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REKLAMOU</a:t>
            </a:r>
            <a:endParaRPr lang="cs-CZ" sz="8000" b="1" dirty="0">
              <a:ln w="6350">
                <a:noFill/>
              </a:ln>
              <a:solidFill>
                <a:srgbClr val="FFC000"/>
              </a:solidFill>
              <a:effectLst>
                <a:glow rad="101600">
                  <a:srgbClr val="040A0C">
                    <a:alpha val="60000"/>
                  </a:srgbClr>
                </a:glo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720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mph" presetSubtype="0" repeatCount="indefinite" accel="50000" decel="50000" autoRev="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3" presetClass="emph" presetSubtype="2" repeatCount="indefinite" accel="50000" decel="50000" autoRev="1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4" grpId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F:\Foto WIN\Lidé\CYWX_1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3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6000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NEČEKEJTE NA ŽÍZEŇ</a:t>
            </a:r>
            <a:endParaRPr lang="cs-CZ" sz="6000" dirty="0"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Tm="865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F:\Foto WIN\Voda\over-the-top-le-bras-de-ii01-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0" y="4419600"/>
            <a:ext cx="9144000" cy="24384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5400" b="1" dirty="0">
                <a:ln w="6350">
                  <a:noFill/>
                </a:ln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NAŠE SVALY JSOU </a:t>
            </a:r>
            <a:br>
              <a:rPr lang="cs-CZ" sz="5400" b="1" dirty="0">
                <a:ln w="6350">
                  <a:noFill/>
                </a:ln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</a:br>
            <a:r>
              <a:rPr lang="cs-CZ" sz="5400" b="1" dirty="0">
                <a:ln w="6350">
                  <a:noFill/>
                </a:ln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Z 70% TVOŘENY VODOU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0" y="76200"/>
            <a:ext cx="9144000" cy="1981200"/>
          </a:xfrm>
          <a:prstGeom prst="rect">
            <a:avLst/>
          </a:prstGeom>
          <a:effectLst/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8000" b="1">
                <a:ln w="6350">
                  <a:noFill/>
                </a:ln>
                <a:solidFill>
                  <a:schemeClr val="bg1">
                    <a:lumMod val="40000"/>
                    <a:lumOff val="60000"/>
                  </a:schemeClr>
                </a:solidFill>
                <a:effectLst>
                  <a:glow rad="101600">
                    <a:srgbClr val="040A0C">
                      <a:alpha val="60000"/>
                    </a:srgb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JSME Z VODY</a:t>
            </a:r>
            <a:endParaRPr lang="cs-CZ" sz="8000" b="1" dirty="0">
              <a:ln w="6350">
                <a:noFill/>
              </a:ln>
              <a:solidFill>
                <a:schemeClr val="bg1">
                  <a:lumMod val="40000"/>
                  <a:lumOff val="60000"/>
                </a:schemeClr>
              </a:solidFill>
              <a:effectLst>
                <a:glow rad="101600">
                  <a:srgbClr val="040A0C">
                    <a:alpha val="60000"/>
                  </a:srgbClr>
                </a:glo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369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:\Foto WIN\Voda\desert-grass-404221-s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733800"/>
            <a:ext cx="8610600" cy="28956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cs-CZ" sz="7200" dirty="0" smtClean="0">
                <a:solidFill>
                  <a:srgbClr val="FF0000"/>
                </a:solidFill>
                <a:effectLst>
                  <a:glow rad="101600">
                    <a:srgbClr val="040A0C">
                      <a:alpha val="60000"/>
                    </a:srgbClr>
                  </a:glow>
                </a:effectLst>
                <a:latin typeface="Tahoma" pitchFamily="34" charset="0"/>
                <a:cs typeface="Tahoma" pitchFamily="34" charset="0"/>
              </a:rPr>
              <a:t>SVĚTOVÁ</a:t>
            </a:r>
            <a:br>
              <a:rPr lang="cs-CZ" sz="7200" dirty="0" smtClean="0">
                <a:solidFill>
                  <a:srgbClr val="FF0000"/>
                </a:solidFill>
                <a:effectLst>
                  <a:glow rad="101600">
                    <a:srgbClr val="040A0C">
                      <a:alpha val="60000"/>
                    </a:srgb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cs-CZ" sz="7200" dirty="0" smtClean="0">
                <a:solidFill>
                  <a:srgbClr val="FF0000"/>
                </a:solidFill>
                <a:effectLst>
                  <a:glow rad="101600">
                    <a:srgbClr val="040A0C">
                      <a:alpha val="60000"/>
                    </a:srgbClr>
                  </a:glow>
                </a:effectLst>
                <a:latin typeface="Tahoma" pitchFamily="34" charset="0"/>
                <a:cs typeface="Tahoma" pitchFamily="34" charset="0"/>
              </a:rPr>
              <a:t> KRIZE</a:t>
            </a:r>
            <a:endParaRPr lang="cs-CZ" sz="7200" dirty="0">
              <a:solidFill>
                <a:srgbClr val="FF0000"/>
              </a:solidFill>
              <a:effectLst>
                <a:glow rad="101600">
                  <a:srgbClr val="040A0C">
                    <a:alpha val="60000"/>
                  </a:srgb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Tm="781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F:\Foto WIN\Voda\save_water_2_by_sers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0"/>
            <a:ext cx="6705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2133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6000" dirty="0" smtClean="0">
                <a:solidFill>
                  <a:srgbClr val="FF0000"/>
                </a:solidFill>
                <a:effectLst>
                  <a:glow rad="101600">
                    <a:srgbClr val="040A0C">
                      <a:alpha val="60000"/>
                    </a:srgbClr>
                  </a:glow>
                </a:effectLst>
                <a:latin typeface="Tahoma" pitchFamily="34" charset="0"/>
                <a:cs typeface="Tahoma" pitchFamily="34" charset="0"/>
              </a:rPr>
              <a:t>SVĚTOVÁ KRIZE</a:t>
            </a:r>
            <a:endParaRPr lang="cs-CZ" sz="6000" dirty="0">
              <a:solidFill>
                <a:srgbClr val="FF0000"/>
              </a:solidFill>
              <a:effectLst>
                <a:glow rad="101600">
                  <a:srgbClr val="040A0C">
                    <a:alpha val="60000"/>
                  </a:srgb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Tm="9641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F:\Foto WIN\Voda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6000" dirty="0" smtClean="0">
                <a:solidFill>
                  <a:srgbClr val="FFC000"/>
                </a:solidFill>
                <a:effectLst>
                  <a:glow rad="101600">
                    <a:srgbClr val="040A0C">
                      <a:alpha val="60000"/>
                    </a:srgbClr>
                  </a:glow>
                </a:effectLst>
                <a:latin typeface="Tahoma" pitchFamily="34" charset="0"/>
                <a:cs typeface="Tahoma" pitchFamily="34" charset="0"/>
              </a:rPr>
              <a:t>VODA PRO AFRIKU</a:t>
            </a:r>
            <a:endParaRPr lang="cs-CZ" sz="6000" dirty="0">
              <a:solidFill>
                <a:srgbClr val="FFC000"/>
              </a:solidFill>
              <a:effectLst>
                <a:glow rad="101600">
                  <a:srgbClr val="040A0C">
                    <a:alpha val="60000"/>
                  </a:srgb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Tm="794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F:\Foto WIN\Ruce\1043685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3600"/>
          </a:xfrm>
          <a:gradFill flip="none" rotWithShape="1">
            <a:gsLst>
              <a:gs pos="0">
                <a:srgbClr val="040A0C">
                  <a:alpha val="0"/>
                </a:srgbClr>
              </a:gs>
              <a:gs pos="50000">
                <a:schemeClr val="bg2">
                  <a:lumMod val="50000"/>
                  <a:alpha val="60000"/>
                </a:schemeClr>
              </a:gs>
              <a:gs pos="100000">
                <a:schemeClr val="bg2">
                  <a:lumMod val="50000"/>
                  <a:alpha val="51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cs-CZ" sz="6600" dirty="0" smtClean="0">
                <a:solidFill>
                  <a:srgbClr val="FFC0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PO ČEM ŽÍZNÍME…</a:t>
            </a:r>
          </a:p>
        </p:txBody>
      </p:sp>
    </p:spTree>
  </p:cSld>
  <p:clrMapOvr>
    <a:masterClrMapping/>
  </p:clrMapOvr>
  <p:transition advTm="906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F:\Foto WIN\Voda\TreasurePile_Shot_HUGEST_Wi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724400"/>
            <a:ext cx="9144000" cy="2133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6000" dirty="0" smtClean="0">
                <a:solidFill>
                  <a:schemeClr val="tx1"/>
                </a:solidFill>
                <a:effectLst>
                  <a:glow rad="101600">
                    <a:srgbClr val="040A0C">
                      <a:alpha val="60000"/>
                    </a:srgbClr>
                  </a:glow>
                </a:effectLst>
                <a:latin typeface="Tahoma" pitchFamily="34" charset="0"/>
                <a:cs typeface="Tahoma" pitchFamily="34" charset="0"/>
              </a:rPr>
              <a:t>PO BOHATSTVÍ?</a:t>
            </a:r>
            <a:endParaRPr lang="cs-CZ" sz="6000" dirty="0">
              <a:solidFill>
                <a:schemeClr val="tx1"/>
              </a:solidFill>
              <a:effectLst>
                <a:glow rad="101600">
                  <a:srgbClr val="040A0C">
                    <a:alpha val="60000"/>
                  </a:srgb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Tm="7285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5" descr="F:\Foto WIN\Love\LOVE_by_Benny_Dan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2133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6000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PO LÁSCE?</a:t>
            </a:r>
            <a:endParaRPr lang="cs-CZ" sz="6000" dirty="0"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Tm="9657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F:\Foto WIN\Ostatní\books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3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6000" dirty="0" smtClean="0">
                <a:solidFill>
                  <a:schemeClr val="tx1"/>
                </a:solidFill>
                <a:effectLst>
                  <a:glow rad="101600">
                    <a:srgbClr val="040A0C">
                      <a:alpha val="60000"/>
                    </a:srgbClr>
                  </a:glow>
                </a:effectLst>
                <a:latin typeface="Tahoma" pitchFamily="34" charset="0"/>
                <a:cs typeface="Tahoma" pitchFamily="34" charset="0"/>
              </a:rPr>
              <a:t>			PO POZNÁNÍ?</a:t>
            </a:r>
            <a:endParaRPr lang="cs-CZ" sz="6000" dirty="0">
              <a:solidFill>
                <a:schemeClr val="tx1"/>
              </a:solidFill>
              <a:effectLst>
                <a:glow rad="101600">
                  <a:srgbClr val="040A0C">
                    <a:alpha val="60000"/>
                  </a:srgb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Tm="7286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F:\Foto WIN\Voda\2009-05-12-192740-priroda-makro-stradon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36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cs-CZ" sz="8000" dirty="0" smtClean="0">
                <a:solidFill>
                  <a:srgbClr val="FFC000"/>
                </a:solidFill>
                <a:effectLst>
                  <a:glow rad="101600">
                    <a:srgbClr val="040A0C">
                      <a:alpha val="60000"/>
                    </a:srgbClr>
                  </a:glow>
                </a:effectLst>
                <a:latin typeface="Tahoma" pitchFamily="34" charset="0"/>
                <a:cs typeface="Tahoma" pitchFamily="34" charset="0"/>
              </a:rPr>
              <a:t> PRAMEN</a:t>
            </a:r>
            <a:endParaRPr lang="cs-CZ" sz="8000" dirty="0">
              <a:solidFill>
                <a:srgbClr val="FFC000"/>
              </a:solidFill>
              <a:effectLst>
                <a:glow rad="101600">
                  <a:srgbClr val="040A0C">
                    <a:alpha val="60000"/>
                  </a:srgb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Tm="700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F:\Foto WIN\Voda\poust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36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cs-CZ" sz="8000" dirty="0" smtClean="0">
                <a:solidFill>
                  <a:schemeClr val="tx1"/>
                </a:solidFill>
                <a:effectLst>
                  <a:glow rad="101600">
                    <a:srgbClr val="040A0C">
                      <a:alpha val="60000"/>
                    </a:srgbClr>
                  </a:glow>
                </a:effectLst>
                <a:latin typeface="Tahoma" pitchFamily="34" charset="0"/>
                <a:cs typeface="Tahoma" pitchFamily="34" charset="0"/>
              </a:rPr>
              <a:t> POUŠŤ</a:t>
            </a:r>
            <a:endParaRPr lang="cs-CZ" sz="8000" dirty="0">
              <a:solidFill>
                <a:schemeClr val="tx1"/>
              </a:solidFill>
              <a:effectLst>
                <a:glow rad="101600">
                  <a:srgbClr val="040A0C">
                    <a:alpha val="60000"/>
                  </a:srgb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8676" name="Picture 4" descr="F:\Foto WIN\Voda\studna.jpg"/>
          <p:cNvPicPr>
            <a:picLocks noChangeAspect="1" noChangeArrowheads="1"/>
          </p:cNvPicPr>
          <p:nvPr/>
        </p:nvPicPr>
        <p:blipFill>
          <a:blip r:embed="rId5" cstate="screen"/>
          <a:srcRect r="-2844"/>
          <a:stretch>
            <a:fillRect/>
          </a:stretch>
        </p:blipFill>
        <p:spPr bwMode="auto">
          <a:xfrm>
            <a:off x="5029200" y="1455182"/>
            <a:ext cx="4648200" cy="578381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custDataLst>
      <p:tags r:id="rId1"/>
    </p:custDataLst>
  </p:cSld>
  <p:clrMapOvr>
    <a:masterClrMapping/>
  </p:clrMapOvr>
  <p:transition advTm="1364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F:\Foto WIN\Voda\3259760709_7604ee226d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038600"/>
            <a:ext cx="9144000" cy="2819400"/>
          </a:xfrm>
          <a:gradFill flip="none" rotWithShape="1">
            <a:gsLst>
              <a:gs pos="0">
                <a:srgbClr val="040A0C">
                  <a:alpha val="0"/>
                </a:srgbClr>
              </a:gs>
              <a:gs pos="50000">
                <a:schemeClr val="bg2">
                  <a:lumMod val="50000"/>
                  <a:alpha val="60000"/>
                </a:schemeClr>
              </a:gs>
              <a:gs pos="100000">
                <a:schemeClr val="bg2">
                  <a:lumMod val="50000"/>
                  <a:alpha val="51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cs-CZ" sz="4800" dirty="0" smtClean="0">
                <a:solidFill>
                  <a:srgbClr val="FFFF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„TOUŽÍM PO TÉ VODĚ,“ </a:t>
            </a:r>
            <a:br>
              <a:rPr lang="cs-CZ" sz="4800" dirty="0" smtClean="0">
                <a:solidFill>
                  <a:srgbClr val="FFFF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cs-CZ" sz="4800" dirty="0" smtClean="0">
                <a:solidFill>
                  <a:srgbClr val="FFFF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ŘEKL MALÝ PRINC. </a:t>
            </a:r>
            <a:br>
              <a:rPr lang="cs-CZ" sz="4800" dirty="0" smtClean="0">
                <a:solidFill>
                  <a:srgbClr val="FFFF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cs-CZ" sz="4800" dirty="0" smtClean="0">
                <a:solidFill>
                  <a:srgbClr val="FFFF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„DEJ MI, PROSÍM, NAPÍT…“</a:t>
            </a:r>
          </a:p>
        </p:txBody>
      </p:sp>
    </p:spTree>
    <p:custDataLst>
      <p:tags r:id="rId1"/>
    </p:custDataLst>
  </p:cSld>
  <p:clrMapOvr>
    <a:masterClrMapping/>
  </p:clrMapOvr>
  <p:transition advTm="1235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F:\Foto WIN\Voda\f8209bf513cba8f4881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54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SVĚT POTŘEBUJE VODU</a:t>
            </a:r>
            <a:endParaRPr lang="cs-CZ" sz="5400" dirty="0">
              <a:solidFill>
                <a:schemeClr val="bg1">
                  <a:lumMod val="20000"/>
                  <a:lumOff val="80000"/>
                </a:schemeClr>
              </a:solidFill>
              <a:effectLst>
                <a:glow rad="101600">
                  <a:schemeClr val="bg2">
                    <a:lumMod val="50000"/>
                    <a:alpha val="60000"/>
                  </a:scheme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4419600"/>
            <a:ext cx="9144000" cy="2438400"/>
          </a:xfrm>
          <a:prstGeom prst="rect">
            <a:avLst/>
          </a:prstGeom>
          <a:gradFill>
            <a:gsLst>
              <a:gs pos="0">
                <a:srgbClr val="040A0C">
                  <a:alpha val="0"/>
                </a:srgbClr>
              </a:gs>
              <a:gs pos="50000">
                <a:schemeClr val="bg2">
                  <a:lumMod val="50000"/>
                  <a:alpha val="60000"/>
                </a:schemeClr>
              </a:gs>
              <a:gs pos="100000">
                <a:schemeClr val="bg2">
                  <a:lumMod val="50000"/>
                  <a:alpha val="51000"/>
                </a:schemeClr>
              </a:gs>
            </a:gsLst>
            <a:lin ang="5400000" scaled="0"/>
          </a:gradFill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400" b="1" dirty="0">
                <a:ln w="6350">
                  <a:noFill/>
                </a:ln>
                <a:solidFill>
                  <a:srgbClr val="FF00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1MILIARDA</a:t>
            </a:r>
            <a:r>
              <a:rPr lang="cs-CZ" sz="4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/>
            </a:r>
            <a:br>
              <a:rPr lang="cs-CZ" sz="4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</a:br>
            <a:r>
              <a:rPr lang="cs-CZ" sz="4400" b="1" dirty="0">
                <a:ln w="6350">
                  <a:noFill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lang="cs-CZ" sz="4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LIDÍ NEMÁ PŘÍSTUP </a:t>
            </a:r>
            <a:br>
              <a:rPr lang="cs-CZ" sz="4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</a:br>
            <a:r>
              <a:rPr lang="cs-CZ" sz="4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K NEZÁVADNÉ PITNÉ VODĚ</a:t>
            </a:r>
          </a:p>
        </p:txBody>
      </p:sp>
    </p:spTree>
    <p:custDataLst>
      <p:tags r:id="rId1"/>
    </p:custDataLst>
  </p:cSld>
  <p:clrMapOvr>
    <a:masterClrMapping/>
  </p:clrMapOvr>
  <p:transition advTm="1545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:\Foto WIN\Voda\3d-christian-wallpaper-jesus-walk-on-water-1024x76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457200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953000"/>
            <a:ext cx="9144000" cy="1905000"/>
          </a:xfrm>
          <a:gradFill flip="none" rotWithShape="1">
            <a:gsLst>
              <a:gs pos="0">
                <a:srgbClr val="040A0C">
                  <a:alpha val="0"/>
                </a:srgbClr>
              </a:gs>
              <a:gs pos="50000">
                <a:schemeClr val="bg2">
                  <a:lumMod val="50000"/>
                  <a:alpha val="60000"/>
                </a:schemeClr>
              </a:gs>
              <a:gs pos="100000">
                <a:schemeClr val="bg2">
                  <a:lumMod val="50000"/>
                  <a:alpha val="51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cs-CZ" sz="4800" dirty="0" smtClean="0">
                <a:solidFill>
                  <a:srgbClr val="FFFF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„DEJ MI, PROSÍM, NAPÍT…“</a:t>
            </a:r>
            <a:endParaRPr lang="cs-CZ" sz="4800" dirty="0">
              <a:solidFill>
                <a:srgbClr val="FFFF00"/>
              </a:solidFill>
              <a:effectLst>
                <a:glow rad="101600">
                  <a:schemeClr val="bg2">
                    <a:lumMod val="50000"/>
                    <a:alpha val="60000"/>
                  </a:scheme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Tm="784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F:\Foto WIN\Voda\1104997_60904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6200"/>
            <a:ext cx="8839200" cy="35814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cs-CZ" sz="6600" dirty="0" smtClean="0">
                <a:solidFill>
                  <a:schemeClr val="tx1"/>
                </a:solidFill>
                <a:effectLst>
                  <a:glow rad="101600">
                    <a:srgbClr val="040A0C">
                      <a:alpha val="60000"/>
                    </a:srgbClr>
                  </a:glow>
                </a:effectLst>
                <a:latin typeface="Tahoma" pitchFamily="34" charset="0"/>
                <a:cs typeface="Tahoma" pitchFamily="34" charset="0"/>
              </a:rPr>
              <a:t>OBJEVTE </a:t>
            </a:r>
            <a:br>
              <a:rPr lang="cs-CZ" sz="6600" dirty="0" smtClean="0">
                <a:solidFill>
                  <a:schemeClr val="tx1"/>
                </a:solidFill>
                <a:effectLst>
                  <a:glow rad="101600">
                    <a:srgbClr val="040A0C">
                      <a:alpha val="60000"/>
                    </a:srgb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cs-CZ" sz="6600" dirty="0" smtClean="0">
                <a:solidFill>
                  <a:schemeClr val="tx1"/>
                </a:solidFill>
                <a:effectLst>
                  <a:glow rad="101600">
                    <a:srgbClr val="040A0C">
                      <a:alpha val="60000"/>
                    </a:srgbClr>
                  </a:glow>
                </a:effectLst>
                <a:latin typeface="Tahoma" pitchFamily="34" charset="0"/>
                <a:cs typeface="Tahoma" pitchFamily="34" charset="0"/>
              </a:rPr>
              <a:t>NOVÝ </a:t>
            </a:r>
            <a:br>
              <a:rPr lang="cs-CZ" sz="6600" dirty="0" smtClean="0">
                <a:solidFill>
                  <a:schemeClr val="tx1"/>
                </a:solidFill>
                <a:effectLst>
                  <a:glow rad="101600">
                    <a:srgbClr val="040A0C">
                      <a:alpha val="60000"/>
                    </a:srgb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cs-CZ" sz="6600" dirty="0" smtClean="0">
                <a:solidFill>
                  <a:schemeClr val="tx1"/>
                </a:solidFill>
                <a:effectLst>
                  <a:glow rad="101600">
                    <a:srgbClr val="040A0C">
                      <a:alpha val="60000"/>
                    </a:srgbClr>
                  </a:glow>
                </a:effectLst>
                <a:latin typeface="Tahoma" pitchFamily="34" charset="0"/>
                <a:cs typeface="Tahoma" pitchFamily="34" charset="0"/>
              </a:rPr>
              <a:t>ŽIVOT</a:t>
            </a:r>
            <a:endParaRPr lang="cs-CZ" sz="6600" dirty="0">
              <a:solidFill>
                <a:schemeClr val="tx1"/>
              </a:solidFill>
              <a:effectLst>
                <a:glow rad="101600">
                  <a:srgbClr val="040A0C">
                    <a:alpha val="60000"/>
                  </a:srgb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Tm="78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Skupina 9"/>
          <p:cNvGrpSpPr>
            <a:grpSpLocks/>
          </p:cNvGrpSpPr>
          <p:nvPr/>
        </p:nvGrpSpPr>
        <p:grpSpPr bwMode="auto">
          <a:xfrm>
            <a:off x="0" y="0"/>
            <a:ext cx="9147175" cy="6858000"/>
            <a:chOff x="0" y="0"/>
            <a:chExt cx="9147810" cy="6858000"/>
          </a:xfrm>
        </p:grpSpPr>
        <p:pic>
          <p:nvPicPr>
            <p:cNvPr id="55299" name="Picture 6" descr="F:\Foto WIN\Voda\dsc03595kp11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0" y="0"/>
              <a:ext cx="3733800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0" name="Picture 2" descr="F:\Foto WIN\Voda\Water Pump Cambodi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2057400"/>
              <a:ext cx="9147810" cy="480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1" name="Picture 3" descr="F:\Foto WIN\Voda\img_1856.jpg"/>
            <p:cNvPicPr>
              <a:picLocks noChangeAspect="1" noChangeArrowheads="1"/>
            </p:cNvPicPr>
            <p:nvPr/>
          </p:nvPicPr>
          <p:blipFill>
            <a:blip r:embed="rId5" cstate="print"/>
            <a:srcRect r="-2"/>
            <a:stretch>
              <a:fillRect/>
            </a:stretch>
          </p:blipFill>
          <p:spPr bwMode="auto">
            <a:xfrm>
              <a:off x="1905000" y="2057400"/>
              <a:ext cx="3886200" cy="2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2" name="Picture 4" descr="F:\Foto WIN\Voda\hagua12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0"/>
              <a:ext cx="2289158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3" name="Picture 5" descr="F:\Foto WIN\Voda\oasis19 copy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19800" y="0"/>
              <a:ext cx="3124200" cy="2076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7177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F:\Foto WIN\Voda\129503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88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cs-CZ" sz="8000" dirty="0" smtClean="0">
                <a:solidFill>
                  <a:schemeClr val="tx1"/>
                </a:solidFill>
                <a:effectLst>
                  <a:glow rad="101600">
                    <a:srgbClr val="040A0C">
                      <a:alpha val="60000"/>
                    </a:srgbClr>
                  </a:glow>
                </a:effectLst>
                <a:latin typeface="Tahoma" pitchFamily="34" charset="0"/>
                <a:cs typeface="Tahoma" pitchFamily="34" charset="0"/>
              </a:rPr>
              <a:t> VODA</a:t>
            </a:r>
            <a:endParaRPr lang="cs-CZ" sz="8000" dirty="0">
              <a:solidFill>
                <a:schemeClr val="tx1"/>
              </a:solidFill>
              <a:effectLst>
                <a:glow rad="101600">
                  <a:srgbClr val="040A0C">
                    <a:alpha val="60000"/>
                  </a:srgb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Tm="5538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Foto WIN\Voda\hadiza-drinking-well-water-ed-7238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0" y="3962400"/>
            <a:ext cx="9144000" cy="3200400"/>
          </a:xfrm>
          <a:prstGeom prst="rect">
            <a:avLst/>
          </a:prstGeom>
          <a:gradFill>
            <a:gsLst>
              <a:gs pos="0">
                <a:srgbClr val="040A0C">
                  <a:alpha val="0"/>
                </a:srgbClr>
              </a:gs>
              <a:gs pos="50000">
                <a:schemeClr val="bg2">
                  <a:lumMod val="50000"/>
                  <a:alpha val="60000"/>
                </a:schemeClr>
              </a:gs>
              <a:gs pos="100000">
                <a:schemeClr val="bg2">
                  <a:lumMod val="50000"/>
                  <a:alpha val="51000"/>
                </a:schemeClr>
              </a:gs>
            </a:gsLst>
            <a:lin ang="5400000" scaled="0"/>
          </a:gradFill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400" b="1" dirty="0">
                <a:ln w="6350">
                  <a:noFill/>
                </a:ln>
                <a:solidFill>
                  <a:srgbClr val="FF00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5 000 LIDÍ </a:t>
            </a:r>
            <a:br>
              <a:rPr lang="cs-CZ" sz="4400" b="1" dirty="0">
                <a:ln w="6350">
                  <a:noFill/>
                </a:ln>
                <a:solidFill>
                  <a:srgbClr val="FF00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</a:br>
            <a:r>
              <a:rPr lang="cs-CZ" sz="4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DENNĚ ZEMŘE, </a:t>
            </a:r>
            <a:br>
              <a:rPr lang="cs-CZ" sz="4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</a:br>
            <a:r>
              <a:rPr lang="cs-CZ" sz="36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PROTOŽE PIJÍ ZNEČIŠTĚNOU VODU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0" y="0"/>
            <a:ext cx="9144000" cy="13716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5400" b="1" dirty="0">
                <a:ln w="6350"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SVĚT POTŘEBUJE VODU</a:t>
            </a:r>
            <a:endParaRPr lang="cs-CZ" sz="5400" b="1" dirty="0">
              <a:ln w="6350">
                <a:noFill/>
              </a:ln>
              <a:solidFill>
                <a:schemeClr val="bg1">
                  <a:lumMod val="20000"/>
                  <a:lumOff val="80000"/>
                </a:schemeClr>
              </a:solidFill>
              <a:effectLst>
                <a:glow rad="101600">
                  <a:schemeClr val="bg2">
                    <a:lumMod val="50000"/>
                    <a:alpha val="60000"/>
                  </a:schemeClr>
                </a:glo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975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Foto WIN\Voda\Drou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0" y="3886200"/>
            <a:ext cx="9144000" cy="3200400"/>
          </a:xfrm>
          <a:prstGeom prst="rect">
            <a:avLst/>
          </a:prstGeom>
          <a:gradFill>
            <a:gsLst>
              <a:gs pos="0">
                <a:srgbClr val="040A0C">
                  <a:alpha val="0"/>
                </a:srgbClr>
              </a:gs>
              <a:gs pos="50000">
                <a:schemeClr val="bg2">
                  <a:lumMod val="50000"/>
                  <a:alpha val="60000"/>
                </a:schemeClr>
              </a:gs>
              <a:gs pos="100000">
                <a:schemeClr val="bg2">
                  <a:lumMod val="50000"/>
                  <a:alpha val="51000"/>
                </a:schemeClr>
              </a:gs>
            </a:gsLst>
            <a:lin ang="5400000" scaled="0"/>
          </a:gradFill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5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ZA 50 LET BUDE MÍT </a:t>
            </a:r>
            <a:r>
              <a:rPr lang="cs-CZ" sz="5400" b="1" dirty="0">
                <a:ln w="6350">
                  <a:noFill/>
                </a:ln>
                <a:solidFill>
                  <a:srgbClr val="FF00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/>
            </a:r>
            <a:br>
              <a:rPr lang="cs-CZ" sz="5400" b="1" dirty="0">
                <a:ln w="6350">
                  <a:noFill/>
                </a:ln>
                <a:solidFill>
                  <a:srgbClr val="FF00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</a:br>
            <a:r>
              <a:rPr lang="cs-CZ" sz="5400" b="1" dirty="0">
                <a:ln w="6350">
                  <a:noFill/>
                </a:ln>
                <a:solidFill>
                  <a:srgbClr val="FFC0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3,5 MILIARDY LIDÍ </a:t>
            </a:r>
            <a:r>
              <a:rPr lang="cs-CZ" sz="5400" b="1" dirty="0">
                <a:ln w="6350">
                  <a:noFill/>
                </a:ln>
                <a:solidFill>
                  <a:srgbClr val="FF00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/>
            </a:r>
            <a:br>
              <a:rPr lang="cs-CZ" sz="5400" b="1" dirty="0">
                <a:ln w="6350">
                  <a:noFill/>
                </a:ln>
                <a:solidFill>
                  <a:srgbClr val="FF00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</a:br>
            <a:r>
              <a:rPr lang="cs-CZ" sz="5400" b="1" dirty="0">
                <a:ln w="6350">
                  <a:noFill/>
                </a:ln>
                <a:solidFill>
                  <a:srgbClr val="FF00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NEDOSTATEK VODY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0"/>
            <a:ext cx="9144000" cy="13716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5400" b="1">
                <a:ln w="6350"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SVĚT POTŘEBUJE VODU</a:t>
            </a:r>
            <a:endParaRPr lang="cs-CZ" sz="5400" b="1" dirty="0">
              <a:ln w="6350">
                <a:noFill/>
              </a:ln>
              <a:solidFill>
                <a:schemeClr val="bg1">
                  <a:lumMod val="20000"/>
                  <a:lumOff val="80000"/>
                </a:schemeClr>
              </a:solidFill>
              <a:effectLst>
                <a:glow rad="101600">
                  <a:schemeClr val="bg2">
                    <a:lumMod val="50000"/>
                    <a:alpha val="60000"/>
                  </a:schemeClr>
                </a:glo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592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F:\Foto WIN\Voda\Jellyfish_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05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8000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VODA JE…</a:t>
            </a:r>
            <a:endParaRPr lang="cs-CZ" sz="8000" dirty="0">
              <a:solidFill>
                <a:schemeClr val="tx1"/>
              </a:solidFill>
              <a:effectLst>
                <a:glow rad="101600">
                  <a:schemeClr val="bg2">
                    <a:lumMod val="50000"/>
                    <a:alpha val="60000"/>
                  </a:scheme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4648200"/>
            <a:ext cx="9144000" cy="22098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…NEJDŮLEŽITĚJŠÍ ČÁST </a:t>
            </a:r>
            <a:br>
              <a:rPr lang="cs-CZ" sz="4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</a:br>
            <a:r>
              <a:rPr lang="cs-CZ" sz="4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VŠECH ŽIVÝCH ORGANISMŮ</a:t>
            </a:r>
          </a:p>
        </p:txBody>
      </p:sp>
    </p:spTree>
    <p:custDataLst>
      <p:tags r:id="rId1"/>
    </p:custDataLst>
  </p:cSld>
  <p:clrMapOvr>
    <a:masterClrMapping/>
  </p:clrMapOvr>
  <p:transition advTm="1581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Foto WIN\Přiroda\- (2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0" y="4419600"/>
            <a:ext cx="9144000" cy="24384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…ZÁKLADNÍ PROSTŘEDEK </a:t>
            </a:r>
            <a:br>
              <a:rPr lang="cs-CZ" sz="4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</a:br>
            <a:r>
              <a:rPr lang="cs-CZ" sz="4400" b="1" dirty="0">
                <a:ln w="6350">
                  <a:noFill/>
                </a:ln>
                <a:solidFill>
                  <a:srgbClr val="FFFF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VŠECH ŽIVOTNÍCH PROCESŮ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0" y="0"/>
            <a:ext cx="9144000" cy="1905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8000" b="1">
                <a:ln w="6350">
                  <a:noFill/>
                </a:ln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Tahoma" pitchFamily="34" charset="0"/>
                <a:ea typeface="+mj-ea"/>
                <a:cs typeface="Tahoma" pitchFamily="34" charset="0"/>
              </a:rPr>
              <a:t>VODA JE…</a:t>
            </a:r>
            <a:endParaRPr lang="cs-CZ" sz="8000" b="1" dirty="0">
              <a:ln w="6350">
                <a:noFill/>
              </a:ln>
              <a:effectLst>
                <a:glow rad="101600">
                  <a:schemeClr val="bg2">
                    <a:lumMod val="50000"/>
                    <a:alpha val="60000"/>
                  </a:schemeClr>
                </a:glo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577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lastní 1">
      <a:dk1>
        <a:srgbClr val="0070C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7379</TotalTime>
  <Words>1183</Words>
  <Application>Microsoft Office PowerPoint</Application>
  <PresentationFormat>Předvádění na obrazovce (4:3)</PresentationFormat>
  <Paragraphs>241</Paragraphs>
  <Slides>53</Slides>
  <Notes>53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61" baseType="lpstr">
      <vt:lpstr>Arial</vt:lpstr>
      <vt:lpstr>Lucida Sans</vt:lpstr>
      <vt:lpstr>Book Antiqua</vt:lpstr>
      <vt:lpstr>Wingdings 2</vt:lpstr>
      <vt:lpstr>Wingdings</vt:lpstr>
      <vt:lpstr>Wingdings 3</vt:lpstr>
      <vt:lpstr>Tahoma</vt:lpstr>
      <vt:lpstr>Vrchol</vt:lpstr>
      <vt:lpstr> VODA</vt:lpstr>
      <vt:lpstr>Snímek 2</vt:lpstr>
      <vt:lpstr>JSME Z VODY</vt:lpstr>
      <vt:lpstr>Snímek 4</vt:lpstr>
      <vt:lpstr>SVĚT POTŘEBUJE VODU</vt:lpstr>
      <vt:lpstr>Snímek 6</vt:lpstr>
      <vt:lpstr>Snímek 7</vt:lpstr>
      <vt:lpstr>VODA JE…</vt:lpstr>
      <vt:lpstr>Snímek 9</vt:lpstr>
      <vt:lpstr>Snímek 10</vt:lpstr>
      <vt:lpstr>Snímek 11</vt:lpstr>
      <vt:lpstr>  VÍTE, ŽE…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 KÁVA A DALŠÍ…</vt:lpstr>
      <vt:lpstr>ŽÍZEŇ</vt:lpstr>
      <vt:lpstr>NENECHTE SE ŘÍDIT</vt:lpstr>
      <vt:lpstr>NEČEKEJTE NA ŽÍZEŇ</vt:lpstr>
      <vt:lpstr>SVĚTOVÁ  KRIZE</vt:lpstr>
      <vt:lpstr>SVĚTOVÁ KRIZE</vt:lpstr>
      <vt:lpstr>VODA PRO AFRIKU</vt:lpstr>
      <vt:lpstr>PO ČEM ŽÍZNÍME…</vt:lpstr>
      <vt:lpstr>PO BOHATSTVÍ?</vt:lpstr>
      <vt:lpstr>PO LÁSCE?</vt:lpstr>
      <vt:lpstr>   PO POZNÁNÍ?</vt:lpstr>
      <vt:lpstr> PRAMEN</vt:lpstr>
      <vt:lpstr> POUŠŤ</vt:lpstr>
      <vt:lpstr>„TOUŽÍM PO TÉ VODĚ,“  ŘEKL MALÝ PRINC.  „DEJ MI, PROSÍM, NAPÍT…“</vt:lpstr>
      <vt:lpstr>„DEJ MI, PROSÍM, NAPÍT…“</vt:lpstr>
      <vt:lpstr>OBJEVTE  NOVÝ  ŽIVOT</vt:lpstr>
      <vt:lpstr>Snímek 52</vt:lpstr>
      <vt:lpstr> VODA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zizka</dc:creator>
  <cp:lastModifiedBy>zizka</cp:lastModifiedBy>
  <cp:revision>165</cp:revision>
  <cp:lastPrinted>1601-01-01T00:00:00Z</cp:lastPrinted>
  <dcterms:created xsi:type="dcterms:W3CDTF">1601-01-01T00:00:00Z</dcterms:created>
  <dcterms:modified xsi:type="dcterms:W3CDTF">2010-07-06T13:27:47Z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