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11CB4-07A2-5546-8E84-F88C30A8EA8C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58786-5B43-C941-9A4F-D8DD28469B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32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266265" y="655205"/>
            <a:ext cx="13414842" cy="103678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6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7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41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E062-3446-604C-91D0-F3EE928344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B445E-D17B-7E4E-A2C5-75175801089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2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FD9A-F889-7646-92E7-3CCE6F81BA6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3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4C594-E6A9-7C40-927E-1782D16E1E7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6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15764-17D2-A246-A1B8-CD2AEA5CC0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8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CB9E6-7409-A143-BB17-619F24402E9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2EAD3-EC55-FE40-907F-267857DBA09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3252-AE98-934D-B0CD-66E6B0834E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6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182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B36A6-CDA7-2B4E-A6C6-9A8994D335A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2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AE1B6-9F68-3C46-B408-99A31A2E76D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26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6899-9343-6D47-9C8A-7684DDE2AF0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2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9A6C0F-93C8-B54E-8690-D1C7F058FC5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14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80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8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741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00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664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360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619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105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28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42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569913"/>
            <a:ext cx="1951038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3887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32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94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0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7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4E03-574C-1A4A-87E1-D3C52B817FB9}" type="datetimeFigureOut">
              <a:rPr lang="en-US" smtClean="0"/>
              <a:t>12/30/15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FFE4-F1E6-B14F-8B21-04B9C4E6E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D05419C-AB17-2042-8BA3-C02721A2C3E1}" type="slidenum">
              <a:rPr lang="ru-RU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18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anst521 XBdCn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7325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78362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imes New Roman" charset="0"/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marL="4318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2pPr>
      <a:lvl3pPr marL="647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3pPr>
      <a:lvl4pPr marL="8636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4pPr>
      <a:lvl5pPr marL="10795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1313" indent="-341313" algn="l" defTabSz="449263" rtl="0" fontAlgn="base">
        <a:lnSpc>
          <a:spcPct val="105000"/>
        </a:lnSpc>
        <a:spcBef>
          <a:spcPts val="788"/>
        </a:spcBef>
        <a:spcAft>
          <a:spcPct val="0"/>
        </a:spcAft>
        <a:buClr>
          <a:srgbClr val="FFFFFF"/>
        </a:buClr>
        <a:buSzPct val="45000"/>
        <a:buFont typeface="StarSymbol" charset="0"/>
        <a:buChar char="●"/>
        <a:defRPr sz="4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5000"/>
        </a:lnSpc>
        <a:spcBef>
          <a:spcPts val="688"/>
        </a:spcBef>
        <a:spcAft>
          <a:spcPct val="0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Times New Roman" charset="0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ts val="5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•"/>
        <a:defRPr sz="2400">
          <a:solidFill>
            <a:srgbClr val="FFFFFF"/>
          </a:solidFill>
          <a:latin typeface="+mn-lt"/>
          <a:ea typeface="Times New Roman" charset="0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–"/>
        <a:defRPr sz="2000">
          <a:solidFill>
            <a:srgbClr val="FFFFFF"/>
          </a:solidFill>
          <a:latin typeface="+mn-lt"/>
          <a:ea typeface="Times New Roman" charset="0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Times New Roman" charset="0"/>
          <a:cs typeface="+mn-cs"/>
        </a:defRPr>
      </a:lvl5pPr>
      <a:lvl6pPr marL="25146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Times New Roman" charset="0"/>
          <a:cs typeface="+mn-cs"/>
        </a:defRPr>
      </a:lvl6pPr>
      <a:lvl7pPr marL="29718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Times New Roman" charset="0"/>
          <a:cs typeface="+mn-cs"/>
        </a:defRPr>
      </a:lvl7pPr>
      <a:lvl8pPr marL="34290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Times New Roman" charset="0"/>
          <a:cs typeface="+mn-cs"/>
        </a:defRPr>
      </a:lvl8pPr>
      <a:lvl9pPr marL="38862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Kofein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3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af-0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5800" y="506413"/>
            <a:ext cx="7924800" cy="762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Mozek a nervový systém</a:t>
            </a:r>
            <a:endParaRPr lang="ru-RU" sz="44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8270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81437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61522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7423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433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47206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03300" y="5397500"/>
            <a:ext cx="3386138" cy="666750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</a:pPr>
            <a:r>
              <a:rPr lang="en-GB" sz="3900">
                <a:solidFill>
                  <a:srgbClr val="FFFFFF"/>
                </a:solidFill>
                <a:latin typeface="Humanst521 XBdCn BT" charset="0"/>
                <a:cs typeface="Times New Roman" charset="0"/>
              </a:rPr>
              <a:t>48 hours</a:t>
            </a:r>
          </a:p>
        </p:txBody>
      </p:sp>
    </p:spTree>
    <p:extLst>
      <p:ext uri="{BB962C8B-B14F-4D97-AF65-F5344CB8AC3E}">
        <p14:creationId xmlns:p14="http://schemas.microsoft.com/office/powerpoint/2010/main" val="752559144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03300" y="5397500"/>
            <a:ext cx="3322638" cy="666750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buNone/>
            </a:pPr>
            <a:r>
              <a:rPr lang="en-GB" sz="3900">
                <a:solidFill>
                  <a:srgbClr val="FFFFFF"/>
                </a:solidFill>
                <a:latin typeface="Humanst521 XBdCn BT" charset="0"/>
                <a:cs typeface="Times New Roman" charset="0"/>
              </a:rPr>
              <a:t>96 hours</a:t>
            </a:r>
          </a:p>
        </p:txBody>
      </p:sp>
    </p:spTree>
    <p:extLst>
      <p:ext uri="{BB962C8B-B14F-4D97-AF65-F5344CB8AC3E}">
        <p14:creationId xmlns:p14="http://schemas.microsoft.com/office/powerpoint/2010/main" val="3167743548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52579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f-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0" y="5562600"/>
            <a:ext cx="4038600" cy="7016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Špatný spánek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22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f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830888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Legální droga, která ničí</a:t>
            </a:r>
          </a:p>
        </p:txBody>
      </p:sp>
    </p:spTree>
    <p:extLst>
      <p:ext uri="{BB962C8B-B14F-4D97-AF65-F5344CB8AC3E}">
        <p14:creationId xmlns:p14="http://schemas.microsoft.com/office/powerpoint/2010/main" val="10007290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af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9750" y="4221163"/>
            <a:ext cx="40338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Nepřátelství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Deprese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Únava</a:t>
            </a:r>
          </a:p>
        </p:txBody>
      </p:sp>
    </p:spTree>
    <p:extLst>
      <p:ext uri="{BB962C8B-B14F-4D97-AF65-F5344CB8AC3E}">
        <p14:creationId xmlns:p14="http://schemas.microsoft.com/office/powerpoint/2010/main" val="3304046557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f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31913" y="404813"/>
            <a:ext cx="68405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Fyzický dopad kofeinu</a:t>
            </a:r>
            <a:endParaRPr lang="ru-RU" sz="44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32894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f-1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11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f-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95600" y="914400"/>
            <a:ext cx="5832475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Zvyšuje riziko rakoviny</a:t>
            </a:r>
            <a:endParaRPr lang="ru-RU" sz="44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29000" y="2057400"/>
            <a:ext cx="5478463" cy="2703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ledvin</a:t>
            </a:r>
            <a:endParaRPr lang="ru-RU" sz="38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marL="358775" indent="-35877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plic</a:t>
            </a:r>
            <a:endParaRPr lang="ru-RU" sz="3800">
              <a:solidFill>
                <a:srgbClr val="FF3300"/>
              </a:solidFill>
              <a:latin typeface="Humanst521 XBdCn BT" charset="0"/>
              <a:ea typeface="ＭＳ Ｐゴシック" charset="0"/>
            </a:endParaRPr>
          </a:p>
          <a:p>
            <a:pPr marL="358775" indent="-35877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žaludku</a:t>
            </a:r>
            <a:endParaRPr lang="ru-RU" sz="3800">
              <a:solidFill>
                <a:srgbClr val="FF3300"/>
              </a:solidFill>
              <a:latin typeface="Humanst521 XBdCn BT" charset="0"/>
              <a:ea typeface="ＭＳ Ｐゴシック" charset="0"/>
            </a:endParaRPr>
          </a:p>
          <a:p>
            <a:pPr marL="358775" indent="-35877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rekta</a:t>
            </a:r>
            <a:endParaRPr lang="ru-RU" sz="38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marL="358775" indent="-35877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8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jícnu</a:t>
            </a:r>
            <a:endParaRPr lang="ru-RU" sz="38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29000" y="4648200"/>
            <a:ext cx="57150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800">
                <a:solidFill>
                  <a:srgbClr val="FFFFFF"/>
                </a:solidFill>
              </a:rPr>
              <a:t>močového měchýře</a:t>
            </a:r>
            <a:br>
              <a:rPr lang="cs-CZ" sz="3800">
                <a:solidFill>
                  <a:srgbClr val="FFFFFF"/>
                </a:solidFill>
              </a:rPr>
            </a:br>
            <a:r>
              <a:rPr lang="cs-CZ" sz="3800">
                <a:solidFill>
                  <a:srgbClr val="FFFFFF"/>
                </a:solidFill>
              </a:rPr>
              <a:t>(dvojnásobné nebezpečí u žen)</a:t>
            </a:r>
            <a:endParaRPr lang="en-US" sz="3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58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2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f-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038600" y="1524000"/>
            <a:ext cx="4495800" cy="4241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O </a:t>
            </a:r>
            <a:r>
              <a:rPr lang="uk-UA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250% </a:t>
            </a: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zvyšuje riziko vzniku rakoviny tlustého střeva</a:t>
            </a:r>
            <a:endParaRPr lang="uk-UA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marL="358775" indent="-358775"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Zdvojnásobuje riziko vzniku zhoubné rakoviny močového měchýře</a:t>
            </a:r>
            <a:endParaRPr lang="uk-UA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marL="358775" indent="-358775"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Zvyšují riziko vzniku rakoviny vaječníků a slinivky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631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f-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609600"/>
            <a:ext cx="4981575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Zvyšuje krevní tlak</a:t>
            </a:r>
            <a:endParaRPr lang="ru-RU" sz="36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066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f-1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62063" y="5029200"/>
            <a:ext cx="7881937" cy="1387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300%</a:t>
            </a:r>
            <a:r>
              <a:rPr lang="uk-UA" sz="36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nárůst nebezpečí nemoci srdce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066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af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16013" y="549275"/>
            <a:ext cx="6840537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66"/>
                </a:solidFill>
                <a:latin typeface="Humanst521 XBdCn BT" charset="0"/>
                <a:ea typeface="ＭＳ Ｐゴシック" charset="0"/>
              </a:rPr>
              <a:t>Kofein a těhotenství</a:t>
            </a:r>
            <a:endParaRPr lang="ru-RU" sz="4400">
              <a:solidFill>
                <a:srgbClr val="FFCC66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47471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f-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55650" y="333375"/>
            <a:ext cx="7704138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Dvojnásobné nebezpečí potratu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53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f-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650" y="549275"/>
            <a:ext cx="7704138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Kofein v mateřském mléku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9388" y="3900488"/>
            <a:ext cx="2881312" cy="1920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8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80 </a:t>
            </a:r>
            <a:br>
              <a:rPr lang="ru-RU" sz="8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</a:b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hodin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90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f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14478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Kofein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1773238"/>
            <a:ext cx="518477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Káva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Čaj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Čokoláda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Léky proti bolesti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Nealkoholické nápoje</a:t>
            </a:r>
          </a:p>
        </p:txBody>
      </p:sp>
    </p:spTree>
    <p:extLst>
      <p:ext uri="{BB962C8B-B14F-4D97-AF65-F5344CB8AC3E}">
        <p14:creationId xmlns:p14="http://schemas.microsoft.com/office/powerpoint/2010/main" val="793953862"/>
      </p:ext>
    </p:extLst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af-2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191000" y="5181600"/>
            <a:ext cx="4392613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Ztráta vápníku</a:t>
            </a:r>
            <a:endParaRPr lang="ru-RU" sz="4000" b="1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27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f-2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8313" y="549275"/>
            <a:ext cx="7608887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Dvojnásobná ztráta vápníku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13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051" descr="Caf-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930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f-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808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f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5157788"/>
            <a:ext cx="9144000" cy="1311275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Výzkum mezi 4</a:t>
            </a: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60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-ti dospívajícími dívkami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165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af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27088" y="1676400"/>
            <a:ext cx="5759450" cy="19208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5</a:t>
            </a:r>
            <a:r>
              <a:rPr lang="cs-CZ" sz="6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x větší nebezpečí</a:t>
            </a:r>
            <a:endParaRPr lang="ru-RU" sz="6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498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af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9750" y="692150"/>
            <a:ext cx="8137525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Kofein je návykový</a:t>
            </a:r>
            <a:endParaRPr lang="ru-RU" sz="44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18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af-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68313" y="692150"/>
            <a:ext cx="7704137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Abstinenční příznaky:</a:t>
            </a:r>
            <a:endParaRPr lang="ru-RU" sz="44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11188" y="1628775"/>
            <a:ext cx="4494212" cy="25288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Bolest hlavy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Únava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Apatie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Úzkost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</a:t>
            </a: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Nervozita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18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f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476250"/>
            <a:ext cx="4318000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Nevzdávej to!</a:t>
            </a:r>
            <a:endParaRPr lang="ru-RU" sz="44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0" y="1508125"/>
            <a:ext cx="39624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2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Po 36 hodinách příznaky narůstají</a:t>
            </a:r>
            <a:endParaRPr lang="ru-RU" sz="32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6247"/>
      </p:ext>
    </p:extLst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f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23850" y="404813"/>
            <a:ext cx="8532813" cy="14319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Sedm kroků pro vzdání se kofeinu</a:t>
            </a:r>
            <a:r>
              <a:rPr lang="ru-RU" sz="44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39307609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f-0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11188" y="692150"/>
            <a:ext cx="4418012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sz="4000">
                <a:solidFill>
                  <a:srgbClr val="FFCC99"/>
                </a:solidFill>
                <a:latin typeface="Humanst521 XBdCn BT" charset="0"/>
                <a:ea typeface="ＭＳ Ｐゴシック" charset="0"/>
              </a:rPr>
              <a:t>Proč je kofein tak populární? </a:t>
            </a:r>
            <a:endParaRPr lang="ru-RU" sz="4000">
              <a:solidFill>
                <a:srgbClr val="FFCC99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43993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f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411413" y="5589588"/>
            <a:ext cx="4249737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1.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Horká sprcha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82548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f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27088" y="5661025"/>
            <a:ext cx="7704137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2.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Jíst vydatnou snídani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70661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f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55650" y="5373688"/>
            <a:ext cx="7704138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3.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Vyhnout se veškerému tabáku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83721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f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8313" y="838200"/>
            <a:ext cx="4392612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4.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Pít mnoho vody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53820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f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84213" y="549275"/>
            <a:ext cx="7704137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5.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Mít nablízku bylinkové čaje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4512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f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55650" y="5373688"/>
            <a:ext cx="7704138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6.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Cvičení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16366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af-37a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5288" y="404813"/>
            <a:ext cx="8423275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7. </a:t>
            </a: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Důvěřuj Boží moci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4103687" cy="3016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„Já jsem Hospodin, Bůh veškerého tvorstva. Je pro mne něco nemožného?“</a:t>
            </a:r>
            <a:b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</a:b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Jeremiáš </a:t>
            </a:r>
            <a:r>
              <a:rPr lang="ru-RU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32:27</a:t>
            </a:r>
          </a:p>
        </p:txBody>
      </p:sp>
    </p:spTree>
    <p:extLst>
      <p:ext uri="{BB962C8B-B14F-4D97-AF65-F5344CB8AC3E}">
        <p14:creationId xmlns:p14="http://schemas.microsoft.com/office/powerpoint/2010/main" val="1717732007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af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15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af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9750" y="476250"/>
            <a:ext cx="4752975" cy="2817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„Ať tedy jíte</a:t>
            </a:r>
            <a:b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</a:b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či pijete či cokoli</a:t>
            </a:r>
            <a:b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</a:b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jiného děláte,</a:t>
            </a:r>
            <a:b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</a:b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všecko čiňte</a:t>
            </a:r>
            <a:b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</a:b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ke slávě Boží.“</a:t>
            </a:r>
            <a:endParaRPr lang="ru-RU" sz="3200" b="1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1</a:t>
            </a:r>
            <a:r>
              <a:rPr lang="cs-CZ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.Korintským</a:t>
            </a:r>
            <a:r>
              <a:rPr lang="uk-UA" sz="3200" b="1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 10:31</a:t>
            </a:r>
            <a:endParaRPr lang="ru-RU" sz="3200" b="1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01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f-0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43400" y="609600"/>
            <a:ext cx="4419600" cy="7016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Okamžitá energie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90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f-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55650" y="620713"/>
            <a:ext cx="2386013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Úbytek sil</a:t>
            </a:r>
            <a:endParaRPr lang="ru-RU" sz="4000">
              <a:solidFill>
                <a:srgbClr val="FF3300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5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f-0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60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f-0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2954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f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19400" y="5486400"/>
            <a:ext cx="5953125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FFFF"/>
                </a:solidFill>
                <a:latin typeface="Humanst521 XBdCn BT" charset="0"/>
                <a:ea typeface="ＭＳ Ｐゴシック" charset="0"/>
              </a:rPr>
              <a:t>Mění náladu a chování</a:t>
            </a:r>
            <a:endParaRPr lang="ru-RU" sz="4000">
              <a:solidFill>
                <a:srgbClr val="FFFFFF"/>
              </a:solidFill>
              <a:latin typeface="Humanst521 XBdCn B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412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umanst521 XBdCn BT"/>
        <a:ea typeface="ＭＳ Ｐゴシック"/>
        <a:cs typeface=""/>
      </a:majorFont>
      <a:minorFont>
        <a:latin typeface="Humanst521 XBdCn B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lbertus Extra Bold"/>
        <a:ea typeface="ＭＳ Ｐゴシック"/>
        <a:cs typeface="Times New Roman"/>
      </a:majorFont>
      <a:minorFont>
        <a:latin typeface="Humanst521 XBdCn BT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212</Words>
  <Application>Microsoft Macintosh PowerPoint</Application>
  <PresentationFormat>On-screen Show (4:3)</PresentationFormat>
  <Paragraphs>61</Paragraphs>
  <Slides>48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Default Design</vt:lpstr>
      <vt:lpstr>1_Default Design</vt:lpstr>
      <vt:lpstr>Kofein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Adventist Dental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Kofein</dc:title>
  <dc:creator>Milan Moskala</dc:creator>
  <cp:lastModifiedBy>Milan Moskala</cp:lastModifiedBy>
  <cp:revision>1</cp:revision>
  <dcterms:created xsi:type="dcterms:W3CDTF">2015-12-30T14:02:29Z</dcterms:created>
  <dcterms:modified xsi:type="dcterms:W3CDTF">2015-12-30T14:05:26Z</dcterms:modified>
</cp:coreProperties>
</file>