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  <p:sldMasterId id="2147483688" r:id="rId3"/>
    <p:sldMasterId id="2147483699" r:id="rId4"/>
  </p:sldMasterIdLst>
  <p:notesMasterIdLst>
    <p:notesMasterId r:id="rId71"/>
  </p:notesMasterIdLst>
  <p:sldIdLst>
    <p:sldId id="257" r:id="rId5"/>
    <p:sldId id="258" r:id="rId6"/>
    <p:sldId id="259" r:id="rId7"/>
    <p:sldId id="260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261" r:id="rId34"/>
    <p:sldId id="262" r:id="rId35"/>
    <p:sldId id="263" r:id="rId36"/>
    <p:sldId id="264" r:id="rId37"/>
    <p:sldId id="307" r:id="rId38"/>
    <p:sldId id="265" r:id="rId39"/>
    <p:sldId id="308" r:id="rId40"/>
    <p:sldId id="266" r:id="rId41"/>
    <p:sldId id="309" r:id="rId42"/>
    <p:sldId id="267" r:id="rId43"/>
    <p:sldId id="310" r:id="rId44"/>
    <p:sldId id="311" r:id="rId45"/>
    <p:sldId id="268" r:id="rId46"/>
    <p:sldId id="313" r:id="rId47"/>
    <p:sldId id="269" r:id="rId48"/>
    <p:sldId id="312" r:id="rId49"/>
    <p:sldId id="270" r:id="rId50"/>
    <p:sldId id="314" r:id="rId51"/>
    <p:sldId id="271" r:id="rId52"/>
    <p:sldId id="318" r:id="rId53"/>
    <p:sldId id="272" r:id="rId54"/>
    <p:sldId id="315" r:id="rId55"/>
    <p:sldId id="273" r:id="rId56"/>
    <p:sldId id="274" r:id="rId57"/>
    <p:sldId id="316" r:id="rId58"/>
    <p:sldId id="317" r:id="rId59"/>
    <p:sldId id="276" r:id="rId60"/>
    <p:sldId id="277" r:id="rId61"/>
    <p:sldId id="278" r:id="rId62"/>
    <p:sldId id="281" r:id="rId63"/>
    <p:sldId id="319" r:id="rId64"/>
    <p:sldId id="320" r:id="rId65"/>
    <p:sldId id="321" r:id="rId66"/>
    <p:sldId id="322" r:id="rId67"/>
    <p:sldId id="323" r:id="rId68"/>
    <p:sldId id="324" r:id="rId69"/>
    <p:sldId id="325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-12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42569-2E03-2540-B52A-F68420B525D0}" type="datetimeFigureOut">
              <a:rPr lang="en-US" smtClean="0"/>
              <a:pPr/>
              <a:t>2/1/2016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6DC7E-E866-A547-8CAD-7B073A03A6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9697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83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45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75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86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96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06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16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68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78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88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98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39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49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847F1C-1493-1344-860F-13A4C15A7A10}" type="slidenum">
              <a:rPr lang="cs-CZ">
                <a:solidFill>
                  <a:prstClr val="black"/>
                </a:solidFill>
              </a:rPr>
              <a:pPr/>
              <a:t>52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5600" y="74613"/>
            <a:ext cx="3632200" cy="272415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188" y="2892425"/>
            <a:ext cx="6348412" cy="4799013"/>
          </a:xfrm>
        </p:spPr>
        <p:txBody>
          <a:bodyPr/>
          <a:lstStyle/>
          <a:p>
            <a:r>
              <a:rPr lang="sk-SK" sz="1800"/>
              <a:t>Obrázok č.1</a:t>
            </a:r>
          </a:p>
          <a:p>
            <a:r>
              <a:rPr lang="sk-SK" sz="1800"/>
              <a:t>Pre mnohých ľudí sú medziľudské vzťahy veľkým zdrojom stresu, na ktorý reagujú tým, že sa prejedajú. Cieľom na našich kurzoch je naučiť sa zvládať aj stres, ktorý plynie z rozdielov v povahách, ktoré sú geneticky dané. </a:t>
            </a:r>
            <a:endParaRPr lang="sk-SK" sz="1600"/>
          </a:p>
          <a:p>
            <a:r>
              <a:rPr lang="sk-SK" sz="1800"/>
              <a:t>         Čo myslíte, kde sídli naša povaha a ako súvisí s naším temperamentom? Americkí vedci zistili, že naše vlastnosti sa prejavujú podľa  práce nášho mozgu.</a:t>
            </a:r>
          </a:p>
          <a:p>
            <a:r>
              <a:rPr lang="sk-SK" sz="1800"/>
              <a:t> Ľudský mozog sa skladá  z  5 základných častí: predĺžená miecha, zadný mozog, stredný mozog, medzimozog a predný mozog.</a:t>
            </a:r>
          </a:p>
          <a:p>
            <a:r>
              <a:rPr lang="sk-SK" sz="1800"/>
              <a:t>V dolných častiach mozgu sa nachádzajú centrá pre funkcie, ako je regulácia srdcových funkcií, regulácia pohybu, regulácia dýchania. </a:t>
            </a:r>
          </a:p>
          <a:p>
            <a:r>
              <a:rPr lang="sk-SK" sz="1800"/>
              <a:t>        Predný mozog je najväčší. Skladá sa zo 4 častí: temenný lalok, záhlavový lalok, spánkový  a čelový lalok. Vedci zistili, že čelový lalok je sídlom našej morálnosti, duchovnosti a vôle. Ak chceme, aby nám mozog dobre pracoval, mali by sme rozumieť princípom jeho funkcie a starostlivosti. </a:t>
            </a:r>
          </a:p>
          <a:p>
            <a:r>
              <a:rPr lang="sk-SK" sz="1800"/>
              <a:t>        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60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70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4 Forma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54" eaLnBrk="0" hangingPunct="0"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9770" indent="-276835" defTabSz="913554" eaLnBrk="0" hangingPunct="0"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338" indent="-221468" defTabSz="913554" eaLnBrk="0" hangingPunct="0"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0274" indent="-221468" defTabSz="913554" eaLnBrk="0" hangingPunct="0"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3209" indent="-221468" defTabSz="913554" eaLnBrk="0" hangingPunct="0"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6144" indent="-221468" defTabSz="913554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9080" indent="-221468" defTabSz="913554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2015" indent="-221468" defTabSz="913554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4951" indent="-221468" defTabSz="913554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60F92A-B830-A84A-BF10-FA48BCFC620D}" type="slidenum">
              <a:rPr lang="es-MX" sz="1200">
                <a:solidFill>
                  <a:prstClr val="black"/>
                </a:solidFill>
              </a:rPr>
              <a:pPr eaLnBrk="1" hangingPunct="1"/>
              <a:t>60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3187" name="90113 Rectángulo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3188" name="90114 Rectángulo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4 Forma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54" eaLnBrk="0" hangingPunct="0"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9770" indent="-276835" defTabSz="913554" eaLnBrk="0" hangingPunct="0"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338" indent="-221468" defTabSz="913554" eaLnBrk="0" hangingPunct="0"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0274" indent="-221468" defTabSz="913554" eaLnBrk="0" hangingPunct="0"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3209" indent="-221468" defTabSz="913554" eaLnBrk="0" hangingPunct="0"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6144" indent="-221468" defTabSz="913554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9080" indent="-221468" defTabSz="913554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2015" indent="-221468" defTabSz="913554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4951" indent="-221468" defTabSz="913554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D9EE932-6353-7E49-95ED-D4F9BEE06EE4}" type="slidenum">
              <a:rPr lang="es-MX" sz="1200">
                <a:solidFill>
                  <a:prstClr val="black"/>
                </a:solidFill>
              </a:rPr>
              <a:pPr eaLnBrk="1" hangingPunct="1"/>
              <a:t>61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4211" name="91137 Rectángulo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4212" name="91138 Rectángulo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4 Forma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54" eaLnBrk="0" hangingPunct="0"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9770" indent="-276835" defTabSz="913554" eaLnBrk="0" hangingPunct="0"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338" indent="-221468" defTabSz="913554" eaLnBrk="0" hangingPunct="0"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0274" indent="-221468" defTabSz="913554" eaLnBrk="0" hangingPunct="0"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3209" indent="-221468" defTabSz="913554" eaLnBrk="0" hangingPunct="0"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6144" indent="-221468" defTabSz="913554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9080" indent="-221468" defTabSz="913554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2015" indent="-221468" defTabSz="913554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4951" indent="-221468" defTabSz="913554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DE6EC5-22E0-B749-B6FA-7F9C1A8D4B55}" type="slidenum">
              <a:rPr lang="es-MX" sz="1200">
                <a:solidFill>
                  <a:prstClr val="black"/>
                </a:solidFill>
              </a:rPr>
              <a:pPr eaLnBrk="1" hangingPunct="1"/>
              <a:t>62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5235" name="92161 Rectángulo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5236" name="92162 Rectángulo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4 Forma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54" eaLnBrk="0" hangingPunct="0"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9770" indent="-276835" defTabSz="913554" eaLnBrk="0" hangingPunct="0"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338" indent="-221468" defTabSz="913554" eaLnBrk="0" hangingPunct="0"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0274" indent="-221468" defTabSz="913554" eaLnBrk="0" hangingPunct="0"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3209" indent="-221468" defTabSz="913554" eaLnBrk="0" hangingPunct="0"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6144" indent="-221468" defTabSz="913554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9080" indent="-221468" defTabSz="913554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2015" indent="-221468" defTabSz="913554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4951" indent="-221468" defTabSz="913554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3EFB5F-48E7-E54A-94E2-1ED1CEE38BC6}" type="slidenum">
              <a:rPr lang="es-MX" sz="1200">
                <a:solidFill>
                  <a:prstClr val="black"/>
                </a:solidFill>
              </a:rPr>
              <a:pPr eaLnBrk="1" hangingPunct="1"/>
              <a:t>63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6259" name="93185 Rectángulo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6260" name="93186 Rectángulo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4 Forma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54" eaLnBrk="0" hangingPunct="0"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9770" indent="-276835" defTabSz="913554" eaLnBrk="0" hangingPunct="0"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338" indent="-221468" defTabSz="913554" eaLnBrk="0" hangingPunct="0"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0274" indent="-221468" defTabSz="913554" eaLnBrk="0" hangingPunct="0"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3209" indent="-221468" defTabSz="913554" eaLnBrk="0" hangingPunct="0"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6144" indent="-221468" defTabSz="913554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9080" indent="-221468" defTabSz="913554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2015" indent="-221468" defTabSz="913554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4951" indent="-221468" defTabSz="913554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1CDC4D-1951-114E-9A82-6E5DE5C43251}" type="slidenum">
              <a:rPr lang="es-MX" sz="1200">
                <a:solidFill>
                  <a:prstClr val="black"/>
                </a:solidFill>
              </a:rPr>
              <a:pPr eaLnBrk="1" hangingPunct="1"/>
              <a:t>64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7283" name="94209 Rectángulo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7284" name="94210 Rectángulo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290577" y="-1877580"/>
            <a:ext cx="13414842" cy="10367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808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9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0901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80902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809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090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809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9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9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9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9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809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8091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80912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913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914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915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916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917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091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8091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80920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092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B06576C-D3F8-FC45-8136-642F150D0F1B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80922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307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778E1-8FFA-6B4B-98E8-6DEB95C07CCF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53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7C593-E079-0347-B740-EC3FA3E43991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956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AB615C3-39D0-B244-920D-D1B7CE675C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779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EE5A9A9-416F-5349-B60F-D01ABB187BA1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99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1812C2C-E70C-604C-B9C7-3ED61251AB18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029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7948217-2F90-D544-84E6-8AA2F91D09CF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25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79043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70347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08399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762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72419-1D0D-394E-A8B1-95A164E0F63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615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72737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89514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19282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80913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85990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77389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12445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6 Rectángul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5" name="7 Rectángulo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6" name="8 Rectángulo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E6509-17A4-F044-AD31-413F13C23ACE}" type="slidenum">
              <a:rPr lang="es-MX">
                <a:solidFill>
                  <a:srgbClr val="000000"/>
                </a:solidFill>
              </a:rPr>
              <a:pPr/>
              <a:t>‹#›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81923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s-ES"/>
              <a:t>Haga clic para modificar el estilo de texto del patrón</a:t>
            </a:r>
            <a:endParaRPr lang="es-MX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6 Rectángul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5" name="7 Rectángulo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6" name="8 Rectángulo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345FB-4154-8342-88C0-4C98986B06EB}" type="slidenum">
              <a:rPr lang="es-MX">
                <a:solidFill>
                  <a:srgbClr val="000000"/>
                </a:solidFill>
              </a:rPr>
              <a:pPr/>
              <a:t>‹#›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90070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MX"/>
          </a:p>
        </p:txBody>
      </p:sp>
      <p:sp>
        <p:nvSpPr>
          <p:cNvPr id="4" name="6 Rectángul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5" name="7 Rectángulo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6" name="8 Rectángulo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CC0B6-17E4-3841-9ECB-9A9B55C62B26}" type="slidenum">
              <a:rPr lang="es-MX">
                <a:solidFill>
                  <a:srgbClr val="000000"/>
                </a:solidFill>
              </a:rPr>
              <a:pPr/>
              <a:t>‹#›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29999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24E1E-FE74-F049-84E8-B9F6808A343F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719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MX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MX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3 Rectángul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6" name="4 Rectángulo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7" name="8 Rectángulo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7007F-2BA6-1B40-BB62-08EC4D6D988C}" type="slidenum">
              <a:rPr lang="es-MX">
                <a:solidFill>
                  <a:srgbClr val="000000"/>
                </a:solidFill>
              </a:rPr>
              <a:pPr/>
              <a:t>‹#›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39366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MX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MX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MX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3 Rectángul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8" name="4 Rectángulo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9" name="8 Rectángulo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D142E-ECF5-2645-A969-A8D8E6BEDCBC}" type="slidenum">
              <a:rPr lang="es-MX">
                <a:solidFill>
                  <a:srgbClr val="000000"/>
                </a:solidFill>
              </a:rPr>
              <a:pPr/>
              <a:t>‹#›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45216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3 Rectángul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4" name="4 Rectángulo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5" name="8 Rectángulo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4A253-B407-3D44-AF0E-F144AF48EF21}" type="slidenum">
              <a:rPr lang="es-MX">
                <a:solidFill>
                  <a:srgbClr val="000000"/>
                </a:solidFill>
              </a:rPr>
              <a:pPr/>
              <a:t>‹#›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35852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3" name="4 Rectángulo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4" name="8 Rectángulo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BAB57-7840-5B44-B361-E4AA53398D53}" type="slidenum">
              <a:rPr lang="es-MX">
                <a:solidFill>
                  <a:srgbClr val="000000"/>
                </a:solidFill>
              </a:rPr>
              <a:pPr/>
              <a:t>‹#›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26240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MX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MX"/>
          </a:p>
        </p:txBody>
      </p:sp>
      <p:sp>
        <p:nvSpPr>
          <p:cNvPr id="5" name="3 Rectángul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6" name="4 Rectángulo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7" name="8 Rectángulo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84DB0-9A58-6E45-ACD6-6B2CE7BA7EE1}" type="slidenum">
              <a:rPr lang="es-MX">
                <a:solidFill>
                  <a:srgbClr val="000000"/>
                </a:solidFill>
              </a:rPr>
              <a:pPr/>
              <a:t>‹#›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34260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MX"/>
          </a:p>
        </p:txBody>
      </p:sp>
      <p:sp>
        <p:nvSpPr>
          <p:cNvPr id="5" name="3 Rectángul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6" name="4 Rectángulo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7" name="8 Rectángulo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B046-E424-0D44-80C1-123BE846EA88}" type="slidenum">
              <a:rPr lang="es-MX">
                <a:solidFill>
                  <a:srgbClr val="000000"/>
                </a:solidFill>
              </a:rPr>
              <a:pPr/>
              <a:t>‹#›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4982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s-ES"/>
              <a:t>Haga clic para modificar el estilo de texto del patrón</a:t>
            </a:r>
            <a:endParaRPr lang="es-MX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6 Rectángul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5" name="7 Rectángulo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6" name="8 Rectángulo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21FC4-752E-B149-BC01-CA481AA1196A}" type="slidenum">
              <a:rPr lang="es-MX">
                <a:solidFill>
                  <a:srgbClr val="000000"/>
                </a:solidFill>
              </a:rPr>
              <a:pPr/>
              <a:t>‹#›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71950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5B1407-F462-4846-B2CD-44C755BDFA87}" type="datetime1">
              <a:rPr lang="es-MX"/>
              <a:pPr/>
              <a:t>01/02/2016</a:t>
            </a:fld>
            <a:endParaRPr lang="es-MX"/>
          </a:p>
        </p:txBody>
      </p:sp>
      <p:sp>
        <p:nvSpPr>
          <p:cNvPr id="3" name="2052 Rectángulo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Rectángulo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D4C0E-EA79-6042-B8C7-F159E9EEC999}" type="slidenum">
              <a:rPr lang="es-MX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7141454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9DEC6-DAAA-904F-8087-83EE29B6325D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10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D04BE-CA4F-0C47-AFEC-19063BBD6A70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69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FDCBC-BFBF-BE45-96E5-B014B3FD480C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40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4CCF1-F0E1-6C42-BDCA-8EEB249CDEE2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8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91425-FC66-2046-B1CB-92C8D3161C88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87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27FB1-2EF6-2D42-978A-E02C0922C9C8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39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987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87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987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7987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987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988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7988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88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88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88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88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988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988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7988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88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890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89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89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89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989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989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989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9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9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697231C-DDF6-D242-83E4-8C3243B007D9}" type="slidenum">
              <a:rPr lang="cs-CZ">
                <a:solidFill>
                  <a:srgbClr val="FFFFFF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273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XBdCn BT" charset="0"/>
              <a:ea typeface="ＭＳ Ｐゴシック" charset="0"/>
              <a:cs typeface="Humanst521 XBdCn BT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manst521 XBdCn BT" charset="0"/>
              <a:ea typeface="ＭＳ Ｐゴシック" charset="0"/>
              <a:cs typeface="Humanst521 XBdCn B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0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449263" rtl="0" fontAlgn="base">
        <a:lnSpc>
          <a:spcPct val="111000"/>
        </a:lnSpc>
        <a:spcBef>
          <a:spcPct val="0"/>
        </a:spcBef>
        <a:spcAft>
          <a:spcPct val="0"/>
        </a:spcAft>
        <a:buClr>
          <a:srgbClr val="FF9900"/>
        </a:buClr>
        <a:buSzPct val="100000"/>
        <a:buFont typeface="Humanst521 XBdCn BT" charset="0"/>
        <a:defRPr sz="4400">
          <a:solidFill>
            <a:srgbClr val="FF9900"/>
          </a:solidFill>
          <a:latin typeface="+mj-lt"/>
          <a:ea typeface="+mj-ea"/>
          <a:cs typeface="+mj-cs"/>
        </a:defRPr>
      </a:lvl1pPr>
      <a:lvl2pPr marL="4318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Humanst521 XBdCn BT" charset="0"/>
          <a:ea typeface="Humanst521 XBdCn BT" charset="0"/>
          <a:cs typeface="Humanst521 XBdCn BT" charset="0"/>
        </a:defRPr>
      </a:lvl2pPr>
      <a:lvl3pPr marL="6477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Humanst521 XBdCn BT" charset="0"/>
          <a:ea typeface="Humanst521 XBdCn BT" charset="0"/>
          <a:cs typeface="Humanst521 XBdCn BT" charset="0"/>
        </a:defRPr>
      </a:lvl3pPr>
      <a:lvl4pPr marL="8636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Humanst521 XBdCn BT" charset="0"/>
          <a:ea typeface="Humanst521 XBdCn BT" charset="0"/>
          <a:cs typeface="Humanst521 XBdCn BT" charset="0"/>
        </a:defRPr>
      </a:lvl4pPr>
      <a:lvl5pPr marL="10795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Humanst521 XBdCn BT" charset="0"/>
          <a:ea typeface="Humanst521 XBdCn BT" charset="0"/>
          <a:cs typeface="Humanst521 XBdCn BT" charset="0"/>
        </a:defRPr>
      </a:lvl5pPr>
      <a:lvl6pPr marL="15367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Humanst521 XBdCn BT" charset="0"/>
          <a:ea typeface="Humanst521 XBdCn BT" charset="0"/>
          <a:cs typeface="Humanst521 XBdCn BT" charset="0"/>
        </a:defRPr>
      </a:lvl6pPr>
      <a:lvl7pPr marL="19939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Humanst521 XBdCn BT" charset="0"/>
          <a:ea typeface="Humanst521 XBdCn BT" charset="0"/>
          <a:cs typeface="Humanst521 XBdCn BT" charset="0"/>
        </a:defRPr>
      </a:lvl7pPr>
      <a:lvl8pPr marL="24511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Humanst521 XBdCn BT" charset="0"/>
          <a:ea typeface="Humanst521 XBdCn BT" charset="0"/>
          <a:cs typeface="Humanst521 XBdCn BT" charset="0"/>
        </a:defRPr>
      </a:lvl8pPr>
      <a:lvl9pPr marL="29083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Humanst521 XBdCn BT" charset="0"/>
          <a:ea typeface="Humanst521 XBdCn BT" charset="0"/>
          <a:cs typeface="Humanst521 XBdCn BT" charset="0"/>
        </a:defRPr>
      </a:lvl9pPr>
    </p:titleStyle>
    <p:bodyStyle>
      <a:lvl1pPr marL="341313" indent="-341313" algn="l" defTabSz="449263" rtl="0" fontAlgn="base">
        <a:lnSpc>
          <a:spcPct val="105000"/>
        </a:lnSpc>
        <a:spcBef>
          <a:spcPts val="788"/>
        </a:spcBef>
        <a:spcAft>
          <a:spcPct val="0"/>
        </a:spcAft>
        <a:buClr>
          <a:srgbClr val="FFFFFF"/>
        </a:buClr>
        <a:buSzPct val="45000"/>
        <a:buFont typeface="StarSymbol" charset="0"/>
        <a:buChar char="●"/>
        <a:defRPr sz="40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1pPr>
      <a:lvl2pPr marL="741363" indent="-284163" algn="l" defTabSz="449263" rtl="0" fontAlgn="base">
        <a:lnSpc>
          <a:spcPct val="105000"/>
        </a:lnSpc>
        <a:spcBef>
          <a:spcPts val="688"/>
        </a:spcBef>
        <a:spcAft>
          <a:spcPct val="0"/>
        </a:spcAft>
        <a:buClr>
          <a:srgbClr val="FFFFFF"/>
        </a:buClr>
        <a:buSzPct val="45000"/>
        <a:buFont typeface="StarSymbol" charset="0"/>
        <a:buChar char="●"/>
        <a:defRPr sz="32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5000"/>
        </a:lnSpc>
        <a:spcBef>
          <a:spcPts val="588"/>
        </a:spcBef>
        <a:spcAft>
          <a:spcPct val="0"/>
        </a:spcAft>
        <a:buClr>
          <a:srgbClr val="FFFFFF"/>
        </a:buClr>
        <a:buSzPct val="100000"/>
        <a:buFont typeface="Humanst521 XBdCn BT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5000"/>
        </a:lnSpc>
        <a:spcBef>
          <a:spcPts val="488"/>
        </a:spcBef>
        <a:spcAft>
          <a:spcPct val="0"/>
        </a:spcAft>
        <a:buClr>
          <a:srgbClr val="FFFFFF"/>
        </a:buClr>
        <a:buSzPct val="100000"/>
        <a:buFont typeface="Humanst521 XBdCn BT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5000"/>
        </a:lnSpc>
        <a:spcBef>
          <a:spcPts val="488"/>
        </a:spcBef>
        <a:spcAft>
          <a:spcPct val="0"/>
        </a:spcAft>
        <a:buClr>
          <a:srgbClr val="FFFFFF"/>
        </a:buClr>
        <a:buSzPct val="100000"/>
        <a:buFont typeface="Humanst521 XBdCn BT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5000"/>
        </a:lnSpc>
        <a:spcBef>
          <a:spcPts val="488"/>
        </a:spcBef>
        <a:spcAft>
          <a:spcPct val="0"/>
        </a:spcAft>
        <a:buClr>
          <a:srgbClr val="FFFFFF"/>
        </a:buClr>
        <a:buSzPct val="100000"/>
        <a:buFont typeface="Humanst521 XBdCn BT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5000"/>
        </a:lnSpc>
        <a:spcBef>
          <a:spcPts val="488"/>
        </a:spcBef>
        <a:spcAft>
          <a:spcPct val="0"/>
        </a:spcAft>
        <a:buClr>
          <a:srgbClr val="FFFFFF"/>
        </a:buClr>
        <a:buSzPct val="100000"/>
        <a:buFont typeface="Humanst521 XBdCn BT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5000"/>
        </a:lnSpc>
        <a:spcBef>
          <a:spcPts val="488"/>
        </a:spcBef>
        <a:spcAft>
          <a:spcPct val="0"/>
        </a:spcAft>
        <a:buClr>
          <a:srgbClr val="FFFFFF"/>
        </a:buClr>
        <a:buSzPct val="100000"/>
        <a:buFont typeface="Humanst521 XBdCn BT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5000"/>
        </a:lnSpc>
        <a:spcBef>
          <a:spcPts val="488"/>
        </a:spcBef>
        <a:spcAft>
          <a:spcPct val="0"/>
        </a:spcAft>
        <a:buClr>
          <a:srgbClr val="FFFFFF"/>
        </a:buClr>
        <a:buSzPct val="100000"/>
        <a:buFont typeface="Humanst521 XBdCn BT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025 Rectángulo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1026 Rectángulo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1027 Rectángulo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1028 Rectángulo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1029 Rectángulo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C7940D1-73F2-4A4C-8809-98D0FAF37C63}" type="slidenum">
              <a:rPr lang="es-MX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62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transition>
    <p:fade/>
  </p:transition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charset="0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6" charset="-128"/>
          <a:cs typeface="ＭＳ Ｐゴシック" charset="0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6" charset="-128"/>
          <a:cs typeface="ＭＳ Ｐゴシック" charset="0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6" charset="-128"/>
          <a:cs typeface="ＭＳ Ｐゴシック" charset="0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6" charset="-128"/>
          <a:cs typeface="ＭＳ Ｐゴシック" charset="0"/>
        </a:defRPr>
      </a:lvl5pPr>
      <a:lvl6pPr marL="457200" algn="ctr" fontAlgn="base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Arial"/>
        </a:defRPr>
      </a:lvl6pPr>
      <a:lvl7pPr marL="914400" algn="ctr" fontAlgn="base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Arial"/>
        </a:defRPr>
      </a:lvl7pPr>
      <a:lvl8pPr marL="1371600" algn="ctr" fontAlgn="base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Arial"/>
        </a:defRPr>
      </a:lvl8pPr>
      <a:lvl9pPr marL="1828800" algn="ctr" fontAlgn="base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Arial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charset="0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Rectáng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2051" name="2 Rectángul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Rectángulo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0A9CFB7-3C2A-2845-84D8-B0E7E1B7B95D}" type="datetime1">
              <a:rPr lang="es-MX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01/02/2016</a:t>
            </a:fld>
            <a:endParaRPr lang="es-MX">
              <a:ea typeface="ＭＳ Ｐゴシック" charset="0"/>
              <a:cs typeface="ＭＳ Ｐゴシック" charset="0"/>
            </a:endParaRPr>
          </a:p>
        </p:txBody>
      </p:sp>
      <p:sp>
        <p:nvSpPr>
          <p:cNvPr id="2053" name="2052 Rectángulo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MX"/>
          </a:p>
        </p:txBody>
      </p:sp>
      <p:sp>
        <p:nvSpPr>
          <p:cNvPr id="6" name="5 Rectángulo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81420A7-E7BE-CF4D-9F34-7024ABC00D8B}" type="slidenum">
              <a:rPr lang="es-MX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MX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63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ransition>
    <p:fade/>
  </p:transition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charset="0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pitchFamily="-106" charset="-128"/>
          <a:cs typeface="ＭＳ Ｐゴシック" charset="0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pitchFamily="-106" charset="-128"/>
          <a:cs typeface="ＭＳ Ｐゴシック" charset="0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pitchFamily="-106" charset="-128"/>
          <a:cs typeface="ＭＳ Ｐゴシック" charset="0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ＭＳ Ｐゴシック" pitchFamily="-106" charset="-128"/>
          <a:cs typeface="ＭＳ Ｐゴシック" charset="0"/>
        </a:defRPr>
      </a:lvl5pPr>
      <a:lvl6pPr marL="800100" indent="-342900" algn="ctr" defTabSz="-13873163" eaLnBrk="0" fontAlgn="base" hangingPunct="0">
        <a:spcBef>
          <a:spcPct val="0"/>
        </a:spcBef>
        <a:spcAft>
          <a:spcPct val="0"/>
        </a:spcAft>
        <a:defRPr sz="4400">
          <a:solidFill>
            <a:schemeClr val="tx1">
              <a:alpha val="100000"/>
            </a:schemeClr>
          </a:solidFill>
          <a:latin typeface="Calibri"/>
        </a:defRPr>
      </a:lvl6pPr>
      <a:lvl7pPr marL="1257300" indent="-342900" algn="ctr" defTabSz="-13873163" eaLnBrk="0" fontAlgn="base" hangingPunct="0">
        <a:spcBef>
          <a:spcPct val="0"/>
        </a:spcBef>
        <a:spcAft>
          <a:spcPct val="0"/>
        </a:spcAft>
        <a:defRPr sz="4400">
          <a:solidFill>
            <a:schemeClr val="tx1">
              <a:alpha val="100000"/>
            </a:schemeClr>
          </a:solidFill>
          <a:latin typeface="Calibri"/>
        </a:defRPr>
      </a:lvl7pPr>
      <a:lvl8pPr marL="1714500" indent="-342900" algn="ctr" defTabSz="-13873163" eaLnBrk="0" fontAlgn="base" hangingPunct="0">
        <a:spcBef>
          <a:spcPct val="0"/>
        </a:spcBef>
        <a:spcAft>
          <a:spcPct val="0"/>
        </a:spcAft>
        <a:defRPr sz="4400">
          <a:solidFill>
            <a:schemeClr val="tx1">
              <a:alpha val="100000"/>
            </a:schemeClr>
          </a:solidFill>
          <a:latin typeface="Calibri"/>
        </a:defRPr>
      </a:lvl8pPr>
      <a:lvl9pPr marL="2171700" indent="-342900" algn="ctr" defTabSz="-13873163" eaLnBrk="0" fontAlgn="base" hangingPunct="0">
        <a:spcBef>
          <a:spcPct val="0"/>
        </a:spcBef>
        <a:spcAft>
          <a:spcPct val="0"/>
        </a:spcAft>
        <a:defRPr sz="4400">
          <a:solidFill>
            <a:schemeClr val="tx1">
              <a:alpha val="100000"/>
            </a:schemeClr>
          </a:solidFill>
          <a:latin typeface="Calibri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charset="0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 kern="12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 kern="12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 kern="12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 kern="12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 kern="12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C/%5CDokumenty%5CDatalife%5Cjanin%20archivn%C3%AD%20adres%C3%A1%C5%99%5Csoubory%20obr%C3%A1zky%5Csp%C3%A1nek%20s%20radost%C3%AD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3" y="2143125"/>
            <a:ext cx="8229601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>
                <a:latin typeface="Comic Sans MS" charset="0"/>
              </a:rPr>
              <a:t>Tělo fantasticky </a:t>
            </a:r>
            <a:r>
              <a:rPr lang="cs-CZ" b="1">
                <a:solidFill>
                  <a:srgbClr val="FF9900"/>
                </a:solidFill>
                <a:latin typeface="Comic Sans MS" charset="0"/>
              </a:rPr>
              <a:t>obnovuje zdraví,</a:t>
            </a:r>
            <a:r>
              <a:rPr lang="cs-CZ" b="1">
                <a:solidFill>
                  <a:schemeClr val="bg1"/>
                </a:solidFill>
                <a:latin typeface="Comic Sans MS" charset="0"/>
              </a:rPr>
              <a:t> </a:t>
            </a:r>
            <a:r>
              <a:rPr lang="cs-CZ" b="1">
                <a:latin typeface="Comic Sans MS" charset="0"/>
              </a:rPr>
              <a:t/>
            </a:r>
            <a:br>
              <a:rPr lang="cs-CZ" b="1">
                <a:latin typeface="Comic Sans MS" charset="0"/>
              </a:rPr>
            </a:br>
            <a:r>
              <a:rPr lang="cs-CZ" b="1">
                <a:latin typeface="Comic Sans MS" charset="0"/>
              </a:rPr>
              <a:t> pokud odstraníme </a:t>
            </a:r>
            <a:r>
              <a:rPr lang="cs-CZ" b="1">
                <a:solidFill>
                  <a:srgbClr val="FFFF00"/>
                </a:solidFill>
                <a:latin typeface="Comic Sans MS" charset="0"/>
              </a:rPr>
              <a:t>příčinu nemocí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1600" b="1">
              <a:solidFill>
                <a:srgbClr val="FFFF00"/>
              </a:solidFill>
              <a:latin typeface="Comic Sans MS" charset="0"/>
            </a:endParaRPr>
          </a:p>
          <a:p>
            <a:pPr>
              <a:lnSpc>
                <a:spcPct val="90000"/>
              </a:lnSpc>
            </a:pPr>
            <a:r>
              <a:rPr lang="cs-CZ" b="1">
                <a:latin typeface="Comic Sans MS" charset="0"/>
              </a:rPr>
              <a:t> Pokud jste zdrávi – nezapomeňte, </a:t>
            </a:r>
            <a:br>
              <a:rPr lang="cs-CZ" b="1">
                <a:latin typeface="Comic Sans MS" charset="0"/>
              </a:rPr>
            </a:br>
            <a:r>
              <a:rPr lang="cs-CZ" b="1">
                <a:latin typeface="Comic Sans MS" charset="0"/>
              </a:rPr>
              <a:t> nejlepší léčba </a:t>
            </a:r>
            <a:r>
              <a:rPr lang="cs-CZ" b="1">
                <a:solidFill>
                  <a:srgbClr val="FF9900"/>
                </a:solidFill>
                <a:latin typeface="Comic Sans MS" charset="0"/>
              </a:rPr>
              <a:t>zítřejších nemocí</a:t>
            </a:r>
            <a:r>
              <a:rPr lang="cs-CZ" b="1">
                <a:solidFill>
                  <a:schemeClr val="bg1"/>
                </a:solidFill>
                <a:latin typeface="Comic Sans MS" charset="0"/>
              </a:rPr>
              <a:t> </a:t>
            </a:r>
            <a:r>
              <a:rPr lang="cs-CZ" b="1">
                <a:latin typeface="Comic Sans MS" charset="0"/>
              </a:rPr>
              <a:t/>
            </a:r>
            <a:br>
              <a:rPr lang="cs-CZ" b="1">
                <a:latin typeface="Comic Sans MS" charset="0"/>
              </a:rPr>
            </a:br>
            <a:r>
              <a:rPr lang="cs-CZ" b="1">
                <a:latin typeface="Comic Sans MS" charset="0"/>
              </a:rPr>
              <a:t> je </a:t>
            </a:r>
            <a:r>
              <a:rPr lang="cs-CZ" b="1">
                <a:solidFill>
                  <a:srgbClr val="FF0000"/>
                </a:solidFill>
                <a:latin typeface="Comic Sans MS" charset="0"/>
              </a:rPr>
              <a:t>dnešní Prevence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1600" b="1">
              <a:solidFill>
                <a:srgbClr val="FF0000"/>
              </a:solidFill>
              <a:latin typeface="Comic Sans MS" charset="0"/>
            </a:endParaRPr>
          </a:p>
          <a:p>
            <a:pPr>
              <a:lnSpc>
                <a:spcPct val="90000"/>
              </a:lnSpc>
            </a:pPr>
            <a:r>
              <a:rPr lang="cs-CZ" b="1">
                <a:latin typeface="Comic Sans MS" charset="0"/>
              </a:rPr>
              <a:t> </a:t>
            </a:r>
            <a:r>
              <a:rPr lang="cs-CZ" b="1" u="sng">
                <a:latin typeface="Comic Sans MS" charset="0"/>
              </a:rPr>
              <a:t>Šance:</a:t>
            </a:r>
            <a:r>
              <a:rPr lang="cs-CZ" b="1">
                <a:latin typeface="Comic Sans MS" charset="0"/>
              </a:rPr>
              <a:t>  </a:t>
            </a:r>
            <a:r>
              <a:rPr lang="cs-CZ" b="1">
                <a:solidFill>
                  <a:srgbClr val="FFFF00"/>
                </a:solidFill>
                <a:latin typeface="Comic Sans MS" charset="0"/>
              </a:rPr>
              <a:t>NOVÝ ZAČÁTEK </a:t>
            </a:r>
            <a:r>
              <a:rPr lang="cs-CZ" b="1">
                <a:solidFill>
                  <a:srgbClr val="00FF00"/>
                </a:solidFill>
                <a:latin typeface="Comic Sans MS" charset="0"/>
              </a:rPr>
              <a:t> </a:t>
            </a:r>
            <a:br>
              <a:rPr lang="cs-CZ" b="1">
                <a:solidFill>
                  <a:srgbClr val="00FF00"/>
                </a:solidFill>
                <a:latin typeface="Comic Sans MS" charset="0"/>
              </a:rPr>
            </a:br>
            <a:r>
              <a:rPr lang="cs-CZ" b="1">
                <a:solidFill>
                  <a:srgbClr val="00FF00"/>
                </a:solidFill>
                <a:latin typeface="Comic Sans MS" charset="0"/>
              </a:rPr>
              <a:t> </a:t>
            </a:r>
            <a:r>
              <a:rPr lang="cs-CZ" b="1">
                <a:solidFill>
                  <a:srgbClr val="FF0000"/>
                </a:solidFill>
                <a:latin typeface="Comic Sans MS" charset="0"/>
              </a:rPr>
              <a:t>- program k znovuobnovení </a:t>
            </a:r>
            <a:br>
              <a:rPr lang="cs-CZ" b="1">
                <a:solidFill>
                  <a:srgbClr val="FF0000"/>
                </a:solidFill>
                <a:latin typeface="Comic Sans MS" charset="0"/>
              </a:rPr>
            </a:br>
            <a:r>
              <a:rPr lang="cs-CZ" b="1">
                <a:solidFill>
                  <a:srgbClr val="FF0000"/>
                </a:solidFill>
                <a:latin typeface="Comic Sans MS" charset="0"/>
              </a:rPr>
              <a:t>   </a:t>
            </a:r>
            <a:r>
              <a:rPr lang="cs-CZ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Vašeho zdraví!</a:t>
            </a:r>
          </a:p>
        </p:txBody>
      </p: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0" y="187325"/>
            <a:ext cx="9144000" cy="1557338"/>
            <a:chOff x="0" y="118"/>
            <a:chExt cx="5760" cy="981"/>
          </a:xfrm>
        </p:grpSpPr>
        <p:sp>
          <p:nvSpPr>
            <p:cNvPr id="9225" name="Oval 9"/>
            <p:cNvSpPr>
              <a:spLocks noChangeArrowheads="1"/>
            </p:cNvSpPr>
            <p:nvPr/>
          </p:nvSpPr>
          <p:spPr bwMode="auto">
            <a:xfrm>
              <a:off x="0" y="118"/>
              <a:ext cx="5760" cy="981"/>
            </a:xfrm>
            <a:prstGeom prst="ellipse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B3FDA1"/>
                </a:gs>
                <a:gs pos="100000">
                  <a:srgbClr val="33CC3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922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58" y="119"/>
              <a:ext cx="5398" cy="72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Triangle">
                <a:avLst>
                  <a:gd name="adj" fmla="val 50000"/>
                </a:avLst>
              </a:prstTxWarp>
              <a:scene3d>
                <a:camera prst="legacyObliqueTopLeft"/>
                <a:lightRig rig="legacyNormal3" dir="r"/>
              </a:scene3d>
              <a:sp3d extrusionH="201600" prstMaterial="legacyMatte">
                <a:extrusionClr>
                  <a:srgbClr val="0066CC"/>
                </a:extrusionClr>
              </a:sp3d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3600" b="1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0000"/>
                      </a:gs>
                      <a:gs pos="50000">
                        <a:srgbClr val="FF0066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Comic Sans MS"/>
                  <a:ea typeface="Comic Sans MS"/>
                  <a:cs typeface="Comic Sans MS"/>
                </a:rPr>
                <a:t>NIKDY NENÍ  POZDĚ</a:t>
              </a:r>
            </a:p>
          </p:txBody>
        </p:sp>
      </p:grp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0" y="2276475"/>
            <a:ext cx="395288" cy="288925"/>
          </a:xfrm>
          <a:prstGeom prst="smileyFace">
            <a:avLst>
              <a:gd name="adj" fmla="val 4653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14288" y="3500438"/>
            <a:ext cx="395287" cy="288925"/>
          </a:xfrm>
          <a:prstGeom prst="smileyFace">
            <a:avLst>
              <a:gd name="adj" fmla="val 4653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14288" y="5156200"/>
            <a:ext cx="395287" cy="288925"/>
          </a:xfrm>
          <a:prstGeom prst="smileyFace">
            <a:avLst>
              <a:gd name="adj" fmla="val 4653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9224" name="Picture 8" descr="j02975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0563" y="3357563"/>
            <a:ext cx="2211387" cy="35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609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1966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919163" y="1274763"/>
            <a:ext cx="268763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spcBef>
                <a:spcPts val="2738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None/>
            </a:pPr>
            <a:r>
              <a:rPr lang="en-GB" sz="4500">
                <a:solidFill>
                  <a:srgbClr val="F3D8A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Humanst521 XBdCn BT" charset="0"/>
                <a:cs typeface="Humanst521 XBdCn BT" charset="0"/>
              </a:rPr>
              <a:t> 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919163" y="2324100"/>
            <a:ext cx="423227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None/>
            </a:pPr>
            <a:r>
              <a:rPr lang="en-GB" sz="66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Humanst521 XBdCn BT" charset="0"/>
                <a:cs typeface="Humanst521 XBdCn BT" charset="0"/>
              </a:rPr>
              <a:t>1</a:t>
            </a:r>
            <a:r>
              <a:rPr lang="en-GB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Humanst521 XBdCn BT" charset="0"/>
                <a:cs typeface="Humanst521 XBdCn BT" charset="0"/>
              </a:rPr>
              <a:t> </a:t>
            </a: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hodina/den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  <a:p>
            <a:pPr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None/>
            </a:pP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  <a:p>
            <a:pPr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None/>
            </a:pPr>
            <a:r>
              <a:rPr lang="en-GB" sz="66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Humanst521 XBdCn BT" charset="0"/>
                <a:cs typeface="Humanst521 XBdCn BT" charset="0"/>
              </a:rPr>
              <a:t>7</a:t>
            </a:r>
            <a:r>
              <a:rPr lang="en-GB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Humanst521 XBdCn BT" charset="0"/>
                <a:cs typeface="Humanst521 XBdCn BT" charset="0"/>
              </a:rPr>
              <a:t> </a:t>
            </a: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hodin/týden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  <a:p>
            <a:pPr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None/>
            </a:pP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  <a:p>
            <a:pPr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None/>
            </a:pPr>
            <a:r>
              <a:rPr lang="cs-CZ" sz="66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1</a:t>
            </a: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 celá noc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  <p:sp>
        <p:nvSpPr>
          <p:cNvPr id="10268" name="WordArt 28"/>
          <p:cNvSpPr>
            <a:spLocks noChangeArrowheads="1" noChangeShapeType="1" noTextEdit="1"/>
          </p:cNvSpPr>
          <p:nvPr/>
        </p:nvSpPr>
        <p:spPr bwMode="auto">
          <a:xfrm>
            <a:off x="381000" y="685800"/>
            <a:ext cx="8208963" cy="433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Arial Black"/>
                <a:ea typeface="Arial Black"/>
                <a:cs typeface="Arial Black"/>
              </a:rPr>
              <a:t>Nahromadění nedostatečného spánku</a:t>
            </a:r>
          </a:p>
        </p:txBody>
      </p:sp>
    </p:spTree>
    <p:extLst>
      <p:ext uri="{BB962C8B-B14F-4D97-AF65-F5344CB8AC3E}">
        <p14:creationId xmlns:p14="http://schemas.microsoft.com/office/powerpoint/2010/main" xmlns="" val="2156752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1290" name="WordArt 26"/>
          <p:cNvSpPr>
            <a:spLocks noChangeArrowheads="1" noChangeShapeType="1" noTextEdit="1"/>
          </p:cNvSpPr>
          <p:nvPr/>
        </p:nvSpPr>
        <p:spPr bwMode="auto">
          <a:xfrm>
            <a:off x="323850" y="1125538"/>
            <a:ext cx="5546725" cy="5032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Arial Black"/>
                <a:ea typeface="Arial Black"/>
                <a:cs typeface="Arial Black"/>
              </a:rPr>
              <a:t>Důsledky z nedostatku spánku</a:t>
            </a:r>
          </a:p>
        </p:txBody>
      </p:sp>
    </p:spTree>
    <p:extLst>
      <p:ext uri="{BB962C8B-B14F-4D97-AF65-F5344CB8AC3E}">
        <p14:creationId xmlns:p14="http://schemas.microsoft.com/office/powerpoint/2010/main" xmlns="" val="30838304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28600" y="609600"/>
            <a:ext cx="510063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None/>
            </a:pPr>
            <a:r>
              <a:rPr lang="cs-CZ" sz="39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Oslabený imunitní systém</a:t>
            </a:r>
            <a:endParaRPr lang="en-GB" sz="39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36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882650" y="2179638"/>
            <a:ext cx="49672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Všeobecné zpomalení duševních procesů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Potíže s koncentrací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  <p:sp>
        <p:nvSpPr>
          <p:cNvPr id="13350" name="WordArt 38"/>
          <p:cNvSpPr>
            <a:spLocks noChangeArrowheads="1" noChangeShapeType="1" noTextEdit="1"/>
          </p:cNvSpPr>
          <p:nvPr/>
        </p:nvSpPr>
        <p:spPr bwMode="auto">
          <a:xfrm>
            <a:off x="1219200" y="762000"/>
            <a:ext cx="6264275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Arial Black"/>
                <a:ea typeface="Arial Black"/>
                <a:cs typeface="Arial Black"/>
              </a:rPr>
              <a:t>Snížení duševní výkonnosti</a:t>
            </a:r>
          </a:p>
        </p:txBody>
      </p:sp>
    </p:spTree>
    <p:extLst>
      <p:ext uri="{BB962C8B-B14F-4D97-AF65-F5344CB8AC3E}">
        <p14:creationId xmlns:p14="http://schemas.microsoft.com/office/powerpoint/2010/main" xmlns="" val="22462721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97862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372268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None/>
            </a:pPr>
            <a:r>
              <a:rPr lang="cs-CZ" sz="39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I naše nálada je postihnuta</a:t>
            </a:r>
            <a:endParaRPr lang="en-GB" sz="39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9473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648200" y="4648200"/>
            <a:ext cx="41910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None/>
            </a:pPr>
            <a:r>
              <a:rPr lang="cs-CZ" sz="39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Pozoruhodný nárůst vznětlivosti</a:t>
            </a:r>
            <a:endParaRPr lang="en-GB" sz="39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8432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981200" y="5486400"/>
            <a:ext cx="46101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None/>
            </a:pPr>
            <a:r>
              <a:rPr lang="cs-CZ" sz="39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Automatické chování </a:t>
            </a:r>
            <a:endParaRPr lang="en-GB" sz="39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7533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88859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WordArt 4"/>
          <p:cNvSpPr>
            <a:spLocks noChangeArrowheads="1" noChangeShapeType="1" noTextEdit="1"/>
          </p:cNvSpPr>
          <p:nvPr/>
        </p:nvSpPr>
        <p:spPr bwMode="auto">
          <a:xfrm>
            <a:off x="539750" y="1989138"/>
            <a:ext cx="5256213" cy="3603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solidFill>
                  <a:srgbClr val="FF0066"/>
                </a:solidFill>
                <a:effectLst>
                  <a:outerShdw blurRad="63500"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2,5 l tekutin denně</a:t>
            </a:r>
          </a:p>
        </p:txBody>
      </p:sp>
      <p:sp>
        <p:nvSpPr>
          <p:cNvPr id="96261" name="WordArt 5"/>
          <p:cNvSpPr>
            <a:spLocks noChangeArrowheads="1" noChangeShapeType="1" noTextEdit="1"/>
          </p:cNvSpPr>
          <p:nvPr/>
        </p:nvSpPr>
        <p:spPr bwMode="auto">
          <a:xfrm>
            <a:off x="541338" y="2636838"/>
            <a:ext cx="5399087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solidFill>
                  <a:srgbClr val="FF0066"/>
                </a:solidFill>
                <a:effectLst>
                  <a:outerShdw blurRad="63500"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Nejlepší nápoj - VODA</a:t>
            </a:r>
          </a:p>
        </p:txBody>
      </p:sp>
      <p:sp>
        <p:nvSpPr>
          <p:cNvPr id="96262" name="WordArt 6"/>
          <p:cNvSpPr>
            <a:spLocks noChangeArrowheads="1" noChangeShapeType="1" noTextEdit="1"/>
          </p:cNvSpPr>
          <p:nvPr/>
        </p:nvSpPr>
        <p:spPr bwMode="auto">
          <a:xfrm>
            <a:off x="3201988" y="4654550"/>
            <a:ext cx="4033837" cy="358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solidFill>
                  <a:srgbClr val="FF0066"/>
                </a:solidFill>
                <a:effectLst>
                  <a:outerShdw blurRad="63500"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Voda s citronem</a:t>
            </a:r>
          </a:p>
        </p:txBody>
      </p:sp>
      <p:sp>
        <p:nvSpPr>
          <p:cNvPr id="96263" name="WordArt 7"/>
          <p:cNvSpPr>
            <a:spLocks noChangeArrowheads="1" noChangeShapeType="1" noTextEdit="1"/>
          </p:cNvSpPr>
          <p:nvPr/>
        </p:nvSpPr>
        <p:spPr bwMode="auto">
          <a:xfrm>
            <a:off x="3203575" y="5516563"/>
            <a:ext cx="4967288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solidFill>
                  <a:srgbClr val="FF0066"/>
                </a:solidFill>
                <a:effectLst>
                  <a:outerShdw blurRad="63500"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Minerální vody střídat</a:t>
            </a:r>
          </a:p>
        </p:txBody>
      </p:sp>
      <p:pic>
        <p:nvPicPr>
          <p:cNvPr id="96264" name="Picture 8" descr="čaj serv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3284538"/>
            <a:ext cx="2538413" cy="37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6265" name="Picture 9" descr="Drinkingwater -newst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8763" y="0"/>
            <a:ext cx="2535237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6266" name="WordArt 10"/>
          <p:cNvSpPr>
            <a:spLocks noChangeArrowheads="1" noChangeShapeType="1" noTextEdit="1"/>
          </p:cNvSpPr>
          <p:nvPr/>
        </p:nvSpPr>
        <p:spPr bwMode="auto">
          <a:xfrm>
            <a:off x="3059113" y="3429000"/>
            <a:ext cx="3384550" cy="792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0"/>
                <a:gd name="adj2" fmla="val -101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solidFill>
                  <a:srgbClr val="FF0066"/>
                </a:solidFill>
                <a:effectLst>
                  <a:outerShdw blurRad="63500"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Bylinkové  či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solidFill>
                  <a:srgbClr val="FF0066"/>
                </a:solidFill>
                <a:effectLst>
                  <a:outerShdw blurRad="63500"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 ovocné čaje</a:t>
            </a:r>
          </a:p>
        </p:txBody>
      </p:sp>
      <p:sp>
        <p:nvSpPr>
          <p:cNvPr id="96267" name="WordArt 11"/>
          <p:cNvSpPr>
            <a:spLocks noChangeArrowheads="1" noChangeShapeType="1" noTextEdit="1"/>
          </p:cNvSpPr>
          <p:nvPr/>
        </p:nvSpPr>
        <p:spPr bwMode="auto">
          <a:xfrm rot="-1042779">
            <a:off x="612775" y="136525"/>
            <a:ext cx="8280400" cy="12763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9366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742779" scaled="1"/>
                </a:gradFill>
                <a:latin typeface="Comic Sans MS"/>
                <a:ea typeface="Comic Sans MS"/>
                <a:cs typeface="Comic Sans MS"/>
              </a:rPr>
              <a:t>PITNÝ  REŽIM :</a:t>
            </a:r>
          </a:p>
        </p:txBody>
      </p:sp>
      <p:sp>
        <p:nvSpPr>
          <p:cNvPr id="96268" name="AutoShape 12"/>
          <p:cNvSpPr>
            <a:spLocks noChangeArrowheads="1"/>
          </p:cNvSpPr>
          <p:nvPr/>
        </p:nvSpPr>
        <p:spPr bwMode="auto">
          <a:xfrm rot="16200000">
            <a:off x="18257" y="1988344"/>
            <a:ext cx="449262" cy="304800"/>
          </a:xfrm>
          <a:prstGeom prst="flowChartMagneticDrum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6269" name="AutoShape 13"/>
          <p:cNvSpPr>
            <a:spLocks noChangeArrowheads="1"/>
          </p:cNvSpPr>
          <p:nvPr/>
        </p:nvSpPr>
        <p:spPr bwMode="auto">
          <a:xfrm rot="16200000">
            <a:off x="18256" y="2637632"/>
            <a:ext cx="449263" cy="304800"/>
          </a:xfrm>
          <a:prstGeom prst="flowChartMagneticDrum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6270" name="AutoShape 14"/>
          <p:cNvSpPr>
            <a:spLocks noChangeArrowheads="1"/>
          </p:cNvSpPr>
          <p:nvPr/>
        </p:nvSpPr>
        <p:spPr bwMode="auto">
          <a:xfrm rot="16200000">
            <a:off x="2610643" y="3412332"/>
            <a:ext cx="449263" cy="304800"/>
          </a:xfrm>
          <a:prstGeom prst="flowChartMagneticDrum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6271" name="AutoShape 15"/>
          <p:cNvSpPr>
            <a:spLocks noChangeArrowheads="1"/>
          </p:cNvSpPr>
          <p:nvPr/>
        </p:nvSpPr>
        <p:spPr bwMode="auto">
          <a:xfrm rot="16200000">
            <a:off x="2628106" y="4653757"/>
            <a:ext cx="449263" cy="304800"/>
          </a:xfrm>
          <a:prstGeom prst="flowChartMagneticDrum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6272" name="AutoShape 16"/>
          <p:cNvSpPr>
            <a:spLocks noChangeArrowheads="1"/>
          </p:cNvSpPr>
          <p:nvPr/>
        </p:nvSpPr>
        <p:spPr bwMode="auto">
          <a:xfrm rot="16200000">
            <a:off x="2628106" y="5517357"/>
            <a:ext cx="449263" cy="304800"/>
          </a:xfrm>
          <a:prstGeom prst="flowChartMagneticDrum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53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  <p:bldP spid="96261" grpId="0" animBg="1"/>
      <p:bldP spid="96262" grpId="0" animBg="1"/>
      <p:bldP spid="96263" grpId="0" animBg="1"/>
      <p:bldP spid="96266" grpId="0" animBg="1"/>
      <p:bldP spid="9626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381000" y="2133600"/>
            <a:ext cx="3581400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en-GB" sz="39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Humanst521 XBdCn BT" charset="0"/>
                <a:cs typeface="Humanst521 XBdCn BT" charset="0"/>
              </a:rPr>
              <a:t> </a:t>
            </a:r>
            <a:r>
              <a:rPr lang="cs-CZ" sz="39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Učení</a:t>
            </a:r>
            <a:endParaRPr lang="en-GB" sz="39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en-GB" sz="39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Humanst521 XBdCn BT" charset="0"/>
                <a:cs typeface="Humanst521 XBdCn BT" charset="0"/>
              </a:rPr>
              <a:t> </a:t>
            </a:r>
            <a:r>
              <a:rPr lang="cs-CZ" sz="39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Úsudek</a:t>
            </a:r>
            <a:endParaRPr lang="en-GB" sz="39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en-GB" sz="39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Humanst521 XBdCn BT" charset="0"/>
                <a:cs typeface="Humanst521 XBdCn BT" charset="0"/>
              </a:rPr>
              <a:t> </a:t>
            </a:r>
            <a:r>
              <a:rPr lang="cs-CZ" sz="39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Bezpečí</a:t>
            </a:r>
            <a:endParaRPr lang="en-GB" sz="39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en-GB" sz="39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Humanst521 XBdCn BT" charset="0"/>
                <a:cs typeface="Humanst521 XBdCn BT" charset="0"/>
              </a:rPr>
              <a:t> </a:t>
            </a:r>
            <a:r>
              <a:rPr lang="cs-CZ" sz="39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Výkonnost</a:t>
            </a:r>
            <a:endParaRPr lang="en-GB" sz="39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en-GB" sz="39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Humanst521 XBdCn BT" charset="0"/>
                <a:cs typeface="Humanst521 XBdCn BT" charset="0"/>
              </a:rPr>
              <a:t> </a:t>
            </a:r>
            <a:r>
              <a:rPr lang="cs-CZ" sz="39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Komunikace</a:t>
            </a:r>
            <a:endParaRPr lang="en-GB" sz="39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 New Roman" charset="0"/>
              <a:cs typeface="Humanst521 XBdCn BT"/>
            </a:endParaRPr>
          </a:p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en-GB" sz="39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Humanst521 XBdCn BT" charset="0"/>
                <a:cs typeface="Humanst521 XBdCn BT" charset="0"/>
              </a:rPr>
              <a:t> </a:t>
            </a:r>
            <a:r>
              <a:rPr lang="cs-CZ" sz="39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Vztahy </a:t>
            </a:r>
            <a:endParaRPr lang="en-GB" sz="39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304800" y="381000"/>
            <a:ext cx="6324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sz="4000" b="1">
                <a:solidFill>
                  <a:srgbClr val="FFCC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umanst521 XBdCn BT" charset="0"/>
                <a:ea typeface="ＭＳ Ｐゴシック" charset="0"/>
                <a:cs typeface="Humanst521 XBdCn BT"/>
              </a:rPr>
              <a:t>Nejvyšší duševní funkce</a:t>
            </a:r>
            <a:br>
              <a:rPr lang="cs-CZ" sz="4000" b="1">
                <a:solidFill>
                  <a:srgbClr val="FFCC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umanst521 XBdCn BT" charset="0"/>
                <a:ea typeface="ＭＳ Ｐゴシック" charset="0"/>
                <a:cs typeface="Humanst521 XBdCn BT"/>
              </a:rPr>
            </a:br>
            <a:r>
              <a:rPr lang="cs-CZ" sz="4000" b="1">
                <a:solidFill>
                  <a:srgbClr val="FFCC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umanst521 XBdCn BT" charset="0"/>
                <a:ea typeface="ＭＳ Ｐゴシック" charset="0"/>
                <a:cs typeface="Humanst521 XBdCn BT"/>
              </a:rPr>
              <a:t>ustupují do pozadí</a:t>
            </a:r>
          </a:p>
        </p:txBody>
      </p:sp>
    </p:spTree>
    <p:extLst>
      <p:ext uri="{BB962C8B-B14F-4D97-AF65-F5344CB8AC3E}">
        <p14:creationId xmlns:p14="http://schemas.microsoft.com/office/powerpoint/2010/main" xmlns="" val="12236421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2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1528" name="WordArt 24"/>
          <p:cNvSpPr>
            <a:spLocks noChangeArrowheads="1" noChangeShapeType="1" noTextEdit="1"/>
          </p:cNvSpPr>
          <p:nvPr/>
        </p:nvSpPr>
        <p:spPr bwMode="auto">
          <a:xfrm>
            <a:off x="1908175" y="836613"/>
            <a:ext cx="5086350" cy="4349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Arial Black"/>
                <a:ea typeface="Arial Black"/>
                <a:cs typeface="Arial Black"/>
              </a:rPr>
              <a:t>Příčiny nedostatku spánku</a:t>
            </a:r>
          </a:p>
        </p:txBody>
      </p:sp>
    </p:spTree>
    <p:extLst>
      <p:ext uri="{BB962C8B-B14F-4D97-AF65-F5344CB8AC3E}">
        <p14:creationId xmlns:p14="http://schemas.microsoft.com/office/powerpoint/2010/main" xmlns="" val="9932340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168400" y="1614488"/>
            <a:ext cx="70580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Televize a internet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  <p:sp>
        <p:nvSpPr>
          <p:cNvPr id="22552" name="WordArt 24"/>
          <p:cNvSpPr>
            <a:spLocks noChangeArrowheads="1" noChangeShapeType="1" noTextEdit="1"/>
          </p:cNvSpPr>
          <p:nvPr/>
        </p:nvSpPr>
        <p:spPr bwMode="auto">
          <a:xfrm>
            <a:off x="1905000" y="838200"/>
            <a:ext cx="5329238" cy="433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Arial Black"/>
                <a:ea typeface="Arial Black"/>
                <a:cs typeface="Arial Black"/>
              </a:rPr>
              <a:t>Příčiny nedostatku spánku</a:t>
            </a:r>
          </a:p>
        </p:txBody>
      </p:sp>
    </p:spTree>
    <p:extLst>
      <p:ext uri="{BB962C8B-B14F-4D97-AF65-F5344CB8AC3E}">
        <p14:creationId xmlns:p14="http://schemas.microsoft.com/office/powerpoint/2010/main" xmlns="" val="30263957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168400" y="1614488"/>
            <a:ext cx="70580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Televize a internet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168400" y="2263775"/>
            <a:ext cx="41656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Zábava a sport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  <p:sp>
        <p:nvSpPr>
          <p:cNvPr id="23577" name="WordArt 25"/>
          <p:cNvSpPr>
            <a:spLocks noChangeArrowheads="1" noChangeShapeType="1" noTextEdit="1"/>
          </p:cNvSpPr>
          <p:nvPr/>
        </p:nvSpPr>
        <p:spPr bwMode="auto">
          <a:xfrm>
            <a:off x="1905000" y="838200"/>
            <a:ext cx="5329238" cy="4349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Arial Black"/>
                <a:ea typeface="Arial Black"/>
                <a:cs typeface="Arial Black"/>
              </a:rPr>
              <a:t>Příčiny nedostatku spánku</a:t>
            </a:r>
          </a:p>
        </p:txBody>
      </p:sp>
    </p:spTree>
    <p:extLst>
      <p:ext uri="{BB962C8B-B14F-4D97-AF65-F5344CB8AC3E}">
        <p14:creationId xmlns:p14="http://schemas.microsoft.com/office/powerpoint/2010/main" xmlns="" val="5643780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168400" y="1614488"/>
            <a:ext cx="70580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Televize a internet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168400" y="2263775"/>
            <a:ext cx="68484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Zábava a sport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68400" y="2911475"/>
            <a:ext cx="5384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Přesčasy a noční směny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  <p:sp>
        <p:nvSpPr>
          <p:cNvPr id="24602" name="WordArt 26"/>
          <p:cNvSpPr>
            <a:spLocks noChangeArrowheads="1" noChangeShapeType="1" noTextEdit="1"/>
          </p:cNvSpPr>
          <p:nvPr/>
        </p:nvSpPr>
        <p:spPr bwMode="auto">
          <a:xfrm>
            <a:off x="2057400" y="838200"/>
            <a:ext cx="5329238" cy="4349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Arial Black"/>
                <a:ea typeface="Arial Black"/>
                <a:cs typeface="Arial Black"/>
              </a:rPr>
              <a:t>Příčiny nedostatku spánku</a:t>
            </a:r>
          </a:p>
        </p:txBody>
      </p:sp>
    </p:spTree>
    <p:extLst>
      <p:ext uri="{BB962C8B-B14F-4D97-AF65-F5344CB8AC3E}">
        <p14:creationId xmlns:p14="http://schemas.microsoft.com/office/powerpoint/2010/main" xmlns="" val="27518870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168400" y="1614488"/>
            <a:ext cx="70580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Televize a internet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168400" y="2263775"/>
            <a:ext cx="68484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Zábava a sport 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168400" y="2911475"/>
            <a:ext cx="69278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Přesčasy a noční směny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168400" y="3560763"/>
            <a:ext cx="55562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Strach a úzkost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  <p:sp>
        <p:nvSpPr>
          <p:cNvPr id="25627" name="WordArt 27"/>
          <p:cNvSpPr>
            <a:spLocks noChangeArrowheads="1" noChangeShapeType="1" noTextEdit="1"/>
          </p:cNvSpPr>
          <p:nvPr/>
        </p:nvSpPr>
        <p:spPr bwMode="auto">
          <a:xfrm>
            <a:off x="1905000" y="838200"/>
            <a:ext cx="5329238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Arial Black"/>
                <a:ea typeface="Arial Black"/>
                <a:cs typeface="Arial Black"/>
              </a:rPr>
              <a:t>Příčiny nedostatku spánku</a:t>
            </a:r>
          </a:p>
        </p:txBody>
      </p:sp>
    </p:spTree>
    <p:extLst>
      <p:ext uri="{BB962C8B-B14F-4D97-AF65-F5344CB8AC3E}">
        <p14:creationId xmlns:p14="http://schemas.microsoft.com/office/powerpoint/2010/main" xmlns="" val="38953486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168400" y="1614488"/>
            <a:ext cx="70580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Televize a internet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168400" y="2263775"/>
            <a:ext cx="68484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Zábava a sport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168400" y="2911475"/>
            <a:ext cx="69278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Přesčasy a</a:t>
            </a:r>
            <a:r>
              <a:rPr lang="en-GB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Humanst521 XBdCn BT" charset="0"/>
                <a:cs typeface="Humanst521 XBdCn BT" charset="0"/>
              </a:rPr>
              <a:t> </a:t>
            </a: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noční směny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 New Roman" charset="0"/>
              <a:cs typeface="Humanst521 XBdCn BT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168400" y="3560763"/>
            <a:ext cx="55562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Stres a úzkost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143000" y="4191000"/>
            <a:ext cx="42672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Hlučné prostředí 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  <p:sp>
        <p:nvSpPr>
          <p:cNvPr id="26652" name="WordArt 28"/>
          <p:cNvSpPr>
            <a:spLocks noChangeArrowheads="1" noChangeShapeType="1" noTextEdit="1"/>
          </p:cNvSpPr>
          <p:nvPr/>
        </p:nvSpPr>
        <p:spPr bwMode="auto">
          <a:xfrm>
            <a:off x="1981200" y="914400"/>
            <a:ext cx="5256213" cy="433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Arial Black"/>
                <a:ea typeface="Arial Black"/>
                <a:cs typeface="Arial Black"/>
              </a:rPr>
              <a:t>Příčiny nedostatku spánku</a:t>
            </a:r>
          </a:p>
        </p:txBody>
      </p:sp>
    </p:spTree>
    <p:extLst>
      <p:ext uri="{BB962C8B-B14F-4D97-AF65-F5344CB8AC3E}">
        <p14:creationId xmlns:p14="http://schemas.microsoft.com/office/powerpoint/2010/main" xmlns="" val="3849884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168400" y="1614488"/>
            <a:ext cx="70580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Televize a internet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168400" y="2263775"/>
            <a:ext cx="68484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Zábava a sport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168400" y="2911475"/>
            <a:ext cx="69278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Přesčasy a noční směny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168400" y="3560763"/>
            <a:ext cx="55562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Stres a úzkost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168400" y="4208463"/>
            <a:ext cx="55562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Hlučné prostředí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168400" y="4856163"/>
            <a:ext cx="55562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Používání léků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  <p:sp>
        <p:nvSpPr>
          <p:cNvPr id="27677" name="WordArt 29"/>
          <p:cNvSpPr>
            <a:spLocks noChangeArrowheads="1" noChangeShapeType="1" noTextEdit="1"/>
          </p:cNvSpPr>
          <p:nvPr/>
        </p:nvSpPr>
        <p:spPr bwMode="auto">
          <a:xfrm>
            <a:off x="1600200" y="838200"/>
            <a:ext cx="5759450" cy="433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Arial Black"/>
                <a:ea typeface="Arial Black"/>
                <a:cs typeface="Arial Black"/>
              </a:rPr>
              <a:t>Příčiny nedostatku spánku</a:t>
            </a:r>
          </a:p>
        </p:txBody>
      </p:sp>
    </p:spTree>
    <p:extLst>
      <p:ext uri="{BB962C8B-B14F-4D97-AF65-F5344CB8AC3E}">
        <p14:creationId xmlns:p14="http://schemas.microsoft.com/office/powerpoint/2010/main" xmlns="" val="37787043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168400" y="1614488"/>
            <a:ext cx="70580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Televize a internet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168400" y="2262188"/>
            <a:ext cx="68484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Zábava a sport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168400" y="2911475"/>
            <a:ext cx="69278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Přesčasy a noční směny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168400" y="3559175"/>
            <a:ext cx="55562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Stres a úzkost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168400" y="4208463"/>
            <a:ext cx="55562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Hlučné prostředí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168400" y="4856163"/>
            <a:ext cx="55562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594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Užívání léků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168400" y="5505450"/>
            <a:ext cx="55562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Char char="•"/>
            </a:pPr>
            <a:r>
              <a:rPr lang="cs-CZ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Sedavý způsob života</a:t>
            </a: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 New Roman" charset="0"/>
              <a:cs typeface="Humanst521 XBdCn BT"/>
            </a:endParaRPr>
          </a:p>
        </p:txBody>
      </p:sp>
      <p:sp>
        <p:nvSpPr>
          <p:cNvPr id="28702" name="WordArt 30"/>
          <p:cNvSpPr>
            <a:spLocks noChangeArrowheads="1" noChangeShapeType="1" noTextEdit="1"/>
          </p:cNvSpPr>
          <p:nvPr/>
        </p:nvSpPr>
        <p:spPr bwMode="auto">
          <a:xfrm>
            <a:off x="1828800" y="838200"/>
            <a:ext cx="5113338" cy="433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Arial Black"/>
                <a:ea typeface="Arial Black"/>
                <a:cs typeface="Arial Black"/>
              </a:rPr>
              <a:t>Příčiny nedostatku spánku</a:t>
            </a:r>
          </a:p>
        </p:txBody>
      </p:sp>
    </p:spTree>
    <p:extLst>
      <p:ext uri="{BB962C8B-B14F-4D97-AF65-F5344CB8AC3E}">
        <p14:creationId xmlns:p14="http://schemas.microsoft.com/office/powerpoint/2010/main" xmlns="" val="4045175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9600" y="5715000"/>
            <a:ext cx="6553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None/>
            </a:pPr>
            <a:r>
              <a:rPr lang="cs-CZ" sz="39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Přemíra rušivých podnětů</a:t>
            </a:r>
            <a:endParaRPr lang="en-GB" sz="39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1587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304800" y="3417888"/>
            <a:ext cx="8534400" cy="411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charset="0"/>
              <a:buChar char="v"/>
            </a:pPr>
            <a:r>
              <a:rPr lang="cs-CZ" sz="2800" b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Zvyšuje pocit pohody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charset="0"/>
              <a:buChar char="v"/>
            </a:pPr>
            <a:r>
              <a:rPr lang="cs-CZ" sz="2800" b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Zlepšuje funkce plícních ochranných řasinek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charset="0"/>
              <a:buChar char="v"/>
            </a:pPr>
            <a:r>
              <a:rPr lang="cs-CZ" sz="2800" b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Snižuje pocit úzkosti a napětí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charset="0"/>
              <a:buChar char="v"/>
            </a:pPr>
            <a:r>
              <a:rPr lang="cs-CZ" sz="2800" b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Snižuje teplotu těla a zlepšuje výkon srdce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charset="0"/>
              <a:buChar char="v"/>
            </a:pPr>
            <a:r>
              <a:rPr lang="cs-CZ" sz="2800" b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Snižuje životnost bakterií a virů ve vzduchu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charset="0"/>
              <a:buChar char="v"/>
            </a:pPr>
            <a:r>
              <a:rPr lang="cs-CZ" sz="2800" b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Zlepšuje schopnost učit se</a:t>
            </a:r>
          </a:p>
        </p:txBody>
      </p:sp>
      <p:pic>
        <p:nvPicPr>
          <p:cNvPr id="97286" name="Picture 6" descr="naturel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-26988"/>
            <a:ext cx="4968875" cy="334168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7287" name="WordArt 7"/>
          <p:cNvSpPr>
            <a:spLocks noChangeArrowheads="1" noChangeShapeType="1" noTextEdit="1"/>
          </p:cNvSpPr>
          <p:nvPr/>
        </p:nvSpPr>
        <p:spPr bwMode="auto">
          <a:xfrm rot="-151396">
            <a:off x="109538" y="192088"/>
            <a:ext cx="3889375" cy="28368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>
                      <a:alpha val="74998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Účinky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>
                      <a:alpha val="74998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 čerstvého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>
                      <a:alpha val="74998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vzduchu</a:t>
            </a:r>
          </a:p>
        </p:txBody>
      </p:sp>
    </p:spTree>
    <p:extLst>
      <p:ext uri="{BB962C8B-B14F-4D97-AF65-F5344CB8AC3E}">
        <p14:creationId xmlns:p14="http://schemas.microsoft.com/office/powerpoint/2010/main" xmlns="" val="175776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  <p:bldP spid="9728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77" name="Text Box 321"/>
          <p:cNvSpPr txBox="1">
            <a:spLocks noChangeArrowheads="1"/>
          </p:cNvSpPr>
          <p:nvPr/>
        </p:nvSpPr>
        <p:spPr bwMode="auto">
          <a:xfrm>
            <a:off x="36513" y="2636838"/>
            <a:ext cx="6551612" cy="604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FontTx/>
              <a:buChar char="•"/>
            </a:pP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Odpočinek je obdobím doplnění sil, tj. </a:t>
            </a:r>
            <a:r>
              <a:rPr lang="cs-CZ" sz="2400" b="1">
                <a:solidFill>
                  <a:srgbClr val="FF0066"/>
                </a:solidFill>
                <a:latin typeface="Comic Sans MS" charset="0"/>
                <a:ea typeface="ＭＳ Ｐゴシック" charset="0"/>
              </a:rPr>
              <a:t>jediný způsob, jak se můžeme únavy skutečně zbavit.</a:t>
            </a: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Organismus si při odpočinku doplňuje spotřebovanou energii, vylučuje odpadní látky a připravuje se na novou činnost.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 sz="2400" b="1">
              <a:solidFill>
                <a:srgbClr val="FFFFFF"/>
              </a:solidFill>
              <a:latin typeface="Comic Sans MS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	Dnešní svět = </a:t>
            </a:r>
            <a:r>
              <a:rPr lang="cs-CZ" sz="2400" b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neustálý shon.</a:t>
            </a: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</a:t>
            </a:r>
            <a:b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Kdo chce něco mít a být,musí často </a:t>
            </a:r>
            <a:b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své práci a kariéře obětovat </a:t>
            </a:r>
            <a:b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veškerý volný čas.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i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Odpočívat je nežádoucí provinění...</a:t>
            </a: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 sz="2400" b="1">
              <a:solidFill>
                <a:srgbClr val="FFFFFF"/>
              </a:solidFill>
              <a:latin typeface="Comic Sans MS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 sz="2400" b="1">
              <a:solidFill>
                <a:srgbClr val="FFFFFF"/>
              </a:solidFill>
              <a:latin typeface="Comic Sans MS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/>
            </a:r>
            <a:b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</a:br>
            <a:endParaRPr lang="cs-CZ" sz="2400" b="1">
              <a:solidFill>
                <a:srgbClr val="FFFFFF"/>
              </a:solidFill>
              <a:latin typeface="Comic Sans MS" charset="0"/>
              <a:ea typeface="ＭＳ Ｐゴシック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cs-CZ" sz="2400" b="1">
              <a:solidFill>
                <a:srgbClr val="FFFFFF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73378" name="WordArt 322"/>
          <p:cNvSpPr>
            <a:spLocks noChangeArrowheads="1" noChangeShapeType="1" noTextEdit="1"/>
          </p:cNvSpPr>
          <p:nvPr/>
        </p:nvSpPr>
        <p:spPr bwMode="auto">
          <a:xfrm>
            <a:off x="827088" y="71438"/>
            <a:ext cx="6913562" cy="22050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4681"/>
                <a:gd name="adj2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blurRad="63500" dist="125724" dir="18900000" algn="ctr" rotWithShape="0">
                    <a:srgbClr val="FFCCCC">
                      <a:alpha val="50000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Řešení únavy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blurRad="63500" dist="125724" dir="18900000" algn="ctr" rotWithShape="0">
                    <a:srgbClr val="FFCCCC">
                      <a:alpha val="50000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= odpočinek</a:t>
            </a:r>
          </a:p>
        </p:txBody>
      </p:sp>
      <p:pic>
        <p:nvPicPr>
          <p:cNvPr id="173380" name="Picture 324" descr="sle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410075"/>
            <a:ext cx="2843212" cy="2114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11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6" name="WordArt 6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8351837" cy="1223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blurRad="63500" dist="46662" dir="3284183" algn="ctr" rotWithShape="0">
                    <a:srgbClr val="FF0000">
                      <a:alpha val="80000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ODPOČINEK = NUTNOST</a:t>
            </a: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250825" y="2339975"/>
            <a:ext cx="8820150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  <a:t>Srdce nám dává výstižnou lekci.</a:t>
            </a:r>
            <a:b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  <a:t>Za den přečerpá 10 000 litrů krve, </a:t>
            </a:r>
            <a:b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  <a:t>100 000 x uhodí – </a:t>
            </a:r>
            <a:b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  <a:t>a přesto </a:t>
            </a:r>
            <a:r>
              <a:rPr lang="cs-CZ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  <a:t>pracuje pouhou jednu </a:t>
            </a:r>
            <a:br>
              <a:rPr lang="cs-CZ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  <a:t>desetinu času.</a:t>
            </a: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  <a:t> 9/10 času odpočívá a plní se. </a:t>
            </a:r>
            <a:b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</a:br>
            <a:endParaRPr lang="cs-CZ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  <a:t>Potřebujeme čas k </a:t>
            </a:r>
            <a:r>
              <a:rPr lang="cs-CZ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  <a:t>inspiraci</a:t>
            </a: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  <a:t>, </a:t>
            </a:r>
            <a:r>
              <a:rPr lang="cs-CZ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  <a:t>ohlednutí </a:t>
            </a:r>
            <a:br>
              <a:rPr lang="cs-CZ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  <a:t>či ke </a:t>
            </a:r>
            <a:r>
              <a:rPr lang="cs-CZ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  <a:t>změně jednotvárné činnosti.</a:t>
            </a: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  <a:t> </a:t>
            </a:r>
            <a:b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  <a:t>„Nabití baterií</a:t>
            </a:r>
            <a:r>
              <a:rPr lang="ja-JP" alt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</a:rPr>
              <a:t>“</a:t>
            </a: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  <a:t> – konec dne, víkend, </a:t>
            </a:r>
            <a:b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  <a:t>dovolená... </a:t>
            </a:r>
          </a:p>
        </p:txBody>
      </p:sp>
      <p:pic>
        <p:nvPicPr>
          <p:cNvPr id="174099" name="Picture 19" descr="škola pohy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691063"/>
            <a:ext cx="2479675" cy="2166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01" name="Picture 21" descr="Organy srdce obě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628775"/>
            <a:ext cx="19685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017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0" name="Picture 4" descr="dva+delf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3088" y="-458788"/>
            <a:ext cx="6267450" cy="892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34925" y="115888"/>
            <a:ext cx="91090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srgbClr val="FFFFFF"/>
                </a:solidFill>
                <a:latin typeface="Arial" charset="0"/>
                <a:ea typeface="ＭＳ Ｐゴシック" charset="0"/>
              </a:rPr>
              <a:t>Lepší na dlaň odpočinku než hrstě pachtění a honby za větrem. </a:t>
            </a:r>
            <a:br>
              <a:rPr lang="cs-CZ" sz="2400">
                <a:solidFill>
                  <a:srgbClr val="FFFFFF"/>
                </a:solidFill>
                <a:latin typeface="Arial" charset="0"/>
                <a:ea typeface="ＭＳ Ｐゴシック" charset="0"/>
              </a:rPr>
            </a:br>
            <a:r>
              <a:rPr lang="cs-CZ" sz="24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 - Kazatel 4,6</a:t>
            </a:r>
            <a:endParaRPr lang="cs-CZ" sz="240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srgbClr val="FFFFFF"/>
                </a:solidFill>
                <a:latin typeface="Arial" charset="0"/>
                <a:ea typeface="ＭＳ Ｐゴシック" charset="0"/>
              </a:rPr>
              <a:t>Kdo ignoruje včasný odpočinek, nebezpečně se přibližuje odpočinutí věčnému.                                                        </a:t>
            </a:r>
            <a:r>
              <a:rPr lang="cs-CZ" sz="24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J. Kratka</a:t>
            </a:r>
          </a:p>
        </p:txBody>
      </p:sp>
    </p:spTree>
    <p:extLst>
      <p:ext uri="{BB962C8B-B14F-4D97-AF65-F5344CB8AC3E}">
        <p14:creationId xmlns:p14="http://schemas.microsoft.com/office/powerpoint/2010/main" xmlns="" val="3034707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4227513"/>
            <a:ext cx="188118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395288" y="2287588"/>
            <a:ext cx="6985000" cy="2654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800" b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„Rytmus střídání činnosti a odpočinku musí být ve stejném souladu, jako je tanečník s rytmem hudby. Jsou-li naše životní návyky s tímto rytmem v rozporu, pak se dostáváme se svým zdravím do křížku – a onemocníme.</a:t>
            </a:r>
            <a:r>
              <a:rPr lang="ja-JP" altLang="cs-CZ" sz="2800" b="1">
                <a:solidFill>
                  <a:srgbClr val="FFFF00"/>
                </a:solidFill>
                <a:latin typeface="Arial"/>
                <a:ea typeface="ＭＳ Ｐゴシック" charset="0"/>
              </a:rPr>
              <a:t>“</a:t>
            </a:r>
            <a:endParaRPr lang="cs-CZ" sz="2800" b="1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79212" name="WordArt 12"/>
          <p:cNvSpPr>
            <a:spLocks noChangeArrowheads="1" noChangeShapeType="1" noTextEdit="1"/>
          </p:cNvSpPr>
          <p:nvPr/>
        </p:nvSpPr>
        <p:spPr bwMode="auto">
          <a:xfrm>
            <a:off x="1219200" y="533400"/>
            <a:ext cx="7258050" cy="1193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solidFill>
                  <a:srgbClr val="3399FF"/>
                </a:solidFill>
                <a:effectLst>
                  <a:outerShdw blurRad="63500" dist="38099" dir="2700000" algn="ctr" rotWithShape="0">
                    <a:srgbClr val="FFFFFF">
                      <a:alpha val="74998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Dr. Vernon W. Foster</a:t>
            </a:r>
          </a:p>
        </p:txBody>
      </p:sp>
    </p:spTree>
    <p:extLst>
      <p:ext uri="{BB962C8B-B14F-4D97-AF65-F5344CB8AC3E}">
        <p14:creationId xmlns:p14="http://schemas.microsoft.com/office/powerpoint/2010/main" xmlns="" val="68190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3818" name="WordArt 26"/>
          <p:cNvSpPr>
            <a:spLocks noChangeArrowheads="1" noChangeShapeType="1" noTextEdit="1"/>
          </p:cNvSpPr>
          <p:nvPr/>
        </p:nvSpPr>
        <p:spPr bwMode="auto">
          <a:xfrm>
            <a:off x="381000" y="762000"/>
            <a:ext cx="5759450" cy="422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Arial Black"/>
                <a:ea typeface="Arial Black"/>
                <a:cs typeface="Arial Black"/>
              </a:rPr>
              <a:t>Kolik spánku potřebujeme?</a:t>
            </a:r>
          </a:p>
        </p:txBody>
      </p:sp>
    </p:spTree>
    <p:extLst>
      <p:ext uri="{BB962C8B-B14F-4D97-AF65-F5344CB8AC3E}">
        <p14:creationId xmlns:p14="http://schemas.microsoft.com/office/powerpoint/2010/main" xmlns="" val="5290118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9" name="Picture 13" descr="spánek s radostí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424363"/>
            <a:ext cx="308451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1228725" y="260350"/>
            <a:ext cx="6342063" cy="588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>
                <a:solidFill>
                  <a:srgbClr val="000099"/>
                </a:solidFill>
                <a:latin typeface="Comic Sans MS" charset="0"/>
                <a:ea typeface="ＭＳ Ｐゴシック" charset="0"/>
              </a:rPr>
              <a:t>JAK  SPRÁVNĚ  ODPOČÍVAT?</a:t>
            </a:r>
            <a:endParaRPr lang="en-US" sz="3200" b="1">
              <a:solidFill>
                <a:srgbClr val="000099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78187" name="Text Box 11"/>
          <p:cNvSpPr txBox="1">
            <a:spLocks noChangeArrowheads="1"/>
          </p:cNvSpPr>
          <p:nvPr/>
        </p:nvSpPr>
        <p:spPr bwMode="auto">
          <a:xfrm>
            <a:off x="250825" y="2060575"/>
            <a:ext cx="8497888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u="sng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STUDIE:</a:t>
            </a: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lidé, kteří denně spí 7-8 hodin, mají nejnižší úmrtnost.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- Naučme se chodit spát a vstávat </a:t>
            </a:r>
            <a:r>
              <a:rPr lang="cs-CZ" sz="2400" b="1" u="sng">
                <a:solidFill>
                  <a:srgbClr val="FF0066"/>
                </a:solidFill>
                <a:latin typeface="Comic Sans MS" charset="0"/>
                <a:ea typeface="ＭＳ Ｐゴシック" charset="0"/>
              </a:rPr>
              <a:t>ve stejnou dobu,</a:t>
            </a: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umožníme tak lepší tvorbu </a:t>
            </a:r>
            <a:r>
              <a:rPr lang="cs-CZ" sz="2400" b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hormonu </a:t>
            </a:r>
            <a:r>
              <a:rPr lang="cs-CZ" sz="2400" b="1" i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kortizolu</a:t>
            </a:r>
            <a:r>
              <a:rPr lang="cs-CZ" sz="2400" b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,</a:t>
            </a: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který nám během dne pomůže zvládat stres. (Biol.hodiny)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- Kvalitní spánek = </a:t>
            </a:r>
            <a:r>
              <a:rPr lang="cs-CZ" sz="2400" b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vyprázdněný žaludek</a:t>
            </a: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(je-li při usínání plný, musí pokračovat v trávení, </a:t>
            </a:r>
            <a:b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i přesto, že mozek navozuje stav klidu. </a:t>
            </a:r>
            <a:b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Následek</a:t>
            </a:r>
            <a:r>
              <a:rPr lang="cs-CZ" sz="1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- </a:t>
            </a: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špatné sny,pocení,nespavost, </a:t>
            </a:r>
            <a:b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ranní únava a nevolnost. Ideál - nejíst </a:t>
            </a:r>
            <a:b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0066"/>
                </a:solidFill>
                <a:latin typeface="Comic Sans MS" charset="0"/>
                <a:ea typeface="ＭＳ Ｐゴシック" charset="0"/>
              </a:rPr>
              <a:t>4 hodiny před spaním.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cs-CZ" sz="2400" b="1">
              <a:solidFill>
                <a:srgbClr val="FFFFFF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78188" name="Text Box 12"/>
          <p:cNvSpPr txBox="1">
            <a:spLocks noChangeArrowheads="1"/>
          </p:cNvSpPr>
          <p:nvPr/>
        </p:nvSpPr>
        <p:spPr bwMode="auto">
          <a:xfrm>
            <a:off x="1425575" y="1125538"/>
            <a:ext cx="6011863" cy="588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>
                <a:solidFill>
                  <a:srgbClr val="000099"/>
                </a:solidFill>
                <a:latin typeface="Comic Sans MS" charset="0"/>
                <a:ea typeface="ＭＳ Ｐゴシック" charset="0"/>
              </a:rPr>
              <a:t>Nejčastější forma - SPÁNEK</a:t>
            </a:r>
            <a:endParaRPr lang="en-US" sz="3200" b="1">
              <a:solidFill>
                <a:srgbClr val="000099"/>
              </a:solidFill>
              <a:latin typeface="Comic Sans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36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7" grpId="0"/>
      <p:bldP spid="17818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4852" name="WordArt 36"/>
          <p:cNvSpPr>
            <a:spLocks noChangeArrowheads="1" noChangeShapeType="1" noTextEdit="1"/>
          </p:cNvSpPr>
          <p:nvPr/>
        </p:nvSpPr>
        <p:spPr bwMode="auto">
          <a:xfrm>
            <a:off x="457200" y="685800"/>
            <a:ext cx="4464050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Arial Black"/>
                <a:ea typeface="Arial Black"/>
                <a:cs typeface="Arial Black"/>
              </a:rPr>
              <a:t>Jak se cítit odpočatě</a:t>
            </a:r>
          </a:p>
        </p:txBody>
      </p:sp>
    </p:spTree>
    <p:extLst>
      <p:ext uri="{BB962C8B-B14F-4D97-AF65-F5344CB8AC3E}">
        <p14:creationId xmlns:p14="http://schemas.microsoft.com/office/powerpoint/2010/main" xmlns="" val="26562762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88" name="Text Box 16"/>
          <p:cNvSpPr txBox="1">
            <a:spLocks noChangeArrowheads="1"/>
          </p:cNvSpPr>
          <p:nvPr/>
        </p:nvSpPr>
        <p:spPr bwMode="auto">
          <a:xfrm>
            <a:off x="179388" y="1844675"/>
            <a:ext cx="4968875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  Vzduch  je  nezbytný  pro mozkové buňky; neobsahuje-li  exhaláty velkoměstského ovzduší, přináší do </a:t>
            </a:r>
            <a:b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místnosti </a:t>
            </a:r>
            <a:r>
              <a:rPr lang="cs-CZ" sz="2400" b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negativní  </a:t>
            </a:r>
            <a:br>
              <a:rPr lang="cs-CZ" sz="2400" b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ionty,</a:t>
            </a: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které </a:t>
            </a:r>
            <a:r>
              <a:rPr lang="cs-CZ" sz="2400" b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desin- </a:t>
            </a:r>
            <a:br>
              <a:rPr lang="cs-CZ" sz="2400" b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fikují   atmosféru </a:t>
            </a:r>
            <a:br>
              <a:rPr lang="cs-CZ" sz="2400" b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a   posilují  naši </a:t>
            </a:r>
            <a:br>
              <a:rPr lang="cs-CZ" sz="2400" b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imunitu.</a:t>
            </a: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 sz="2400" b="1">
              <a:solidFill>
                <a:srgbClr val="FFFFFF"/>
              </a:solidFill>
              <a:latin typeface="Comic Sans MS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 sz="2400" b="1">
              <a:solidFill>
                <a:srgbClr val="FFFFFF"/>
              </a:solidFill>
              <a:latin typeface="Comic Sans MS" charset="0"/>
              <a:ea typeface="ＭＳ Ｐゴシック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cs-CZ" sz="2400" b="1">
              <a:solidFill>
                <a:srgbClr val="FFFFFF"/>
              </a:solidFill>
              <a:latin typeface="Comic Sans MS" charset="0"/>
              <a:ea typeface="ＭＳ Ｐゴシック" charset="0"/>
            </a:endParaRPr>
          </a:p>
        </p:txBody>
      </p:sp>
      <p:grpSp>
        <p:nvGrpSpPr>
          <p:cNvPr id="182289" name="Group 17"/>
          <p:cNvGrpSpPr>
            <a:grpSpLocks/>
          </p:cNvGrpSpPr>
          <p:nvPr/>
        </p:nvGrpSpPr>
        <p:grpSpPr bwMode="auto">
          <a:xfrm>
            <a:off x="179388" y="-26988"/>
            <a:ext cx="8713787" cy="1152526"/>
            <a:chOff x="113" y="45"/>
            <a:chExt cx="5489" cy="1227"/>
          </a:xfrm>
        </p:grpSpPr>
        <p:sp>
          <p:nvSpPr>
            <p:cNvPr id="182290" name="Rectangle 18"/>
            <p:cNvSpPr>
              <a:spLocks noChangeArrowheads="1"/>
            </p:cNvSpPr>
            <p:nvPr/>
          </p:nvSpPr>
          <p:spPr bwMode="auto">
            <a:xfrm>
              <a:off x="113" y="45"/>
              <a:ext cx="5489" cy="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rgbClr val="DE40C4"/>
                      </a:gs>
                      <a:gs pos="50000">
                        <a:srgbClr val="F6CCEF"/>
                      </a:gs>
                      <a:gs pos="100000">
                        <a:srgbClr val="DE40C4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82291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288" y="192"/>
              <a:ext cx="5136" cy="10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3600" b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blurRad="63500" dist="38099" dir="2700000" algn="ctr" rotWithShape="0">
                      <a:srgbClr val="990000">
                        <a:alpha val="74998"/>
                      </a:srgbClr>
                    </a:outerShdw>
                  </a:effectLst>
                  <a:latin typeface="Comic Sans MS"/>
                  <a:ea typeface="Comic Sans MS"/>
                  <a:cs typeface="Comic Sans MS"/>
                </a:rPr>
                <a:t>Čerstvý vzduch - lék proti únavě</a:t>
              </a:r>
            </a:p>
          </p:txBody>
        </p:sp>
      </p:grpSp>
      <p:pic>
        <p:nvPicPr>
          <p:cNvPr id="182292" name="Picture 20" descr="E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981325"/>
            <a:ext cx="4718050" cy="3484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3571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85800" y="5486400"/>
            <a:ext cx="4800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None/>
            </a:pPr>
            <a:r>
              <a:rPr lang="cs-CZ" sz="39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Pravidelná doba</a:t>
            </a:r>
            <a:endParaRPr lang="en-GB" sz="39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1534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323850" y="1916113"/>
            <a:ext cx="727233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Spánek před půlnocí má </a:t>
            </a:r>
            <a:r>
              <a:rPr lang="cs-CZ" sz="2400" b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dvojnásobnou kvalitu, </a:t>
            </a: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než  spánek po půlnoci. Po setmění dochází k tvorbě zázračného </a:t>
            </a:r>
            <a:r>
              <a:rPr lang="cs-CZ" sz="2400" b="1">
                <a:solidFill>
                  <a:srgbClr val="FF0066"/>
                </a:solidFill>
                <a:latin typeface="Comic Sans MS" charset="0"/>
                <a:ea typeface="ＭＳ Ｐゴシック" charset="0"/>
              </a:rPr>
              <a:t>hormonu  proti  únavě  a stárnutí –</a:t>
            </a:r>
            <a:r>
              <a:rPr lang="cs-CZ" sz="2400" b="1" i="1">
                <a:solidFill>
                  <a:srgbClr val="FF0066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cs-CZ" sz="2400" b="1">
                <a:solidFill>
                  <a:srgbClr val="FF0066"/>
                </a:solidFill>
                <a:latin typeface="Comic Sans MS" charset="0"/>
                <a:ea typeface="ＭＳ Ｐゴシック" charset="0"/>
              </a:rPr>
              <a:t>melatoninu.</a:t>
            </a: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 Jeho tvorba je snížena umělým světlem, alkoholem,nikotinem, léky, nedostatkem pohybu na slunci a večerním jídlem.</a:t>
            </a:r>
          </a:p>
        </p:txBody>
      </p:sp>
      <p:sp>
        <p:nvSpPr>
          <p:cNvPr id="184325" name="WordArt 5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8353425" cy="1152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FF00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Comic Sans MS"/>
                <a:ea typeface="Comic Sans MS"/>
                <a:cs typeface="Comic Sans MS"/>
              </a:rPr>
              <a:t>MELATONIN</a:t>
            </a:r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179388" y="4868863"/>
            <a:ext cx="8820150" cy="1955800"/>
          </a:xfrm>
          <a:prstGeom prst="rect">
            <a:avLst/>
          </a:prstGeom>
          <a:solidFill>
            <a:srgbClr val="000099"/>
          </a:solidFill>
          <a:ln w="38100">
            <a:solidFill>
              <a:schemeClr val="tx1"/>
            </a:solidFill>
            <a:prstDash val="dashDot"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4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Obiloviny, luštěniny a ořechy, aktivní pohyb</a:t>
            </a:r>
            <a:r>
              <a:rPr lang="cs-CZ" sz="240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za denního světla </a:t>
            </a:r>
            <a:r>
              <a:rPr lang="cs-CZ" sz="2400" u="sng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zvyšují</a:t>
            </a:r>
            <a:r>
              <a:rPr lang="cs-CZ" sz="240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tvorbu melatoninu během spánku. S věkem se jeho hladina snižuje. Nezapomeňme si tuto </a:t>
            </a:r>
            <a:r>
              <a:rPr lang="cs-CZ" sz="2400" u="sng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ochranu před rakovinou, depresí i srdečním onemocněním</a:t>
            </a:r>
            <a:r>
              <a:rPr lang="cs-CZ" sz="240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, zabezpečit včasným spánkem (nejlépe </a:t>
            </a:r>
            <a:r>
              <a:rPr lang="cs-CZ" sz="2400">
                <a:solidFill>
                  <a:srgbClr val="FF0066"/>
                </a:solidFill>
                <a:latin typeface="Comic Sans MS" charset="0"/>
                <a:ea typeface="ＭＳ Ｐゴシック" charset="0"/>
              </a:rPr>
              <a:t>dvě až tři hodiny před půlnocí).</a:t>
            </a:r>
          </a:p>
        </p:txBody>
      </p:sp>
      <p:pic>
        <p:nvPicPr>
          <p:cNvPr id="184327" name="Picture 7" descr="žena pracuje na zahra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557338"/>
            <a:ext cx="1652587" cy="31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874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WordArt 4"/>
          <p:cNvSpPr>
            <a:spLocks noChangeArrowheads="1" noChangeShapeType="1" noTextEdit="1"/>
          </p:cNvSpPr>
          <p:nvPr/>
        </p:nvSpPr>
        <p:spPr bwMode="auto">
          <a:xfrm>
            <a:off x="146050" y="-26988"/>
            <a:ext cx="8890000" cy="143827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6315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Únava - hlavní problém dneška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3" y="1800225"/>
            <a:ext cx="9180513" cy="5445125"/>
          </a:xfr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r>
              <a:rPr lang="cs-CZ" sz="2600" b="1">
                <a:latin typeface="Comic Sans MS" charset="0"/>
              </a:rPr>
              <a:t>Únava: </a:t>
            </a:r>
            <a:r>
              <a:rPr lang="cs-CZ" sz="2600" b="1">
                <a:solidFill>
                  <a:srgbClr val="FFFF00"/>
                </a:solidFill>
                <a:latin typeface="Comic Sans MS" charset="0"/>
              </a:rPr>
              <a:t>1 ze 7 hlavních příznaků</a:t>
            </a:r>
            <a:r>
              <a:rPr lang="cs-CZ" sz="2600" b="1">
                <a:latin typeface="Comic Sans MS" charset="0"/>
              </a:rPr>
              <a:t>, které pacienti nejčastěji jmenují svým lékařům během vyšetření.</a:t>
            </a:r>
          </a:p>
          <a:p>
            <a:r>
              <a:rPr lang="cs-CZ" sz="2600" b="1">
                <a:latin typeface="Comic Sans MS" charset="0"/>
              </a:rPr>
              <a:t>Studie o únavě zkoumaly 1 100 pacientů (1988), </a:t>
            </a:r>
            <a:br>
              <a:rPr lang="cs-CZ" sz="2600" b="1">
                <a:latin typeface="Comic Sans MS" charset="0"/>
              </a:rPr>
            </a:br>
            <a:r>
              <a:rPr lang="cs-CZ" sz="2600" b="1">
                <a:solidFill>
                  <a:srgbClr val="FFFF00"/>
                </a:solidFill>
                <a:latin typeface="Comic Sans MS" charset="0"/>
              </a:rPr>
              <a:t>83%</a:t>
            </a:r>
            <a:r>
              <a:rPr lang="cs-CZ" sz="2600" b="1">
                <a:latin typeface="Comic Sans MS" charset="0"/>
              </a:rPr>
              <a:t> z nich uvedlo, že jsou </a:t>
            </a:r>
            <a:r>
              <a:rPr lang="cs-CZ" sz="2600" b="1">
                <a:solidFill>
                  <a:srgbClr val="FFFF00"/>
                </a:solidFill>
                <a:latin typeface="Comic Sans MS" charset="0"/>
              </a:rPr>
              <a:t>unaveni každý den</a:t>
            </a:r>
            <a:r>
              <a:rPr lang="cs-CZ" sz="2600" b="1">
                <a:latin typeface="Comic Sans MS" charset="0"/>
              </a:rPr>
              <a:t>. Každý </a:t>
            </a:r>
            <a:r>
              <a:rPr lang="cs-CZ" sz="2600" b="1">
                <a:solidFill>
                  <a:srgbClr val="FF0066"/>
                </a:solidFill>
                <a:latin typeface="Comic Sans MS" charset="0"/>
              </a:rPr>
              <a:t>4.člověk</a:t>
            </a:r>
            <a:r>
              <a:rPr lang="cs-CZ" sz="2600" b="1">
                <a:latin typeface="Comic Sans MS" charset="0"/>
              </a:rPr>
              <a:t> dnes považuje </a:t>
            </a:r>
            <a:r>
              <a:rPr lang="cs-CZ" sz="2600" b="1">
                <a:solidFill>
                  <a:srgbClr val="FFFF00"/>
                </a:solidFill>
                <a:latin typeface="Comic Sans MS" charset="0"/>
              </a:rPr>
              <a:t>únavu za svůj hlavní problém.</a:t>
            </a:r>
          </a:p>
          <a:p>
            <a:endParaRPr lang="cs-CZ" sz="2600" b="1">
              <a:solidFill>
                <a:srgbClr val="FFFF00"/>
              </a:solidFill>
              <a:latin typeface="Comic Sans MS" charset="0"/>
            </a:endParaRPr>
          </a:p>
          <a:p>
            <a:endParaRPr lang="cs-CZ" sz="2600" b="1">
              <a:solidFill>
                <a:srgbClr val="FFFF00"/>
              </a:solidFill>
              <a:latin typeface="Comic Sans MS" charset="0"/>
            </a:endParaRPr>
          </a:p>
          <a:p>
            <a:endParaRPr lang="cs-CZ" sz="2600" b="1">
              <a:solidFill>
                <a:srgbClr val="FFFF00"/>
              </a:solidFill>
              <a:latin typeface="Comic Sans MS" charset="0"/>
            </a:endParaRPr>
          </a:p>
          <a:p>
            <a:r>
              <a:rPr lang="cs-CZ" sz="2600" b="1">
                <a:latin typeface="Comic Sans MS" charset="0"/>
              </a:rPr>
              <a:t>Únava je nejvíce způsobena, ne nemocí, ale </a:t>
            </a:r>
            <a:r>
              <a:rPr lang="cs-CZ" sz="2600" b="1">
                <a:solidFill>
                  <a:srgbClr val="FF0066"/>
                </a:solidFill>
                <a:latin typeface="Comic Sans MS" charset="0"/>
              </a:rPr>
              <a:t>špatným životním stylem.</a:t>
            </a:r>
            <a:r>
              <a:rPr lang="cs-CZ" sz="2600" b="1">
                <a:latin typeface="Comic Sans MS" charset="0"/>
              </a:rPr>
              <a:t> Proto je součástí osmi zdravotních zákonů NEWSTART také </a:t>
            </a:r>
            <a:r>
              <a:rPr lang="cs-CZ" sz="2600" b="1" i="1">
                <a:latin typeface="Comic Sans MS" charset="0"/>
              </a:rPr>
              <a:t>odpočinek</a:t>
            </a:r>
            <a:r>
              <a:rPr lang="cs-CZ" sz="2600" b="1">
                <a:latin typeface="Comic Sans MS" charset="0"/>
              </a:rPr>
              <a:t>.                     </a:t>
            </a:r>
          </a:p>
        </p:txBody>
      </p:sp>
      <p:pic>
        <p:nvPicPr>
          <p:cNvPr id="141319" name="Picture 7" descr="hlava ve vod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316288"/>
            <a:ext cx="3848100" cy="2057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03248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919163" y="682625"/>
            <a:ext cx="53292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None/>
            </a:pPr>
            <a:r>
              <a:rPr lang="cs-CZ" sz="39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Každodenní cvičení</a:t>
            </a:r>
            <a:endParaRPr lang="en-GB" sz="39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573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7200" y="685800"/>
            <a:ext cx="56340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None/>
            </a:pPr>
            <a:r>
              <a:rPr lang="cs-CZ" sz="39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Jíst zdravou zeleninu</a:t>
            </a:r>
            <a:endParaRPr lang="en-GB" sz="39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7799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180975" y="2349500"/>
            <a:ext cx="55435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Melatonin napomáhá i tvorbě </a:t>
            </a:r>
            <a:r>
              <a:rPr lang="cs-CZ" sz="2800" b="1">
                <a:solidFill>
                  <a:srgbClr val="FF0066"/>
                </a:solidFill>
                <a:latin typeface="Comic Sans MS" charset="0"/>
                <a:ea typeface="ＭＳ Ｐゴシック" charset="0"/>
              </a:rPr>
              <a:t>růstového hormonu,</a:t>
            </a:r>
            <a:r>
              <a:rPr lang="cs-CZ" sz="2800" b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 který je nezbytný nejen pro růst dětí, ale i pro dobré zdraví dospělých – na </a:t>
            </a:r>
            <a:r>
              <a:rPr lang="cs-CZ" sz="2800" b="1" u="sng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odstranění únavy a zvládnutí stresu.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cs-CZ" sz="2800" b="1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85349" name="WordArt 5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8353425" cy="1152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FF00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Comic Sans MS"/>
                <a:ea typeface="Comic Sans MS"/>
                <a:cs typeface="Comic Sans MS"/>
              </a:rPr>
              <a:t>MELATONIN</a:t>
            </a:r>
          </a:p>
        </p:txBody>
      </p:sp>
      <p:pic>
        <p:nvPicPr>
          <p:cNvPr id="185350" name="Picture 6" descr="Ježíš obímá dít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133600"/>
            <a:ext cx="2674937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40518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862513" y="865188"/>
            <a:ext cx="34417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None/>
            </a:pPr>
            <a:r>
              <a:rPr lang="en-GB" sz="39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Humanst521 XBdCn BT" charset="0"/>
                <a:cs typeface="Humanst521 XBdCn BT" charset="0"/>
              </a:rPr>
              <a:t>15-30</a:t>
            </a:r>
            <a:r>
              <a:rPr lang="cs-CZ" sz="39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 minut odpočinku</a:t>
            </a:r>
            <a:r>
              <a:rPr lang="en-GB" sz="39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Humanst521 XBdCn BT" charset="0"/>
                <a:cs typeface="Humanst521 XBdCn BT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None/>
            </a:pPr>
            <a:endParaRPr lang="en-GB" sz="39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6309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6" name="WordArt 12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8064500" cy="10080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blurRad="63500" dist="125724" dir="18900000" algn="ctr" rotWithShape="0">
                    <a:srgbClr val="FFCCCC">
                      <a:alpha val="50000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A co s NESPAVOSTÍ?</a:t>
            </a:r>
          </a:p>
        </p:txBody>
      </p:sp>
      <p:pic>
        <p:nvPicPr>
          <p:cNvPr id="175124" name="Picture 20" descr="doktorka píš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773238"/>
            <a:ext cx="1901825" cy="2735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5125" name="Text Box 21"/>
          <p:cNvSpPr txBox="1">
            <a:spLocks noChangeArrowheads="1"/>
          </p:cNvSpPr>
          <p:nvPr/>
        </p:nvSpPr>
        <p:spPr bwMode="auto">
          <a:xfrm>
            <a:off x="322263" y="1990725"/>
            <a:ext cx="871378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Neřeší ji chemické léky ani alkohol. </a:t>
            </a:r>
            <a:b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Navozený spánek je nepřirozený. </a:t>
            </a:r>
            <a:b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Léky totiž </a:t>
            </a:r>
            <a:r>
              <a:rPr lang="cs-CZ" sz="2400" b="1">
                <a:solidFill>
                  <a:srgbClr val="FF0066"/>
                </a:solidFill>
                <a:latin typeface="Comic Sans MS" charset="0"/>
                <a:ea typeface="ＭＳ Ｐゴシック" charset="0"/>
              </a:rPr>
              <a:t>obcházejí REM fázi</a:t>
            </a: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a </a:t>
            </a:r>
            <a:b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navozují jen fázi hlubokého spánku,</a:t>
            </a:r>
            <a:b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jež neosvěží ani za 14 hodin.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   Užíváním prášků  si můžeme </a:t>
            </a:r>
            <a:b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vypěstovat vážnou poruchu zdravého </a:t>
            </a:r>
            <a:b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spánku a </a:t>
            </a:r>
            <a:r>
              <a:rPr lang="cs-CZ" sz="2400" b="1">
                <a:solidFill>
                  <a:srgbClr val="FF0066"/>
                </a:solidFill>
                <a:latin typeface="Comic Sans MS" charset="0"/>
                <a:ea typeface="ＭＳ Ｐゴシック" charset="0"/>
              </a:rPr>
              <a:t>silnou závislost,</a:t>
            </a: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jejíž odstra</a:t>
            </a:r>
            <a:r>
              <a:rPr lang="cs-CZ" sz="1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-</a:t>
            </a: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</a:t>
            </a:r>
            <a:b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nění se někdy neobejde bez </a:t>
            </a:r>
            <a:r>
              <a:rPr lang="cs-CZ" sz="2400" b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záchvatů </a:t>
            </a:r>
            <a:br>
              <a:rPr lang="cs-CZ" sz="2400" b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(což je u barbiturátů běžný jev). </a:t>
            </a:r>
          </a:p>
        </p:txBody>
      </p:sp>
      <p:pic>
        <p:nvPicPr>
          <p:cNvPr id="17512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445125"/>
            <a:ext cx="1868488" cy="125571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88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762000" y="4495800"/>
            <a:ext cx="80311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None/>
            </a:pPr>
            <a:r>
              <a:rPr lang="cs-CZ" sz="39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Vyhnout se alkoholu a dráždidlům</a:t>
            </a:r>
            <a:endParaRPr lang="en-GB" sz="39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6691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WordArt 4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8064500" cy="10080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blurRad="63500" dist="125724" dir="18900000" algn="ctr" rotWithShape="0">
                    <a:srgbClr val="FFCCCC">
                      <a:alpha val="50000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A co s NESPAVOSTÍ?</a:t>
            </a: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179388" y="1700213"/>
            <a:ext cx="8642350" cy="50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Nezabývejme se pouze příznaky, </a:t>
            </a:r>
            <a:r>
              <a:rPr lang="cs-CZ" sz="24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snažme se najít příčinu </a:t>
            </a:r>
            <a:r>
              <a:rPr lang="cs-CZ" sz="240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(porada s neurologem). Po stanovení správné diagnózy nezapomeňme na přírodní léky..</a:t>
            </a:r>
            <a:br>
              <a:rPr lang="cs-CZ" sz="2400">
                <a:solidFill>
                  <a:srgbClr val="FFFFFF"/>
                </a:solidFill>
                <a:latin typeface="Comic Sans MS" charset="0"/>
                <a:ea typeface="ＭＳ Ｐゴシック" charset="0"/>
              </a:rPr>
            </a:br>
            <a:r>
              <a:rPr lang="cs-CZ" sz="240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- 30´vlažná nebo </a:t>
            </a:r>
            <a:r>
              <a:rPr lang="cs-CZ" sz="24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teplá koupel</a:t>
            </a:r>
            <a:r>
              <a:rPr lang="cs-CZ" sz="240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ve vaně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- Chmel nebo heřmánek, meduňka, mateřídouška, </a:t>
            </a:r>
            <a:br>
              <a:rPr lang="cs-CZ" sz="2400">
                <a:solidFill>
                  <a:srgbClr val="FFFFFF"/>
                </a:solidFill>
                <a:latin typeface="Comic Sans MS" charset="0"/>
                <a:ea typeface="ＭＳ Ｐゴシック" charset="0"/>
              </a:rPr>
            </a:br>
            <a:r>
              <a:rPr lang="cs-CZ" sz="240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 kozlík či dobromysl...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  </a:t>
            </a:r>
            <a:r>
              <a:rPr lang="cs-CZ" sz="2400" i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Šalomoun: „sladký je spánek toho, kdo pracuje</a:t>
            </a:r>
            <a:r>
              <a:rPr lang="ja-JP" altLang="cs-CZ" sz="2400" i="1">
                <a:solidFill>
                  <a:srgbClr val="FFFF00"/>
                </a:solidFill>
                <a:latin typeface="Arial"/>
                <a:ea typeface="ＭＳ Ｐゴシック" charset="0"/>
              </a:rPr>
              <a:t>”</a:t>
            </a:r>
            <a:endParaRPr lang="cs-CZ" sz="2400" i="1">
              <a:solidFill>
                <a:srgbClr val="FFFF00"/>
              </a:solidFill>
              <a:latin typeface="Comic Sans MS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cs-CZ" sz="240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fyzická námaha - používání svalů odstraní </a:t>
            </a:r>
            <a:br>
              <a:rPr lang="cs-CZ" sz="2400">
                <a:solidFill>
                  <a:srgbClr val="FFFFFF"/>
                </a:solidFill>
                <a:latin typeface="Comic Sans MS" charset="0"/>
                <a:ea typeface="ＭＳ Ｐゴシック" charset="0"/>
              </a:rPr>
            </a:br>
            <a:r>
              <a:rPr lang="cs-CZ" sz="240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 duševní a nervovou, tzv. </a:t>
            </a:r>
            <a:r>
              <a:rPr lang="cs-CZ" sz="2400" i="1" u="sng">
                <a:solidFill>
                  <a:srgbClr val="FF0066"/>
                </a:solidFill>
                <a:latin typeface="Comic Sans MS" charset="0"/>
                <a:ea typeface="ＭＳ Ｐゴシック" charset="0"/>
              </a:rPr>
              <a:t>hypertonickou únavu.</a:t>
            </a:r>
            <a:r>
              <a:rPr lang="cs-CZ" sz="240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cs-CZ" sz="240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Lehký spánek - ucpávky do uší</a:t>
            </a:r>
            <a:br>
              <a:rPr lang="cs-CZ" sz="2400">
                <a:solidFill>
                  <a:srgbClr val="FFFFFF"/>
                </a:solidFill>
                <a:latin typeface="Comic Sans MS" charset="0"/>
                <a:ea typeface="ＭＳ Ｐゴシック" charset="0"/>
              </a:rPr>
            </a:br>
            <a:r>
              <a:rPr lang="cs-CZ" sz="240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- Ať už jste ranní ptáče nebo naopak noční sova, </a:t>
            </a:r>
            <a:br>
              <a:rPr lang="cs-CZ" sz="2400">
                <a:solidFill>
                  <a:srgbClr val="FFFFFF"/>
                </a:solidFill>
                <a:latin typeface="Comic Sans MS" charset="0"/>
                <a:ea typeface="ＭＳ Ｐゴシック" charset="0"/>
              </a:rPr>
            </a:br>
            <a:r>
              <a:rPr lang="cs-CZ" sz="240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 o svých </a:t>
            </a:r>
            <a:r>
              <a:rPr lang="cs-CZ" sz="2400">
                <a:solidFill>
                  <a:srgbClr val="FF0066"/>
                </a:solidFill>
                <a:latin typeface="Comic Sans MS" charset="0"/>
                <a:ea typeface="ＭＳ Ｐゴシック" charset="0"/>
              </a:rPr>
              <a:t>7 hodin</a:t>
            </a:r>
            <a:r>
              <a:rPr lang="cs-CZ" sz="240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spánku se neokrádejte.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cs-CZ" sz="2400">
              <a:solidFill>
                <a:srgbClr val="FFFFFF"/>
              </a:solidFill>
              <a:latin typeface="Comic Sans MS" charset="0"/>
              <a:ea typeface="ＭＳ Ｐゴシック" charset="0"/>
            </a:endParaRPr>
          </a:p>
        </p:txBody>
      </p:sp>
      <p:pic>
        <p:nvPicPr>
          <p:cNvPr id="186375" name="Picture 7" descr="Byl oreg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2188" y="2565400"/>
            <a:ext cx="1801812" cy="295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04609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28600" y="4648200"/>
            <a:ext cx="56388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None/>
            </a:pPr>
            <a:r>
              <a:rPr lang="cs-CZ" sz="39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Řešte problémy během dne, ne před spaním</a:t>
            </a:r>
            <a:endParaRPr lang="en-GB" sz="39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2183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3" name="WordArt 5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8339137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blurRad="63500" dist="125724" dir="18900000" algn="ctr" rotWithShape="0">
                    <a:srgbClr val="FFCCCC">
                      <a:alpha val="50000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Odpočinek mysli</a:t>
            </a:r>
          </a:p>
        </p:txBody>
      </p:sp>
      <p:sp>
        <p:nvSpPr>
          <p:cNvPr id="176143" name="Text Box 15"/>
          <p:cNvSpPr txBox="1">
            <a:spLocks noChangeArrowheads="1"/>
          </p:cNvSpPr>
          <p:nvPr/>
        </p:nvSpPr>
        <p:spPr bwMode="auto">
          <a:xfrm>
            <a:off x="323850" y="1628775"/>
            <a:ext cx="5543550" cy="48387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Máme-li si opravdově odpočinout, potřebujeme „vypnout</a:t>
            </a:r>
            <a:r>
              <a:rPr lang="ja-JP" altLang="cs-CZ" sz="2400">
                <a:solidFill>
                  <a:srgbClr val="FFFFFF"/>
                </a:solidFill>
                <a:latin typeface="Arial"/>
                <a:ea typeface="ＭＳ Ｐゴシック" charset="0"/>
              </a:rPr>
              <a:t>”</a:t>
            </a:r>
            <a:r>
              <a:rPr lang="cs-CZ" sz="240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, vypustit z hlavy všechny starosti a obavy. </a:t>
            </a:r>
            <a:br>
              <a:rPr lang="cs-CZ" sz="2400">
                <a:solidFill>
                  <a:srgbClr val="FFFFFF"/>
                </a:solidFill>
                <a:latin typeface="Comic Sans MS" charset="0"/>
                <a:ea typeface="ＭＳ Ｐゴシック" charset="0"/>
              </a:rPr>
            </a:br>
            <a:r>
              <a:rPr lang="cs-CZ" sz="2400" u="sng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S ustaranou či nazlobenou myslí můžeme jen stěží optimálně relaxovat.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Je-li náš problém se spánkem díky </a:t>
            </a:r>
            <a:r>
              <a:rPr lang="cs-CZ" sz="2400" u="sng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pocitům viny či nenávisti nebo z obav a úzkosti</a:t>
            </a:r>
            <a:r>
              <a:rPr lang="cs-CZ" sz="240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, nepomůže nám ani ta nejlepší vodoléčba. Jediné, co v takové chvíli může </a:t>
            </a:r>
            <a:r>
              <a:rPr lang="cs-CZ" sz="2400" u="sng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navodit celkové uvolnění a zaplavit mozek „veselými</a:t>
            </a:r>
            <a:r>
              <a:rPr lang="ja-JP" altLang="cs-CZ" sz="2400" u="sng">
                <a:solidFill>
                  <a:srgbClr val="FFFFFF"/>
                </a:solidFill>
                <a:latin typeface="Arial"/>
                <a:ea typeface="ＭＳ Ｐゴシック" charset="0"/>
              </a:rPr>
              <a:t>“</a:t>
            </a:r>
            <a:r>
              <a:rPr lang="cs-CZ" sz="2400" u="sng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hormony</a:t>
            </a:r>
            <a:r>
              <a:rPr lang="cs-CZ" sz="240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, je víra, odpuštění a smíření.</a:t>
            </a:r>
          </a:p>
        </p:txBody>
      </p:sp>
      <p:pic>
        <p:nvPicPr>
          <p:cNvPr id="176144" name="Picture 16" descr="květina lil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8038" y="2997200"/>
            <a:ext cx="2622550" cy="324008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25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WordArt 4"/>
          <p:cNvSpPr>
            <a:spLocks noChangeArrowheads="1" noChangeShapeType="1" noTextEdit="1"/>
          </p:cNvSpPr>
          <p:nvPr/>
        </p:nvSpPr>
        <p:spPr bwMode="auto">
          <a:xfrm>
            <a:off x="838200" y="120650"/>
            <a:ext cx="7981950" cy="1004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990000"/>
                    </a:gs>
                    <a:gs pos="100000">
                      <a:srgbClr val="FFFF00"/>
                    </a:gs>
                  </a:gsLst>
                  <a:lin ang="2700000" scaled="1"/>
                </a:gradFill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DRUHY  ODPOČINKU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250825" y="1557338"/>
            <a:ext cx="86868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O 1 – </a:t>
            </a:r>
            <a:r>
              <a:rPr lang="cs-CZ" sz="2400" b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Tělesný odpočinek</a:t>
            </a: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(změna činnosti, spánek)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O 2 –</a:t>
            </a:r>
            <a:r>
              <a:rPr lang="cs-CZ" sz="2400" b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 Duševní odpočinek</a:t>
            </a: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(zvládání negativních emocí,</a:t>
            </a:r>
            <a:b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                            asertivní řešení problémů…)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O 3 – </a:t>
            </a:r>
            <a:r>
              <a:rPr lang="cs-CZ" sz="2400" b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Odpočinek 1 den v týdnu</a:t>
            </a: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(rytmus 6:1 vesmírné </a:t>
            </a:r>
            <a:b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                            pravidlo)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O 4 – </a:t>
            </a:r>
            <a:r>
              <a:rPr lang="cs-CZ" sz="2400" b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Odpočinek duchovní</a:t>
            </a: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(příjmutí odpuštění,odstranění</a:t>
            </a:r>
            <a:b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                              viny, nenávisti, strachu </a:t>
            </a:r>
            <a:b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                              a starostí)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O 5 – </a:t>
            </a:r>
            <a:r>
              <a:rPr lang="cs-CZ" sz="2400" b="1">
                <a:solidFill>
                  <a:srgbClr val="FFFF00"/>
                </a:solidFill>
                <a:latin typeface="Comic Sans MS" charset="0"/>
                <a:ea typeface="ＭＳ Ｐゴシック" charset="0"/>
              </a:rPr>
              <a:t>REKREACE</a:t>
            </a: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          Alespoň 2-3 týdny v roce</a:t>
            </a:r>
          </a:p>
        </p:txBody>
      </p:sp>
    </p:spTree>
    <p:extLst>
      <p:ext uri="{BB962C8B-B14F-4D97-AF65-F5344CB8AC3E}">
        <p14:creationId xmlns:p14="http://schemas.microsoft.com/office/powerpoint/2010/main" xmlns="" val="3270150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4120" name="WordArt 24"/>
          <p:cNvSpPr>
            <a:spLocks noChangeArrowheads="1" noChangeShapeType="1" noTextEdit="1"/>
          </p:cNvSpPr>
          <p:nvPr/>
        </p:nvSpPr>
        <p:spPr bwMode="auto">
          <a:xfrm>
            <a:off x="827088" y="981075"/>
            <a:ext cx="7489825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Arial Black"/>
                <a:ea typeface="Arial Black"/>
                <a:cs typeface="Arial Black"/>
              </a:rPr>
              <a:t>Jsem unaven z toho, že jsem stále unaven</a:t>
            </a:r>
          </a:p>
        </p:txBody>
      </p:sp>
    </p:spTree>
    <p:extLst>
      <p:ext uri="{BB962C8B-B14F-4D97-AF65-F5344CB8AC3E}">
        <p14:creationId xmlns:p14="http://schemas.microsoft.com/office/powerpoint/2010/main" xmlns="" val="2141821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05" name="Text Box 53"/>
          <p:cNvSpPr txBox="1">
            <a:spLocks noChangeArrowheads="1"/>
          </p:cNvSpPr>
          <p:nvPr/>
        </p:nvSpPr>
        <p:spPr bwMode="auto">
          <a:xfrm>
            <a:off x="250825" y="1773238"/>
            <a:ext cx="8532813" cy="39258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Spolehněte se na to, že existuje Někdo, kdo o vás pečuje a </a:t>
            </a:r>
            <a:r>
              <a:rPr lang="cs-CZ" sz="2400" b="1" u="sng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drží váš život, přes všechny vaše problémy, ve svých rukou</a:t>
            </a: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. </a:t>
            </a:r>
            <a:b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Nebojte se s Ním hovořit a svěřit mu svá trápení. Poznáte, že </a:t>
            </a:r>
            <a:r>
              <a:rPr lang="cs-CZ" sz="2400" b="1" u="sng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má moc sejmout z vás všechnu emocionální zátěž a vložit vám do srdce klid.</a:t>
            </a: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Vždyť i Jemu záleží na tom, abychom byli fyzicky </a:t>
            </a:r>
            <a:b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</a:br>
            <a:r>
              <a:rPr lang="cs-CZ" sz="2400" b="1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obnovení a vnitřně šťastní.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cs-CZ" sz="2400" b="1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7206" name="WordArt 54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8339137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blurRad="63500" dist="125724" dir="18900000" algn="ctr" rotWithShape="0">
                    <a:srgbClr val="FFCCCC">
                      <a:alpha val="50000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Předání starostí </a:t>
            </a:r>
          </a:p>
        </p:txBody>
      </p:sp>
      <p:pic>
        <p:nvPicPr>
          <p:cNvPr id="177208" name="Picture 56" descr="stvoření ad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683125"/>
            <a:ext cx="2898775" cy="2174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48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832350" y="682625"/>
            <a:ext cx="33940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None/>
            </a:pPr>
            <a:r>
              <a:rPr lang="cs-CZ" sz="39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Důvěřuj Bohu</a:t>
            </a:r>
            <a:endParaRPr lang="en-GB" sz="39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8620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55" name="WordArt 719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6538913" cy="7905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blurRad="63500" dist="125724" dir="18900000" algn="ctr" rotWithShape="0">
                    <a:srgbClr val="FFCCCC">
                      <a:alpha val="50000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Silná MOTIVACE</a:t>
            </a:r>
          </a:p>
        </p:txBody>
      </p:sp>
      <p:sp>
        <p:nvSpPr>
          <p:cNvPr id="143056" name="Text Box 720"/>
          <p:cNvSpPr txBox="1">
            <a:spLocks noChangeArrowheads="1"/>
          </p:cNvSpPr>
          <p:nvPr/>
        </p:nvSpPr>
        <p:spPr bwMode="auto">
          <a:xfrm>
            <a:off x="179388" y="2344738"/>
            <a:ext cx="9288462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  <a:t>Různé druhy motivů: nebýt nemocní, finanční zisk, popularita, kariéra...</a:t>
            </a:r>
            <a:endParaRPr lang="cs-CZ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  <a:t>Nejsilnější motivace k </a:t>
            </a:r>
            <a:br>
              <a:rPr lang="cs-CZ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</a:br>
            <a:r>
              <a:rPr lang="cs-CZ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  <a:t>odolání špatných zvyků </a:t>
            </a:r>
            <a:br>
              <a:rPr lang="cs-CZ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</a:br>
            <a:r>
              <a:rPr lang="cs-CZ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  <a:t>je LÁSKA. </a:t>
            </a:r>
            <a:br>
              <a:rPr lang="cs-CZ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</a:br>
            <a:r>
              <a:rPr lang="cs-CZ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  <a:t>„Nikdo nemá větší lásky, </a:t>
            </a:r>
            <a:br>
              <a:rPr lang="cs-CZ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</a:br>
            <a:r>
              <a:rPr lang="cs-CZ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  <a:t>než ten, kdo dá svůj </a:t>
            </a:r>
            <a:br>
              <a:rPr lang="cs-CZ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</a:br>
            <a:r>
              <a:rPr lang="cs-CZ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  <a:t>život za druhé.</a:t>
            </a:r>
            <a:r>
              <a:rPr lang="ja-JP" altLang="cs-CZ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</a:rPr>
              <a:t>“</a:t>
            </a:r>
            <a:endParaRPr lang="cs-CZ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0"/>
            </a:endParaRPr>
          </a:p>
        </p:txBody>
      </p:sp>
      <p:pic>
        <p:nvPicPr>
          <p:cNvPr id="143057" name="Picture 7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3725" y="2276475"/>
            <a:ext cx="3602038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695703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250825" y="476250"/>
            <a:ext cx="8893175" cy="13731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8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80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Život každého z nás má NEKONEČNOU HODNOTU – života Krále vesmíru. Pokud Mu uvěříme, nabízí nám SVOU SÍLU KE ZMĚNĚ.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-36513" y="2636838"/>
            <a:ext cx="6119813" cy="3935412"/>
          </a:xfrm>
          <a:prstGeom prst="rect">
            <a:avLst/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2800" b="1" i="1">
                <a:solidFill>
                  <a:srgbClr val="800000"/>
                </a:solidFill>
                <a:latin typeface="Comic Sans MS" charset="0"/>
                <a:ea typeface="ＭＳ Ｐゴシック" charset="0"/>
              </a:rPr>
              <a:t>„On dává zemdlenému sílu a  dostatek odvahy bezmocnému. Mladíci jsou zemdlení a unavení, jinoši se potácejí, klopýtají. Ale ti, kdo vkládají naději v Hospodina, nabývají NOVÉ SÍLY, vznášejí se jako orlové, běží bez únavy, jsou bez umdlení.</a:t>
            </a:r>
            <a:r>
              <a:rPr lang="ja-JP" altLang="cs-CZ" sz="2800" b="1" i="1">
                <a:solidFill>
                  <a:srgbClr val="800000"/>
                </a:solidFill>
                <a:latin typeface="Arial"/>
                <a:ea typeface="ＭＳ Ｐゴシック" charset="0"/>
              </a:rPr>
              <a:t>“</a:t>
            </a:r>
            <a:r>
              <a:rPr lang="cs-CZ" sz="2800" b="1" i="1">
                <a:solidFill>
                  <a:srgbClr val="800000"/>
                </a:solidFill>
                <a:latin typeface="Comic Sans MS" charset="0"/>
                <a:ea typeface="ＭＳ Ｐゴシック" charset="0"/>
              </a:rPr>
              <a:t> 				    Izaiáš 40, 29-31</a:t>
            </a:r>
          </a:p>
        </p:txBody>
      </p:sp>
      <p:pic>
        <p:nvPicPr>
          <p:cNvPr id="181254" name="Picture 6" descr="Ježí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484313"/>
            <a:ext cx="305435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02826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270000" y="682625"/>
            <a:ext cx="6121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marL="304800" indent="-304800">
              <a:tabLst>
                <a:tab pos="1219200" algn="l"/>
                <a:tab pos="2133600" algn="l"/>
                <a:tab pos="3048000" algn="l"/>
                <a:tab pos="3962400" algn="l"/>
                <a:tab pos="4876800" algn="l"/>
                <a:tab pos="5791200" algn="l"/>
                <a:tab pos="6705600" algn="l"/>
                <a:tab pos="7620000" algn="l"/>
                <a:tab pos="8534400" algn="l"/>
                <a:tab pos="9448800" algn="l"/>
                <a:tab pos="103632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1219200" algn="l"/>
                <a:tab pos="2133600" algn="l"/>
                <a:tab pos="3048000" algn="l"/>
                <a:tab pos="3962400" algn="l"/>
                <a:tab pos="4876800" algn="l"/>
                <a:tab pos="5791200" algn="l"/>
                <a:tab pos="6705600" algn="l"/>
                <a:tab pos="7620000" algn="l"/>
                <a:tab pos="8534400" algn="l"/>
                <a:tab pos="9448800" algn="l"/>
                <a:tab pos="103632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1219200" algn="l"/>
                <a:tab pos="2133600" algn="l"/>
                <a:tab pos="3048000" algn="l"/>
                <a:tab pos="3962400" algn="l"/>
                <a:tab pos="4876800" algn="l"/>
                <a:tab pos="5791200" algn="l"/>
                <a:tab pos="6705600" algn="l"/>
                <a:tab pos="7620000" algn="l"/>
                <a:tab pos="8534400" algn="l"/>
                <a:tab pos="9448800" algn="l"/>
                <a:tab pos="103632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1219200" algn="l"/>
                <a:tab pos="2133600" algn="l"/>
                <a:tab pos="3048000" algn="l"/>
                <a:tab pos="3962400" algn="l"/>
                <a:tab pos="4876800" algn="l"/>
                <a:tab pos="5791200" algn="l"/>
                <a:tab pos="6705600" algn="l"/>
                <a:tab pos="7620000" algn="l"/>
                <a:tab pos="8534400" algn="l"/>
                <a:tab pos="9448800" algn="l"/>
                <a:tab pos="103632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1219200" algn="l"/>
                <a:tab pos="2133600" algn="l"/>
                <a:tab pos="3048000" algn="l"/>
                <a:tab pos="3962400" algn="l"/>
                <a:tab pos="4876800" algn="l"/>
                <a:tab pos="5791200" algn="l"/>
                <a:tab pos="6705600" algn="l"/>
                <a:tab pos="7620000" algn="l"/>
                <a:tab pos="8534400" algn="l"/>
                <a:tab pos="9448800" algn="l"/>
                <a:tab pos="103632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9200" algn="l"/>
                <a:tab pos="2133600" algn="l"/>
                <a:tab pos="3048000" algn="l"/>
                <a:tab pos="3962400" algn="l"/>
                <a:tab pos="4876800" algn="l"/>
                <a:tab pos="5791200" algn="l"/>
                <a:tab pos="6705600" algn="l"/>
                <a:tab pos="7620000" algn="l"/>
                <a:tab pos="8534400" algn="l"/>
                <a:tab pos="9448800" algn="l"/>
                <a:tab pos="103632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9200" algn="l"/>
                <a:tab pos="2133600" algn="l"/>
                <a:tab pos="3048000" algn="l"/>
                <a:tab pos="3962400" algn="l"/>
                <a:tab pos="4876800" algn="l"/>
                <a:tab pos="5791200" algn="l"/>
                <a:tab pos="6705600" algn="l"/>
                <a:tab pos="7620000" algn="l"/>
                <a:tab pos="8534400" algn="l"/>
                <a:tab pos="9448800" algn="l"/>
                <a:tab pos="103632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9200" algn="l"/>
                <a:tab pos="2133600" algn="l"/>
                <a:tab pos="3048000" algn="l"/>
                <a:tab pos="3962400" algn="l"/>
                <a:tab pos="4876800" algn="l"/>
                <a:tab pos="5791200" algn="l"/>
                <a:tab pos="6705600" algn="l"/>
                <a:tab pos="7620000" algn="l"/>
                <a:tab pos="8534400" algn="l"/>
                <a:tab pos="9448800" algn="l"/>
                <a:tab pos="103632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19200" algn="l"/>
                <a:tab pos="2133600" algn="l"/>
                <a:tab pos="3048000" algn="l"/>
                <a:tab pos="3962400" algn="l"/>
                <a:tab pos="4876800" algn="l"/>
                <a:tab pos="5791200" algn="l"/>
                <a:tab pos="6705600" algn="l"/>
                <a:tab pos="7620000" algn="l"/>
                <a:tab pos="8534400" algn="l"/>
                <a:tab pos="9448800" algn="l"/>
                <a:tab pos="103632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en-GB" sz="39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Humanst521 XBdCn BT" charset="0"/>
                <a:cs typeface="Humanst521 XBdCn BT" charset="0"/>
              </a:rPr>
              <a:t>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endParaRPr lang="en-GB" sz="39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611188" y="1268413"/>
            <a:ext cx="80645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umanst521 XBdCn BT" charset="0"/>
                <a:ea typeface="ＭＳ Ｐゴシック" charset="0"/>
                <a:cs typeface="Humanst521 XBdCn BT"/>
              </a:rPr>
              <a:t>"Ulehneš-li, nebudeš se strachovat, ulehneš a příjemný bude tvůj spánek."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umanst521 XBdCn BT" charset="0"/>
                <a:ea typeface="ＭＳ Ｐゴシック" charset="0"/>
                <a:cs typeface="Humanst521 XBdCn BT"/>
              </a:rPr>
              <a:t>                    			Přísloví 3:24</a:t>
            </a:r>
          </a:p>
        </p:txBody>
      </p:sp>
    </p:spTree>
    <p:extLst>
      <p:ext uri="{BB962C8B-B14F-4D97-AF65-F5344CB8AC3E}">
        <p14:creationId xmlns:p14="http://schemas.microsoft.com/office/powerpoint/2010/main" xmlns="" val="21048587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08298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68" name="AutoShape 36"/>
          <p:cNvSpPr>
            <a:spLocks noChangeArrowheads="1"/>
          </p:cNvSpPr>
          <p:nvPr/>
        </p:nvSpPr>
        <p:spPr bwMode="auto">
          <a:xfrm>
            <a:off x="6227763" y="3384550"/>
            <a:ext cx="576262" cy="476250"/>
          </a:xfrm>
          <a:prstGeom prst="star8">
            <a:avLst>
              <a:gd name="adj" fmla="val 31819"/>
            </a:avLst>
          </a:prstGeom>
          <a:gradFill rotWithShape="1">
            <a:gsLst>
              <a:gs pos="0">
                <a:srgbClr val="FFCC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5252" name="Rectangle 20"/>
          <p:cNvSpPr>
            <a:spLocks noChangeArrowheads="1"/>
          </p:cNvSpPr>
          <p:nvPr/>
        </p:nvSpPr>
        <p:spPr bwMode="auto">
          <a:xfrm>
            <a:off x="3635375" y="4049713"/>
            <a:ext cx="5508625" cy="2808287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000099"/>
              </a:gs>
              <a:gs pos="100000">
                <a:srgbClr val="66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5237" name="WordArt 5"/>
          <p:cNvSpPr>
            <a:spLocks noChangeArrowheads="1" noChangeShapeType="1" noTextEdit="1"/>
          </p:cNvSpPr>
          <p:nvPr/>
        </p:nvSpPr>
        <p:spPr bwMode="auto">
          <a:xfrm>
            <a:off x="611188" y="2997200"/>
            <a:ext cx="8208962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solidFill>
                  <a:srgbClr val="00FFCC"/>
                </a:solidFill>
                <a:effectLst>
                  <a:outerShdw blurRad="63500"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Pomáhá vyplavovat více MELATONINU</a:t>
            </a:r>
          </a:p>
        </p:txBody>
      </p:sp>
      <p:sp>
        <p:nvSpPr>
          <p:cNvPr id="95236" name="WordArt 4"/>
          <p:cNvSpPr>
            <a:spLocks noChangeArrowheads="1" noChangeShapeType="1" noTextEdit="1"/>
          </p:cNvSpPr>
          <p:nvPr/>
        </p:nvSpPr>
        <p:spPr bwMode="auto">
          <a:xfrm rot="-1042779">
            <a:off x="1066800" y="400050"/>
            <a:ext cx="8893175" cy="18002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9366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742779" scaled="1"/>
                </a:gradFill>
                <a:latin typeface="Comic Sans MS"/>
                <a:ea typeface="Comic Sans MS"/>
                <a:cs typeface="Comic Sans MS"/>
              </a:rPr>
              <a:t>SPÁNEK 2 hodiny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742779" scaled="1"/>
                </a:gradFill>
                <a:latin typeface="Comic Sans MS"/>
                <a:ea typeface="Comic Sans MS"/>
                <a:cs typeface="Comic Sans MS"/>
              </a:rPr>
              <a:t>před půlnocí</a:t>
            </a:r>
          </a:p>
        </p:txBody>
      </p:sp>
      <p:pic>
        <p:nvPicPr>
          <p:cNvPr id="95250" name="Picture 18" descr="C:\Dokumenty\Datalife\janin archivní adresář\soubory obrázky\spánek s radostí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02038"/>
            <a:ext cx="3635375" cy="3321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5251" name="WordArt 19"/>
          <p:cNvSpPr>
            <a:spLocks noChangeArrowheads="1" noChangeShapeType="1" noTextEdit="1"/>
          </p:cNvSpPr>
          <p:nvPr/>
        </p:nvSpPr>
        <p:spPr bwMode="auto">
          <a:xfrm>
            <a:off x="3708400" y="4148138"/>
            <a:ext cx="5400675" cy="2520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0"/>
                <a:gd name="adj2" fmla="val 676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solidFill>
                  <a:srgbClr val="FFFF00"/>
                </a:solidFill>
                <a:effectLst>
                  <a:outerShdw blurRad="63500" dist="53882" dir="2700000" algn="ctr" rotWithShape="0">
                    <a:srgbClr val="660066">
                      <a:alpha val="80000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(zpomaluje stárnutí,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solidFill>
                  <a:srgbClr val="FFFF00"/>
                </a:solidFill>
                <a:effectLst>
                  <a:outerShdw blurRad="63500" dist="53882" dir="2700000" algn="ctr" rotWithShape="0">
                    <a:srgbClr val="660066">
                      <a:alpha val="80000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má antioxidační účinky,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solidFill>
                  <a:srgbClr val="FFFF00"/>
                </a:solidFill>
                <a:effectLst>
                  <a:outerShdw blurRad="63500" dist="53882" dir="2700000" algn="ctr" rotWithShape="0">
                    <a:srgbClr val="660066">
                      <a:alpha val="80000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chrání před rakovinou,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solidFill>
                  <a:srgbClr val="FFFF00"/>
                </a:solidFill>
                <a:effectLst>
                  <a:outerShdw blurRad="63500" dist="53882" dir="2700000" algn="ctr" rotWithShape="0">
                    <a:srgbClr val="660066">
                      <a:alpha val="80000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 CVO, osteoporózou,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solidFill>
                  <a:srgbClr val="FFFF00"/>
                </a:solidFill>
                <a:effectLst>
                  <a:outerShdw blurRad="63500" dist="53882" dir="2700000" algn="ctr" rotWithShape="0">
                    <a:srgbClr val="660066">
                      <a:alpha val="80000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zlepšuje imunitu,pomáhá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solidFill>
                  <a:srgbClr val="FFFF00"/>
                </a:solidFill>
                <a:effectLst>
                  <a:outerShdw blurRad="63500" dist="53882" dir="2700000" algn="ctr" rotWithShape="0">
                    <a:srgbClr val="660066">
                      <a:alpha val="80000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lépe zvládat stresy)</a:t>
            </a:r>
          </a:p>
        </p:txBody>
      </p:sp>
      <p:sp>
        <p:nvSpPr>
          <p:cNvPr id="95254" name="WordArt 22"/>
          <p:cNvSpPr>
            <a:spLocks noChangeArrowheads="1" noChangeShapeType="1" noTextEdit="1"/>
          </p:cNvSpPr>
          <p:nvPr/>
        </p:nvSpPr>
        <p:spPr bwMode="auto">
          <a:xfrm>
            <a:off x="539750" y="2276475"/>
            <a:ext cx="8208963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solidFill>
                  <a:srgbClr val="00FFCC"/>
                </a:solidFill>
                <a:effectLst>
                  <a:outerShdw blurRad="63500"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Je dvakrát účinnější, než po půlnoci</a:t>
            </a:r>
          </a:p>
        </p:txBody>
      </p:sp>
      <p:sp>
        <p:nvSpPr>
          <p:cNvPr id="95255" name="AutoShape 23"/>
          <p:cNvSpPr>
            <a:spLocks noChangeArrowheads="1"/>
          </p:cNvSpPr>
          <p:nvPr/>
        </p:nvSpPr>
        <p:spPr bwMode="auto">
          <a:xfrm>
            <a:off x="179388" y="2347913"/>
            <a:ext cx="288925" cy="360362"/>
          </a:xfrm>
          <a:prstGeom prst="moo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5256" name="AutoShape 24"/>
          <p:cNvSpPr>
            <a:spLocks noChangeArrowheads="1"/>
          </p:cNvSpPr>
          <p:nvPr/>
        </p:nvSpPr>
        <p:spPr bwMode="auto">
          <a:xfrm>
            <a:off x="179388" y="2997200"/>
            <a:ext cx="288925" cy="360363"/>
          </a:xfrm>
          <a:prstGeom prst="moo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5258" name="AutoShape 26"/>
          <p:cNvSpPr>
            <a:spLocks noChangeArrowheads="1"/>
          </p:cNvSpPr>
          <p:nvPr/>
        </p:nvSpPr>
        <p:spPr bwMode="auto">
          <a:xfrm>
            <a:off x="539750" y="1484313"/>
            <a:ext cx="576263" cy="4318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5259" name="AutoShape 27"/>
          <p:cNvSpPr>
            <a:spLocks noChangeArrowheads="1"/>
          </p:cNvSpPr>
          <p:nvPr/>
        </p:nvSpPr>
        <p:spPr bwMode="auto">
          <a:xfrm>
            <a:off x="1835150" y="1125538"/>
            <a:ext cx="215900" cy="360362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5260" name="AutoShape 28"/>
          <p:cNvSpPr>
            <a:spLocks noChangeArrowheads="1"/>
          </p:cNvSpPr>
          <p:nvPr/>
        </p:nvSpPr>
        <p:spPr bwMode="auto">
          <a:xfrm>
            <a:off x="1116013" y="2636838"/>
            <a:ext cx="215900" cy="360362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5263" name="AutoShape 31"/>
          <p:cNvSpPr>
            <a:spLocks noChangeArrowheads="1"/>
          </p:cNvSpPr>
          <p:nvPr/>
        </p:nvSpPr>
        <p:spPr bwMode="auto">
          <a:xfrm>
            <a:off x="7667625" y="188913"/>
            <a:ext cx="576263" cy="4318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5264" name="AutoShape 32"/>
          <p:cNvSpPr>
            <a:spLocks noChangeArrowheads="1"/>
          </p:cNvSpPr>
          <p:nvPr/>
        </p:nvSpPr>
        <p:spPr bwMode="auto">
          <a:xfrm>
            <a:off x="8388350" y="3644900"/>
            <a:ext cx="576263" cy="4318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5265" name="AutoShape 33"/>
          <p:cNvSpPr>
            <a:spLocks noChangeArrowheads="1"/>
          </p:cNvSpPr>
          <p:nvPr/>
        </p:nvSpPr>
        <p:spPr bwMode="auto">
          <a:xfrm>
            <a:off x="4356100" y="3429000"/>
            <a:ext cx="215900" cy="360363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5266" name="AutoShape 34"/>
          <p:cNvSpPr>
            <a:spLocks noChangeArrowheads="1"/>
          </p:cNvSpPr>
          <p:nvPr/>
        </p:nvSpPr>
        <p:spPr bwMode="auto">
          <a:xfrm>
            <a:off x="7956550" y="1989138"/>
            <a:ext cx="503238" cy="360362"/>
          </a:xfrm>
          <a:prstGeom prst="star4">
            <a:avLst>
              <a:gd name="adj" fmla="val 1435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5267" name="AutoShape 35"/>
          <p:cNvSpPr>
            <a:spLocks noChangeArrowheads="1"/>
          </p:cNvSpPr>
          <p:nvPr/>
        </p:nvSpPr>
        <p:spPr bwMode="auto">
          <a:xfrm>
            <a:off x="8388350" y="908050"/>
            <a:ext cx="576263" cy="476250"/>
          </a:xfrm>
          <a:prstGeom prst="star8">
            <a:avLst>
              <a:gd name="adj" fmla="val 31819"/>
            </a:avLst>
          </a:prstGeom>
          <a:gradFill rotWithShape="1">
            <a:gsLst>
              <a:gs pos="0">
                <a:srgbClr val="FFCC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5269" name="AutoShape 37"/>
          <p:cNvSpPr>
            <a:spLocks noChangeArrowheads="1"/>
          </p:cNvSpPr>
          <p:nvPr/>
        </p:nvSpPr>
        <p:spPr bwMode="auto">
          <a:xfrm>
            <a:off x="34925" y="115888"/>
            <a:ext cx="433388" cy="360362"/>
          </a:xfrm>
          <a:prstGeom prst="star8">
            <a:avLst>
              <a:gd name="adj" fmla="val 31819"/>
            </a:avLst>
          </a:prstGeom>
          <a:gradFill rotWithShape="1">
            <a:gsLst>
              <a:gs pos="0">
                <a:srgbClr val="FFCC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54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2" grpId="0" animBg="1"/>
      <p:bldP spid="95237" grpId="0" animBg="1"/>
      <p:bldP spid="95236" grpId="0" animBg="1"/>
      <p:bldP spid="9525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rotWithShape="1">
            <a:gsLst>
              <a:gs pos="0">
                <a:srgbClr val="33CC33"/>
              </a:gs>
              <a:gs pos="50000">
                <a:srgbClr val="B3FDA1"/>
              </a:gs>
              <a:gs pos="100000">
                <a:srgbClr val="33CC33"/>
              </a:gs>
            </a:gsLst>
            <a:lin ang="5400000" scaled="1"/>
          </a:gradFill>
          <a:effectLst>
            <a:outerShdw blurRad="63500" dist="38099" dir="2700000" algn="ctr" rotWithShape="0">
              <a:srgbClr val="FF33CC">
                <a:alpha val="50000"/>
              </a:srgbClr>
            </a:outerShdw>
          </a:effectLst>
        </p:spPr>
        <p:txBody>
          <a:bodyPr/>
          <a:lstStyle/>
          <a:p>
            <a:r>
              <a:rPr lang="cs-CZ" sz="4800">
                <a:solidFill>
                  <a:srgbClr val="FF33CC"/>
                </a:solidFill>
                <a:latin typeface="Comic Sans MS" charset="0"/>
              </a:rPr>
              <a:t>Je snadné formovat nový zvyk?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825" y="1655763"/>
            <a:ext cx="6335713" cy="4435475"/>
          </a:xfrm>
        </p:spPr>
        <p:txBody>
          <a:bodyPr/>
          <a:lstStyle/>
          <a:p>
            <a:pPr>
              <a:buFontTx/>
              <a:buNone/>
            </a:pPr>
            <a:r>
              <a:rPr lang="cs-CZ" sz="3000" b="1" u="sng">
                <a:solidFill>
                  <a:srgbClr val="FFFF00"/>
                </a:solidFill>
                <a:latin typeface="Comic Sans MS" charset="0"/>
              </a:rPr>
              <a:t>Kdy je to jednodušší?</a:t>
            </a:r>
          </a:p>
          <a:p>
            <a:pPr>
              <a:buFontTx/>
              <a:buNone/>
            </a:pPr>
            <a:r>
              <a:rPr lang="cs-CZ" sz="3000" b="1">
                <a:solidFill>
                  <a:srgbClr val="FFCC00"/>
                </a:solidFill>
                <a:latin typeface="Comic Sans MS" charset="0"/>
              </a:rPr>
              <a:t>Když mám správnou motivaci</a:t>
            </a:r>
          </a:p>
          <a:p>
            <a:pPr>
              <a:buFontTx/>
              <a:buNone/>
            </a:pPr>
            <a:endParaRPr lang="cs-CZ" sz="900" b="1">
              <a:solidFill>
                <a:srgbClr val="FFCC00"/>
              </a:solidFill>
              <a:latin typeface="Comic Sans MS" charset="0"/>
            </a:endParaRPr>
          </a:p>
          <a:p>
            <a:pPr>
              <a:buFontTx/>
              <a:buNone/>
            </a:pPr>
            <a:r>
              <a:rPr lang="cs-CZ" sz="3000" b="1">
                <a:solidFill>
                  <a:srgbClr val="FFCC00"/>
                </a:solidFill>
                <a:latin typeface="Comic Sans MS" charset="0"/>
              </a:rPr>
              <a:t>Když pochopím proč je to dobré</a:t>
            </a:r>
          </a:p>
          <a:p>
            <a:pPr>
              <a:buFontTx/>
              <a:buNone/>
            </a:pPr>
            <a:endParaRPr lang="cs-CZ" sz="900" b="1">
              <a:solidFill>
                <a:srgbClr val="FFCC00"/>
              </a:solidFill>
              <a:latin typeface="Comic Sans MS" charset="0"/>
            </a:endParaRPr>
          </a:p>
          <a:p>
            <a:pPr>
              <a:buFontTx/>
              <a:buNone/>
            </a:pPr>
            <a:r>
              <a:rPr lang="cs-CZ" sz="3000" b="1">
                <a:solidFill>
                  <a:srgbClr val="FFCC00"/>
                </a:solidFill>
                <a:latin typeface="Comic Sans MS" charset="0"/>
              </a:rPr>
              <a:t>Když to se mnou zkouší více lidí</a:t>
            </a:r>
          </a:p>
          <a:p>
            <a:pPr>
              <a:buFontTx/>
              <a:buNone/>
            </a:pPr>
            <a:endParaRPr lang="cs-CZ" sz="900" b="1">
              <a:solidFill>
                <a:srgbClr val="FFCC00"/>
              </a:solidFill>
              <a:latin typeface="Comic Sans MS" charset="0"/>
            </a:endParaRPr>
          </a:p>
          <a:p>
            <a:pPr>
              <a:buFontTx/>
              <a:buNone/>
            </a:pPr>
            <a:r>
              <a:rPr lang="cs-CZ" sz="3000" b="1">
                <a:solidFill>
                  <a:srgbClr val="FFCC00"/>
                </a:solidFill>
                <a:latin typeface="Comic Sans MS" charset="0"/>
              </a:rPr>
              <a:t>Když mi to funguje a pomáhá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11188" y="5462588"/>
            <a:ext cx="7524750" cy="1190625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B3FDA1"/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sz="36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  <a:t>Nový návyk se tvoří 21 dní. </a:t>
            </a:r>
            <a:br>
              <a:rPr lang="cs-CZ" sz="36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</a:br>
            <a:r>
              <a:rPr lang="cs-CZ" sz="36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  <a:t>Nejtěžší je však ZAČÁTEK...</a:t>
            </a:r>
          </a:p>
        </p:txBody>
      </p:sp>
      <p:pic>
        <p:nvPicPr>
          <p:cNvPr id="8197" name="Picture 5" descr="trofej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35750" y="1557338"/>
            <a:ext cx="2257425" cy="3533775"/>
          </a:xfr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42863" y="2276475"/>
            <a:ext cx="395287" cy="360363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57150" y="2997200"/>
            <a:ext cx="395288" cy="360363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71438" y="3673475"/>
            <a:ext cx="395287" cy="360363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85725" y="4365625"/>
            <a:ext cx="395288" cy="360363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60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3" y="2143125"/>
            <a:ext cx="8229601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>
                <a:latin typeface="Comic Sans MS" charset="0"/>
              </a:rPr>
              <a:t>Tělo fantasticky </a:t>
            </a:r>
            <a:r>
              <a:rPr lang="cs-CZ" b="1">
                <a:solidFill>
                  <a:srgbClr val="FF9900"/>
                </a:solidFill>
                <a:latin typeface="Comic Sans MS" charset="0"/>
              </a:rPr>
              <a:t>obnovuje zdraví,</a:t>
            </a:r>
            <a:r>
              <a:rPr lang="cs-CZ" b="1">
                <a:solidFill>
                  <a:schemeClr val="bg1"/>
                </a:solidFill>
                <a:latin typeface="Comic Sans MS" charset="0"/>
              </a:rPr>
              <a:t> </a:t>
            </a:r>
            <a:r>
              <a:rPr lang="cs-CZ" b="1">
                <a:latin typeface="Comic Sans MS" charset="0"/>
              </a:rPr>
              <a:t/>
            </a:r>
            <a:br>
              <a:rPr lang="cs-CZ" b="1">
                <a:latin typeface="Comic Sans MS" charset="0"/>
              </a:rPr>
            </a:br>
            <a:r>
              <a:rPr lang="cs-CZ" b="1">
                <a:latin typeface="Comic Sans MS" charset="0"/>
              </a:rPr>
              <a:t> pokud odstraníme </a:t>
            </a:r>
            <a:r>
              <a:rPr lang="cs-CZ" b="1">
                <a:solidFill>
                  <a:srgbClr val="FFFF00"/>
                </a:solidFill>
                <a:latin typeface="Comic Sans MS" charset="0"/>
              </a:rPr>
              <a:t>příčinu nemocí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1600" b="1">
              <a:solidFill>
                <a:srgbClr val="FFFF00"/>
              </a:solidFill>
              <a:latin typeface="Comic Sans MS" charset="0"/>
            </a:endParaRPr>
          </a:p>
          <a:p>
            <a:pPr>
              <a:lnSpc>
                <a:spcPct val="90000"/>
              </a:lnSpc>
            </a:pPr>
            <a:r>
              <a:rPr lang="cs-CZ" b="1">
                <a:latin typeface="Comic Sans MS" charset="0"/>
              </a:rPr>
              <a:t> Pokud jste zdrávi – nezapomeňte, </a:t>
            </a:r>
            <a:br>
              <a:rPr lang="cs-CZ" b="1">
                <a:latin typeface="Comic Sans MS" charset="0"/>
              </a:rPr>
            </a:br>
            <a:r>
              <a:rPr lang="cs-CZ" b="1">
                <a:latin typeface="Comic Sans MS" charset="0"/>
              </a:rPr>
              <a:t> nejlepší léčba </a:t>
            </a:r>
            <a:r>
              <a:rPr lang="cs-CZ" b="1">
                <a:solidFill>
                  <a:srgbClr val="FF9900"/>
                </a:solidFill>
                <a:latin typeface="Comic Sans MS" charset="0"/>
              </a:rPr>
              <a:t>zítřejších nemocí</a:t>
            </a:r>
            <a:r>
              <a:rPr lang="cs-CZ" b="1">
                <a:solidFill>
                  <a:schemeClr val="bg1"/>
                </a:solidFill>
                <a:latin typeface="Comic Sans MS" charset="0"/>
              </a:rPr>
              <a:t> </a:t>
            </a:r>
            <a:r>
              <a:rPr lang="cs-CZ" b="1">
                <a:latin typeface="Comic Sans MS" charset="0"/>
              </a:rPr>
              <a:t/>
            </a:r>
            <a:br>
              <a:rPr lang="cs-CZ" b="1">
                <a:latin typeface="Comic Sans MS" charset="0"/>
              </a:rPr>
            </a:br>
            <a:r>
              <a:rPr lang="cs-CZ" b="1">
                <a:latin typeface="Comic Sans MS" charset="0"/>
              </a:rPr>
              <a:t> je </a:t>
            </a:r>
            <a:r>
              <a:rPr lang="cs-CZ" b="1">
                <a:solidFill>
                  <a:srgbClr val="FF0000"/>
                </a:solidFill>
                <a:latin typeface="Comic Sans MS" charset="0"/>
              </a:rPr>
              <a:t>dnešní Prevence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1600" b="1">
              <a:solidFill>
                <a:srgbClr val="FF0000"/>
              </a:solidFill>
              <a:latin typeface="Comic Sans MS" charset="0"/>
            </a:endParaRPr>
          </a:p>
          <a:p>
            <a:pPr>
              <a:lnSpc>
                <a:spcPct val="90000"/>
              </a:lnSpc>
            </a:pPr>
            <a:r>
              <a:rPr lang="cs-CZ" b="1">
                <a:latin typeface="Comic Sans MS" charset="0"/>
              </a:rPr>
              <a:t> </a:t>
            </a:r>
            <a:r>
              <a:rPr lang="cs-CZ" b="1" u="sng">
                <a:latin typeface="Comic Sans MS" charset="0"/>
              </a:rPr>
              <a:t>Šance:</a:t>
            </a:r>
            <a:r>
              <a:rPr lang="cs-CZ" b="1">
                <a:latin typeface="Comic Sans MS" charset="0"/>
              </a:rPr>
              <a:t>  </a:t>
            </a:r>
            <a:r>
              <a:rPr lang="cs-CZ" b="1">
                <a:solidFill>
                  <a:srgbClr val="FFFF00"/>
                </a:solidFill>
                <a:latin typeface="Comic Sans MS" charset="0"/>
              </a:rPr>
              <a:t>NOVÝ ZAČÁTEK </a:t>
            </a:r>
            <a:r>
              <a:rPr lang="cs-CZ" b="1">
                <a:solidFill>
                  <a:srgbClr val="00FF00"/>
                </a:solidFill>
                <a:latin typeface="Comic Sans MS" charset="0"/>
              </a:rPr>
              <a:t> </a:t>
            </a:r>
            <a:br>
              <a:rPr lang="cs-CZ" b="1">
                <a:solidFill>
                  <a:srgbClr val="00FF00"/>
                </a:solidFill>
                <a:latin typeface="Comic Sans MS" charset="0"/>
              </a:rPr>
            </a:br>
            <a:r>
              <a:rPr lang="cs-CZ" b="1">
                <a:solidFill>
                  <a:srgbClr val="00FF00"/>
                </a:solidFill>
                <a:latin typeface="Comic Sans MS" charset="0"/>
              </a:rPr>
              <a:t> </a:t>
            </a:r>
            <a:r>
              <a:rPr lang="cs-CZ" b="1">
                <a:solidFill>
                  <a:srgbClr val="FF0000"/>
                </a:solidFill>
                <a:latin typeface="Comic Sans MS" charset="0"/>
              </a:rPr>
              <a:t>- program k znovuobnovení </a:t>
            </a:r>
            <a:br>
              <a:rPr lang="cs-CZ" b="1">
                <a:solidFill>
                  <a:srgbClr val="FF0000"/>
                </a:solidFill>
                <a:latin typeface="Comic Sans MS" charset="0"/>
              </a:rPr>
            </a:br>
            <a:r>
              <a:rPr lang="cs-CZ" b="1">
                <a:solidFill>
                  <a:srgbClr val="FF0000"/>
                </a:solidFill>
                <a:latin typeface="Comic Sans MS" charset="0"/>
              </a:rPr>
              <a:t>   </a:t>
            </a:r>
            <a:r>
              <a:rPr lang="cs-CZ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Vašeho zdraví!</a:t>
            </a:r>
          </a:p>
        </p:txBody>
      </p: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0" y="187325"/>
            <a:ext cx="9144000" cy="1557338"/>
            <a:chOff x="0" y="118"/>
            <a:chExt cx="5760" cy="981"/>
          </a:xfrm>
        </p:grpSpPr>
        <p:sp>
          <p:nvSpPr>
            <p:cNvPr id="9225" name="Oval 9"/>
            <p:cNvSpPr>
              <a:spLocks noChangeArrowheads="1"/>
            </p:cNvSpPr>
            <p:nvPr/>
          </p:nvSpPr>
          <p:spPr bwMode="auto">
            <a:xfrm>
              <a:off x="0" y="118"/>
              <a:ext cx="5760" cy="981"/>
            </a:xfrm>
            <a:prstGeom prst="ellipse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B3FDA1"/>
                </a:gs>
                <a:gs pos="100000">
                  <a:srgbClr val="33CC3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922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58" y="119"/>
              <a:ext cx="5398" cy="72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Triangle">
                <a:avLst>
                  <a:gd name="adj" fmla="val 50000"/>
                </a:avLst>
              </a:prstTxWarp>
              <a:scene3d>
                <a:camera prst="legacyObliqueTopLeft"/>
                <a:lightRig rig="legacyNormal3" dir="r"/>
              </a:scene3d>
              <a:sp3d extrusionH="201600" prstMaterial="legacyMatte">
                <a:extrusionClr>
                  <a:srgbClr val="0066CC"/>
                </a:extrusionClr>
              </a:sp3d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3600" b="1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0000"/>
                      </a:gs>
                      <a:gs pos="50000">
                        <a:srgbClr val="FF0066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Comic Sans MS"/>
                  <a:ea typeface="Comic Sans MS"/>
                  <a:cs typeface="Comic Sans MS"/>
                </a:rPr>
                <a:t>NIKDY NENÍ  POZDĚ</a:t>
              </a:r>
            </a:p>
          </p:txBody>
        </p:sp>
      </p:grp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0" y="2276475"/>
            <a:ext cx="395288" cy="288925"/>
          </a:xfrm>
          <a:prstGeom prst="smileyFace">
            <a:avLst>
              <a:gd name="adj" fmla="val 4653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14288" y="3500438"/>
            <a:ext cx="395287" cy="288925"/>
          </a:xfrm>
          <a:prstGeom prst="smileyFace">
            <a:avLst>
              <a:gd name="adj" fmla="val 4653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14288" y="5156200"/>
            <a:ext cx="395287" cy="288925"/>
          </a:xfrm>
          <a:prstGeom prst="smileyFace">
            <a:avLst>
              <a:gd name="adj" fmla="val 4653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9224" name="Picture 8" descr="j02975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0563" y="3357563"/>
            <a:ext cx="2211387" cy="35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813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-323850" y="53975"/>
            <a:ext cx="9756775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FF33CC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540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Jak je možné začít znovu?</a:t>
            </a:r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827088" y="6021388"/>
            <a:ext cx="4038600" cy="533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DE40C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</a:pPr>
            <a:r>
              <a:rPr lang="cs-CZ" sz="360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Pythagoras</a:t>
            </a:r>
          </a:p>
        </p:txBody>
      </p:sp>
      <p:grpSp>
        <p:nvGrpSpPr>
          <p:cNvPr id="188422" name="Group 6"/>
          <p:cNvGrpSpPr>
            <a:grpSpLocks/>
          </p:cNvGrpSpPr>
          <p:nvPr/>
        </p:nvGrpSpPr>
        <p:grpSpPr bwMode="auto">
          <a:xfrm rot="-203323">
            <a:off x="395288" y="1339850"/>
            <a:ext cx="8280400" cy="3960813"/>
            <a:chOff x="158" y="733"/>
            <a:chExt cx="5307" cy="2788"/>
          </a:xfrm>
        </p:grpSpPr>
        <p:sp>
          <p:nvSpPr>
            <p:cNvPr id="188423" name="Rectangle 7"/>
            <p:cNvSpPr>
              <a:spLocks noChangeArrowheads="1"/>
            </p:cNvSpPr>
            <p:nvPr/>
          </p:nvSpPr>
          <p:spPr bwMode="auto">
            <a:xfrm>
              <a:off x="158" y="845"/>
              <a:ext cx="5307" cy="267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88424" name="WordArt 8" descr="Úzký svislý"/>
            <p:cNvSpPr>
              <a:spLocks noChangeArrowheads="1" noChangeShapeType="1" noTextEdit="1"/>
            </p:cNvSpPr>
            <p:nvPr/>
          </p:nvSpPr>
          <p:spPr bwMode="auto">
            <a:xfrm>
              <a:off x="393" y="733"/>
              <a:ext cx="4808" cy="2633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23491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blurRad="63500" dist="46662" dir="2115817" algn="ctr" rotWithShape="0">
                      <a:srgbClr val="000000">
                        <a:alpha val="80000"/>
                      </a:srgbClr>
                    </a:outerShdw>
                  </a:effectLst>
                  <a:latin typeface="Arial Black"/>
                  <a:ea typeface="Arial Black"/>
                  <a:cs typeface="Arial Black"/>
                </a:rPr>
                <a:t>Zvol to nejlepší,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blurRad="63500" dist="46662" dir="2115817" algn="ctr" rotWithShape="0">
                      <a:srgbClr val="000000">
                        <a:alpha val="80000"/>
                      </a:srgbClr>
                    </a:outerShdw>
                  </a:effectLst>
                  <a:latin typeface="Arial Black"/>
                  <a:ea typeface="Arial Black"/>
                  <a:cs typeface="Arial Black"/>
                </a:rPr>
                <a:t>zvyk to brzy přemění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blurRad="63500" dist="46662" dir="2115817" algn="ctr" rotWithShape="0">
                      <a:srgbClr val="000000">
                        <a:alpha val="80000"/>
                      </a:srgbClr>
                    </a:outerShdw>
                  </a:effectLst>
                  <a:latin typeface="Arial Black"/>
                  <a:ea typeface="Arial Black"/>
                  <a:cs typeface="Arial Black"/>
                </a:rPr>
                <a:t>na příjemné a snadné.</a:t>
              </a:r>
            </a:p>
          </p:txBody>
        </p:sp>
        <p:sp>
          <p:nvSpPr>
            <p:cNvPr id="188425" name="Rectangle 9"/>
            <p:cNvSpPr>
              <a:spLocks noChangeArrowheads="1"/>
            </p:cNvSpPr>
            <p:nvPr/>
          </p:nvSpPr>
          <p:spPr bwMode="auto">
            <a:xfrm>
              <a:off x="249" y="890"/>
              <a:ext cx="5126" cy="254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188426" name="Picture 10" descr="mozek bez dokt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157788"/>
            <a:ext cx="18351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175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 decel="100000"/>
                                        <p:tgtEl>
                                          <p:spTgt spid="188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0" decel="100000" fill="hold"/>
                                        <p:tgtEl>
                                          <p:spTgt spid="188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decel="100000" fill="hold"/>
                                        <p:tgtEl>
                                          <p:spTgt spid="188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decel="100000" fill="hold"/>
                                        <p:tgtEl>
                                          <p:spTgt spid="188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8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8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19163" y="682625"/>
            <a:ext cx="47958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None/>
            </a:pPr>
            <a:r>
              <a:rPr lang="cs-CZ" sz="39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Mrhání časem?</a:t>
            </a:r>
            <a:endParaRPr lang="en-GB" sz="39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9785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52400" y="457200"/>
            <a:ext cx="8839200" cy="990600"/>
          </a:xfrm>
          <a:prstGeom prst="roundRect">
            <a:avLst>
              <a:gd name="adj" fmla="val 16667"/>
            </a:avLst>
          </a:prstGeom>
          <a:solidFill>
            <a:schemeClr val="tx1">
              <a:alpha val="30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22" name="5121 Rectángulo"/>
          <p:cNvSpPr>
            <a:spLocks noChangeArrowheads="1"/>
          </p:cNvSpPr>
          <p:nvPr/>
        </p:nvSpPr>
        <p:spPr bwMode="auto">
          <a:xfrm>
            <a:off x="304800" y="685800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3600" b="1">
                <a:solidFill>
                  <a:srgbClr val="FFFFFF"/>
                </a:solidFill>
                <a:latin typeface="Arial" charset="0"/>
                <a:ea typeface="굴림" pitchFamily="-106" charset="-127"/>
                <a:cs typeface="ＭＳ Ｐゴシック" charset="0"/>
              </a:rPr>
              <a:t>Jiný význam Mt 11,28.29</a:t>
            </a:r>
            <a:endParaRPr lang="es-ES" sz="3600" b="1">
              <a:solidFill>
                <a:srgbClr val="FFFFFF"/>
              </a:solidFill>
              <a:latin typeface="Arial" charset="0"/>
              <a:ea typeface="굴림" pitchFamily="-106" charset="-127"/>
              <a:cs typeface="ＭＳ Ｐゴシック" charset="0"/>
            </a:endParaRPr>
          </a:p>
        </p:txBody>
      </p:sp>
      <p:sp>
        <p:nvSpPr>
          <p:cNvPr id="5123" name="5122 Rectángulo"/>
          <p:cNvSpPr>
            <a:spLocks noChangeArrowheads="1"/>
          </p:cNvSpPr>
          <p:nvPr/>
        </p:nvSpPr>
        <p:spPr bwMode="auto">
          <a:xfrm>
            <a:off x="228600" y="1981200"/>
            <a:ext cx="68580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latin typeface="Arial" charset="0"/>
                <a:ea typeface="굴림" charset="0"/>
                <a:cs typeface="굴림" charset="0"/>
              </a:rPr>
              <a:t>Naše únava v životních zápasech může přijít z těžké práce nebo velké odpovědnosti. Ježíš slibuje, že bude s námi a pomůže nám nést náklad.</a:t>
            </a:r>
            <a:endParaRPr lang="en-US" altLang="ko-KR" sz="3600" b="1">
              <a:solidFill>
                <a:srgbClr val="FFFFFF"/>
              </a:solidFill>
              <a:latin typeface="Arial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320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41986 Rectángulo"/>
          <p:cNvSpPr>
            <a:spLocks noChangeArrowheads="1"/>
          </p:cNvSpPr>
          <p:nvPr/>
        </p:nvSpPr>
        <p:spPr bwMode="auto">
          <a:xfrm>
            <a:off x="304800" y="1905000"/>
            <a:ext cx="51054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latin typeface="Arial" charset="0"/>
                <a:ea typeface="굴림" charset="0"/>
                <a:cs typeface="굴림" charset="0"/>
              </a:rPr>
              <a:t>Zatímco Dr. Brand pracoval jako chirurg v Indii s malomocnými pacienty, nalezl ještě další význam této pasáže.</a:t>
            </a:r>
            <a:endParaRPr lang="es-ES" sz="3600" b="1">
              <a:solidFill>
                <a:srgbClr val="FFFFFF"/>
              </a:solidFill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52400" y="457200"/>
            <a:ext cx="8839200" cy="990600"/>
          </a:xfrm>
          <a:prstGeom prst="roundRect">
            <a:avLst>
              <a:gd name="adj" fmla="val 16667"/>
            </a:avLst>
          </a:prstGeom>
          <a:solidFill>
            <a:schemeClr val="tx1">
              <a:alpha val="30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304800" y="685800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ko-KR" sz="3600" b="1">
                <a:solidFill>
                  <a:srgbClr val="FFFFFF"/>
                </a:solidFill>
                <a:latin typeface="Arial" charset="0"/>
                <a:ea typeface="ＭＳ Ｐゴシック" pitchFamily="-106" charset="-128"/>
                <a:cs typeface="ＭＳ Ｐゴシック" charset="0"/>
              </a:rPr>
              <a:t>Jiný význam Mt</a:t>
            </a:r>
            <a:r>
              <a:rPr lang="en-US" altLang="ko-KR" sz="3600" b="1">
                <a:solidFill>
                  <a:srgbClr val="FFFFFF"/>
                </a:solidFill>
                <a:latin typeface="Arial" charset="0"/>
                <a:ea typeface="굴림" pitchFamily="-106" charset="-127"/>
                <a:cs typeface="ＭＳ Ｐゴシック" charset="0"/>
              </a:rPr>
              <a:t> 11</a:t>
            </a:r>
            <a:r>
              <a:rPr lang="cs-CZ" altLang="ko-KR" sz="3600" b="1">
                <a:solidFill>
                  <a:srgbClr val="FFFFFF"/>
                </a:solidFill>
                <a:latin typeface="Arial" charset="0"/>
                <a:ea typeface="굴림" pitchFamily="-106" charset="-127"/>
                <a:cs typeface="ＭＳ Ｐゴシック" charset="0"/>
              </a:rPr>
              <a:t>,</a:t>
            </a:r>
            <a:r>
              <a:rPr lang="en-US" altLang="ko-KR" sz="3600" b="1">
                <a:solidFill>
                  <a:srgbClr val="FFFFFF"/>
                </a:solidFill>
                <a:latin typeface="Arial" charset="0"/>
                <a:ea typeface="굴림" pitchFamily="-106" charset="-127"/>
                <a:cs typeface="ＭＳ Ｐゴシック" charset="0"/>
              </a:rPr>
              <a:t>28</a:t>
            </a:r>
            <a:r>
              <a:rPr lang="cs-CZ" altLang="ko-KR" sz="3600" b="1">
                <a:solidFill>
                  <a:srgbClr val="FFFFFF"/>
                </a:solidFill>
                <a:latin typeface="Arial" charset="0"/>
                <a:ea typeface="굴림" pitchFamily="-106" charset="-127"/>
                <a:cs typeface="ＭＳ Ｐゴシック" charset="0"/>
              </a:rPr>
              <a:t>.</a:t>
            </a:r>
            <a:r>
              <a:rPr lang="en-US" altLang="ko-KR" sz="3600" b="1">
                <a:solidFill>
                  <a:srgbClr val="FFFFFF"/>
                </a:solidFill>
                <a:latin typeface="Arial" charset="0"/>
                <a:ea typeface="굴림" pitchFamily="-106" charset="-127"/>
                <a:cs typeface="ＭＳ Ｐゴシック" charset="0"/>
              </a:rPr>
              <a:t>29</a:t>
            </a:r>
            <a:endParaRPr lang="es-ES" sz="3600" b="1">
              <a:solidFill>
                <a:srgbClr val="FFFFFF"/>
              </a:solidFill>
              <a:latin typeface="Arial" charset="0"/>
              <a:ea typeface="굴림" pitchFamily="-106" charset="-127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078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40962 Rectángulo"/>
          <p:cNvSpPr>
            <a:spLocks noChangeArrowheads="1"/>
          </p:cNvSpPr>
          <p:nvPr/>
        </p:nvSpPr>
        <p:spPr bwMode="auto">
          <a:xfrm>
            <a:off x="1600200" y="3962400"/>
            <a:ext cx="7239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4000" b="1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   </a:t>
            </a:r>
            <a:r>
              <a:rPr lang="en-US" sz="4000" b="1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Unavují tě malé obtíže, namáhají tě, vyčerpávají?</a:t>
            </a:r>
          </a:p>
        </p:txBody>
      </p:sp>
      <p:sp>
        <p:nvSpPr>
          <p:cNvPr id="40965" name="40964 Rectángulo"/>
          <p:cNvSpPr>
            <a:spLocks noChangeArrowheads="1"/>
          </p:cNvSpPr>
          <p:nvPr/>
        </p:nvSpPr>
        <p:spPr bwMode="auto">
          <a:xfrm>
            <a:off x="228600" y="152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altLang="ko-KR" sz="44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Nemáš dnes klid</a:t>
            </a:r>
            <a:r>
              <a:rPr lang="en-US" altLang="ko-KR" sz="4400" b="1">
                <a:solidFill>
                  <a:srgbClr val="FFFFFF"/>
                </a:solidFill>
                <a:latin typeface="Arial" charset="0"/>
                <a:ea typeface="굴림" charset="0"/>
                <a:cs typeface="굴림" charset="0"/>
              </a:rPr>
              <a:t>?</a:t>
            </a:r>
            <a:endParaRPr lang="es-ES" sz="4400" b="1">
              <a:solidFill>
                <a:srgbClr val="FFFFFF"/>
              </a:solidFill>
              <a:latin typeface="Arial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7482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09965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39937 Rectángulo"/>
          <p:cNvSpPr>
            <a:spLocks noChangeArrowheads="1"/>
          </p:cNvSpPr>
          <p:nvPr/>
        </p:nvSpPr>
        <p:spPr bwMode="auto">
          <a:xfrm>
            <a:off x="381000" y="381000"/>
            <a:ext cx="2481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ko-KR" sz="4400" b="1">
                <a:solidFill>
                  <a:srgbClr val="FFFFFF"/>
                </a:solidFill>
                <a:latin typeface="Arial" charset="0"/>
                <a:ea typeface="ＭＳ Ｐゴシック" pitchFamily="-106" charset="-128"/>
                <a:cs typeface="ＭＳ Ｐゴシック" charset="0"/>
              </a:rPr>
              <a:t>Modlitba</a:t>
            </a:r>
            <a:endParaRPr lang="es-ES" sz="4400" b="1">
              <a:solidFill>
                <a:srgbClr val="FFFFFF"/>
              </a:solidFill>
              <a:latin typeface="Arial" charset="0"/>
              <a:ea typeface="ＭＳ Ｐゴシック" pitchFamily="-106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657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9937 Rectángulo"/>
          <p:cNvSpPr>
            <a:spLocks noChangeArrowheads="1"/>
          </p:cNvSpPr>
          <p:nvPr/>
        </p:nvSpPr>
        <p:spPr bwMode="auto">
          <a:xfrm>
            <a:off x="1981200" y="2743200"/>
            <a:ext cx="5867400" cy="2124075"/>
          </a:xfrm>
          <a:prstGeom prst="rect">
            <a:avLst/>
          </a:prstGeom>
          <a:solidFill>
            <a:srgbClr val="59595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altLang="ko-KR" sz="4400" b="1">
                <a:solidFill>
                  <a:prstClr val="white"/>
                </a:solidFill>
                <a:latin typeface="Arial" charset="0"/>
                <a:ea typeface="맑은 고딕" charset="0"/>
                <a:cs typeface="맑은 고딕" charset="0"/>
              </a:rPr>
              <a:t>Děkuji ti, že jsi stvořil sobotu - den odpočinku.</a:t>
            </a:r>
            <a:endParaRPr lang="es-ES" sz="4400" b="1">
              <a:solidFill>
                <a:prstClr val="white"/>
              </a:solidFill>
              <a:latin typeface="Arial" charset="0"/>
              <a:ea typeface="맑은 고딕" charset="0"/>
              <a:cs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483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win14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1 Título"/>
          <p:cNvSpPr txBox="1">
            <a:spLocks/>
          </p:cNvSpPr>
          <p:nvPr/>
        </p:nvSpPr>
        <p:spPr bwMode="auto">
          <a:xfrm>
            <a:off x="1676400" y="128588"/>
            <a:ext cx="66294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defTabSz="-138731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-138731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-138731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-138731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-138731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srgbClr val="FFFFFF"/>
                </a:solidFill>
              </a:rPr>
              <a:t>Cesta k životnímu souznění</a:t>
            </a:r>
            <a:endParaRPr lang="es-MX" sz="2000">
              <a:solidFill>
                <a:srgbClr val="FFFFFF"/>
              </a:solidFill>
            </a:endParaRPr>
          </a:p>
        </p:txBody>
      </p:sp>
      <p:sp>
        <p:nvSpPr>
          <p:cNvPr id="57348" name="1 Título"/>
          <p:cNvSpPr txBox="1">
            <a:spLocks/>
          </p:cNvSpPr>
          <p:nvPr/>
        </p:nvSpPr>
        <p:spPr bwMode="auto">
          <a:xfrm>
            <a:off x="76200" y="-76200"/>
            <a:ext cx="182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3200">
                <a:solidFill>
                  <a:srgbClr val="FFFFFF"/>
                </a:solidFill>
              </a:rPr>
              <a:t>ZDRAVÍ</a:t>
            </a:r>
            <a:endParaRPr lang="es-MX" sz="3200">
              <a:solidFill>
                <a:srgbClr val="FFFFFF"/>
              </a:solidFill>
            </a:endParaRPr>
          </a:p>
        </p:txBody>
      </p:sp>
      <p:sp>
        <p:nvSpPr>
          <p:cNvPr id="5" name="51201 CuadroTexto"/>
          <p:cNvSpPr txBox="1">
            <a:spLocks noChangeArrowheads="1"/>
          </p:cNvSpPr>
          <p:nvPr/>
        </p:nvSpPr>
        <p:spPr bwMode="auto">
          <a:xfrm>
            <a:off x="1524000" y="1447800"/>
            <a:ext cx="655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54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Odpočinek</a:t>
            </a:r>
            <a:endParaRPr lang="es-MX" sz="540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" name="51201 CuadroTexto"/>
          <p:cNvSpPr txBox="1">
            <a:spLocks noChangeArrowheads="1"/>
          </p:cNvSpPr>
          <p:nvPr/>
        </p:nvSpPr>
        <p:spPr bwMode="auto">
          <a:xfrm>
            <a:off x="1524000" y="2320925"/>
            <a:ext cx="655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2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Klid pro roztěkané</a:t>
            </a:r>
            <a:endParaRPr lang="es-MX" sz="320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7351" name="2 Subtítulo"/>
          <p:cNvSpPr txBox="1">
            <a:spLocks/>
          </p:cNvSpPr>
          <p:nvPr/>
        </p:nvSpPr>
        <p:spPr bwMode="auto">
          <a:xfrm>
            <a:off x="1143000" y="3324225"/>
            <a:ext cx="6400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cs-CZ" sz="7200" b="1" i="1">
                <a:solidFill>
                  <a:srgbClr val="FFFFFF"/>
                </a:solidFill>
                <a:latin typeface="Calibri" charset="0"/>
              </a:rPr>
              <a:t>Konec</a:t>
            </a:r>
            <a:endParaRPr lang="es-MX" sz="7200" b="1" i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7352" name="2 Subtítulo"/>
          <p:cNvSpPr txBox="1">
            <a:spLocks/>
          </p:cNvSpPr>
          <p:nvPr/>
        </p:nvSpPr>
        <p:spPr bwMode="auto">
          <a:xfrm>
            <a:off x="214313" y="5191125"/>
            <a:ext cx="8072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Calibri" charset="0"/>
              </a:rPr>
              <a:t>©2006, Marriage &amp; Family Commitment Inc.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Calibri" charset="0"/>
              </a:rPr>
              <a:t>Auto</a:t>
            </a:r>
            <a:r>
              <a:rPr lang="cs-CZ" sz="2400" b="1">
                <a:solidFill>
                  <a:srgbClr val="FFFFFF"/>
                </a:solidFill>
                <a:latin typeface="Calibri" charset="0"/>
              </a:rPr>
              <a:t>ři</a:t>
            </a:r>
            <a:r>
              <a:rPr lang="en-US" sz="2400" b="1">
                <a:solidFill>
                  <a:srgbClr val="FFFFFF"/>
                </a:solidFill>
                <a:latin typeface="Calibri" charset="0"/>
              </a:rPr>
              <a:t>: Dr. John, </a:t>
            </a:r>
            <a:r>
              <a:rPr lang="cs-CZ" sz="2400" b="1">
                <a:solidFill>
                  <a:srgbClr val="FFFFFF"/>
                </a:solidFill>
                <a:latin typeface="Calibri" charset="0"/>
              </a:rPr>
              <a:t>Dr. </a:t>
            </a:r>
            <a:r>
              <a:rPr lang="en-US" sz="2400" b="1">
                <a:solidFill>
                  <a:srgbClr val="FFFFFF"/>
                </a:solidFill>
                <a:latin typeface="Calibri" charset="0"/>
              </a:rPr>
              <a:t>Millie &amp; </a:t>
            </a:r>
            <a:r>
              <a:rPr lang="cs-CZ" sz="2400" b="1">
                <a:solidFill>
                  <a:srgbClr val="FFFFFF"/>
                </a:solidFill>
                <a:latin typeface="Calibri" charset="0"/>
              </a:rPr>
              <a:t>Dr. </a:t>
            </a:r>
            <a:r>
              <a:rPr lang="en-US" sz="2400" b="1">
                <a:solidFill>
                  <a:srgbClr val="FFFFFF"/>
                </a:solidFill>
                <a:latin typeface="Calibri" charset="0"/>
              </a:rPr>
              <a:t>Wes Youngberg</a:t>
            </a:r>
            <a:r>
              <a:rPr lang="cs-CZ" sz="2400" b="1">
                <a:solidFill>
                  <a:srgbClr val="FFFFFF"/>
                </a:solidFill>
                <a:latin typeface="Calibri" charset="0"/>
              </a:rPr>
              <a:t>ovi</a:t>
            </a:r>
            <a:endParaRPr lang="en-US" sz="2400" b="1">
              <a:solidFill>
                <a:srgbClr val="FFFFFF"/>
              </a:solidFill>
              <a:latin typeface="Calibri" charset="0"/>
            </a:endParaRP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sv-SE" sz="2400" b="1">
                <a:solidFill>
                  <a:srgbClr val="FFFFFF"/>
                </a:solidFill>
                <a:latin typeface="Calibri" charset="0"/>
              </a:rPr>
              <a:t>Ilustra</a:t>
            </a:r>
            <a:r>
              <a:rPr lang="cs-CZ" sz="2400" b="1">
                <a:solidFill>
                  <a:srgbClr val="FFFFFF"/>
                </a:solidFill>
                <a:latin typeface="Calibri" charset="0"/>
              </a:rPr>
              <a:t>ce</a:t>
            </a:r>
            <a:r>
              <a:rPr lang="sv-SE" sz="2400" b="1">
                <a:solidFill>
                  <a:srgbClr val="FFFFFF"/>
                </a:solidFill>
                <a:latin typeface="Calibri" charset="0"/>
              </a:rPr>
              <a:t>: Ing. Eliseo Vergara Mtz.</a:t>
            </a:r>
            <a:endParaRPr lang="es-MX" sz="2400" b="1">
              <a:solidFill>
                <a:srgbClr val="FFFF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77856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82265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38200" y="1603375"/>
            <a:ext cx="379095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Ctr="1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None/>
            </a:pPr>
            <a:r>
              <a:rPr lang="en-GB" sz="96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Humanst521 XBdCn BT" charset="0"/>
                <a:cs typeface="Humanst521 XBdCn BT" charset="0"/>
              </a:rPr>
              <a:t>-20%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90600" y="3581400"/>
            <a:ext cx="37147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Ctr="1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None/>
            </a:pPr>
            <a:r>
              <a:rPr lang="cs-CZ" sz="44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o 1,5 hodiny méně</a:t>
            </a:r>
            <a:endParaRPr lang="en-GB" sz="44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3321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505200" y="682625"/>
            <a:ext cx="46180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Humanst521 XBdCn BT" charset="0"/>
                <a:ea typeface="ＭＳ Ｐゴシック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Humanst521 XBdCn BT" charset="0"/>
              <a:buNone/>
            </a:pPr>
            <a:r>
              <a:rPr lang="cs-CZ" sz="39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charset="0"/>
                <a:cs typeface="Humanst521 XBdCn BT"/>
              </a:rPr>
              <a:t>Ospalost během dne</a:t>
            </a:r>
            <a:endParaRPr lang="en-GB" sz="39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Humanst521 XBdCn BT" charset="0"/>
              <a:cs typeface="Humanst521 XBdCn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7279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rcholky hor">
  <a:themeElements>
    <a:clrScheme name="Vrcholky hor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Vrcholky ho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Vrcholky hor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cholky hor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cholky hor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cholky hor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cholky hor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cholky hor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cholky hor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cholky hor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cholky hor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lbertus Extra Bold"/>
        <a:ea typeface="Humanst521 XBdCn BT"/>
        <a:cs typeface="Humanst521 XBdCn BT"/>
      </a:majorFont>
      <a:minorFont>
        <a:latin typeface="Humanst521 XBdCn BT"/>
        <a:ea typeface="Humanst521 XBdCn BT"/>
        <a:cs typeface="Humanst521 XBdCn B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umanst521 XBdCn BT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umanst521 XBdCn BT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1188</Words>
  <Application>Microsoft Office PowerPoint</Application>
  <PresentationFormat>Předvádění na obrazovce (4:3)</PresentationFormat>
  <Paragraphs>220</Paragraphs>
  <Slides>66</Slides>
  <Notes>42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66</vt:i4>
      </vt:variant>
    </vt:vector>
  </HeadingPairs>
  <TitlesOfParts>
    <vt:vector size="70" baseType="lpstr">
      <vt:lpstr>Vrcholky hor</vt:lpstr>
      <vt:lpstr>Default Design</vt:lpstr>
      <vt:lpstr>Diseño predeterminado</vt:lpstr>
      <vt:lpstr>1_Office Theme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Je snadné formovat nový zvyk?</vt:lpstr>
      <vt:lpstr>Snímek 58</vt:lpstr>
      <vt:lpstr>Snímek 59</vt:lpstr>
      <vt:lpstr>Snímek 60</vt:lpstr>
      <vt:lpstr>Snímek 61</vt:lpstr>
      <vt:lpstr>Snímek 62</vt:lpstr>
      <vt:lpstr>Snímek 63</vt:lpstr>
      <vt:lpstr>Snímek 64</vt:lpstr>
      <vt:lpstr>Snímek 65</vt:lpstr>
      <vt:lpstr>Snímek 66</vt:lpstr>
    </vt:vector>
  </TitlesOfParts>
  <Company>Adventist Dental Clinic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 Moskala</dc:creator>
  <cp:lastModifiedBy>tikon</cp:lastModifiedBy>
  <cp:revision>5</cp:revision>
  <dcterms:created xsi:type="dcterms:W3CDTF">2015-09-10T21:14:56Z</dcterms:created>
  <dcterms:modified xsi:type="dcterms:W3CDTF">2016-02-01T20:34:58Z</dcterms:modified>
</cp:coreProperties>
</file>