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9" r:id="rId2"/>
    <p:sldId id="315" r:id="rId3"/>
    <p:sldId id="257" r:id="rId4"/>
    <p:sldId id="258" r:id="rId5"/>
    <p:sldId id="259" r:id="rId6"/>
    <p:sldId id="260" r:id="rId7"/>
    <p:sldId id="261" r:id="rId8"/>
    <p:sldId id="263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5" r:id="rId26"/>
    <p:sldId id="333" r:id="rId27"/>
    <p:sldId id="334" r:id="rId28"/>
    <p:sldId id="266" r:id="rId29"/>
    <p:sldId id="265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B2636-22AD-4E8B-8770-7CE6751D5093}" type="datetimeFigureOut">
              <a:rPr lang="cs-CZ" smtClean="0"/>
              <a:pPr/>
              <a:t>20.3.2012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3BB5B-B9AA-4A15-9AF9-57F5FAF0B5B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AC80ED-7156-49E2-828C-0AD779246093}" type="slidenum">
              <a:rPr lang="cs-CZ"/>
              <a:pPr/>
              <a:t>2</a:t>
            </a:fld>
            <a:endParaRPr lang="cs-CZ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6B65-C1F6-409E-BF9E-582516C11462}" type="datetimeFigureOut">
              <a:rPr lang="cs-CZ" smtClean="0"/>
              <a:pPr/>
              <a:t>20.3.2012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0513-8E02-4367-AABB-96A3B097DF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6B65-C1F6-409E-BF9E-582516C11462}" type="datetimeFigureOut">
              <a:rPr lang="cs-CZ" smtClean="0"/>
              <a:pPr/>
              <a:t>20.3.2012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0513-8E02-4367-AABB-96A3B097DF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6B65-C1F6-409E-BF9E-582516C11462}" type="datetimeFigureOut">
              <a:rPr lang="cs-CZ" smtClean="0"/>
              <a:pPr/>
              <a:t>20.3.2012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0513-8E02-4367-AABB-96A3B097DF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FC0A16-5986-4FCD-A166-A4B033F54C0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6B65-C1F6-409E-BF9E-582516C11462}" type="datetimeFigureOut">
              <a:rPr lang="cs-CZ" smtClean="0"/>
              <a:pPr/>
              <a:t>20.3.2012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0513-8E02-4367-AABB-96A3B097DF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6B65-C1F6-409E-BF9E-582516C11462}" type="datetimeFigureOut">
              <a:rPr lang="cs-CZ" smtClean="0"/>
              <a:pPr/>
              <a:t>20.3.2012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0513-8E02-4367-AABB-96A3B097DF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6B65-C1F6-409E-BF9E-582516C11462}" type="datetimeFigureOut">
              <a:rPr lang="cs-CZ" smtClean="0"/>
              <a:pPr/>
              <a:t>20.3.2012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0513-8E02-4367-AABB-96A3B097DF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6B65-C1F6-409E-BF9E-582516C11462}" type="datetimeFigureOut">
              <a:rPr lang="cs-CZ" smtClean="0"/>
              <a:pPr/>
              <a:t>20.3.2012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0513-8E02-4367-AABB-96A3B097DF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6B65-C1F6-409E-BF9E-582516C11462}" type="datetimeFigureOut">
              <a:rPr lang="cs-CZ" smtClean="0"/>
              <a:pPr/>
              <a:t>20.3.2012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0513-8E02-4367-AABB-96A3B097DF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6B65-C1F6-409E-BF9E-582516C11462}" type="datetimeFigureOut">
              <a:rPr lang="cs-CZ" smtClean="0"/>
              <a:pPr/>
              <a:t>20.3.2012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0513-8E02-4367-AABB-96A3B097DF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6B65-C1F6-409E-BF9E-582516C11462}" type="datetimeFigureOut">
              <a:rPr lang="cs-CZ" smtClean="0"/>
              <a:pPr/>
              <a:t>20.3.2012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0513-8E02-4367-AABB-96A3B097DF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6B65-C1F6-409E-BF9E-582516C11462}" type="datetimeFigureOut">
              <a:rPr lang="cs-CZ" smtClean="0"/>
              <a:pPr/>
              <a:t>20.3.2012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0513-8E02-4367-AABB-96A3B097DF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46B65-C1F6-409E-BF9E-582516C11462}" type="datetimeFigureOut">
              <a:rPr lang="cs-CZ" smtClean="0"/>
              <a:pPr/>
              <a:t>20.3.2012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A0513-8E02-4367-AABB-96A3B097DF0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jirka\Plocha\Kurz EZ 2012\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467544" y="332656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Výběr pozemku</a:t>
            </a:r>
            <a:endParaRPr lang="cs-CZ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76470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6385" name="Picture 1" descr="C:\Documents and Settings\jirka\Plocha\Kurz EZ 2012\Zákl info BP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89" y="1556792"/>
            <a:ext cx="9066411" cy="304720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23528" y="47667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http://ms.sowac-gis.cz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1052736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FF00"/>
                </a:solidFill>
              </a:rPr>
              <a:t>BPEJ</a:t>
            </a:r>
            <a:endParaRPr lang="cs-CZ" sz="3200" dirty="0">
              <a:solidFill>
                <a:srgbClr val="FFFF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63688" y="5013176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Vyhláška Ministerstva zemědělství č. 327/1998 Sb., </a:t>
            </a:r>
            <a:endParaRPr lang="cs-CZ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Documents and Settings\jirka\Plocha\Kurz EZ 2012\BPEJ čísl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352928" cy="3568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Documents and Settings\jirka\Plocha\Kurz EZ 2012\Klim regi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20192"/>
            <a:ext cx="9143999" cy="5137808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116632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Klimatické regiony</a:t>
            </a:r>
          </a:p>
          <a:p>
            <a:r>
              <a:rPr lang="cs-CZ" sz="2000" b="1" dirty="0" smtClean="0"/>
              <a:t>Pro klimatický region zahrnuje území s přibližně shodnými klimatickými podmínkami pro růst a vývoj zemědělských plodin, podle přílohy č. 1; je vyjádřen první číslicí pětimístného číselného kódu</a:t>
            </a:r>
            <a:r>
              <a:rPr lang="cs-CZ" sz="2000" b="1" baseline="30000" dirty="0" smtClean="0"/>
              <a:t>1)</a:t>
            </a:r>
            <a:r>
              <a:rPr lang="cs-CZ" sz="2000" b="1" dirty="0" smtClean="0"/>
              <a:t> (dále jen "číselný kód"),</a:t>
            </a:r>
          </a:p>
          <a:p>
            <a:endParaRPr lang="cs-CZ" sz="1600" dirty="0" smtClean="0"/>
          </a:p>
          <a:p>
            <a:endParaRPr lang="cs-CZ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87824" y="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1. číslice</a:t>
            </a:r>
            <a:endParaRPr lang="cs-CZ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83568" y="2136339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hlavní půdní jednotka </a:t>
            </a:r>
            <a:r>
              <a:rPr lang="cs-CZ" sz="2400" b="1" dirty="0" smtClean="0"/>
              <a:t>je účelovým seskupením půdních forem příbuzných vlastností, jež jsou určovány genetickým půdním typem, </a:t>
            </a:r>
            <a:r>
              <a:rPr lang="cs-CZ" sz="2400" b="1" dirty="0" err="1" smtClean="0"/>
              <a:t>subtypem</a:t>
            </a:r>
            <a:r>
              <a:rPr lang="cs-CZ" sz="2400" b="1" dirty="0" smtClean="0"/>
              <a:t>, půdotvorným substrátem, zrnitostí, hloubkou půdy, stupněm </a:t>
            </a:r>
            <a:r>
              <a:rPr lang="cs-CZ" sz="2400" b="1" dirty="0" err="1" smtClean="0"/>
              <a:t>hydromorfismu</a:t>
            </a:r>
            <a:r>
              <a:rPr lang="cs-CZ" sz="2400" b="1" dirty="0" smtClean="0"/>
              <a:t>, popřípadě výraznou sklonitostí nebo morfologií terénu a zúrodňovacím opatřením, podle přílohy č. 2; je vyjádřena </a:t>
            </a:r>
            <a:r>
              <a:rPr lang="cs-CZ" sz="2400" b="1" dirty="0" smtClean="0">
                <a:solidFill>
                  <a:srgbClr val="FFFF00"/>
                </a:solidFill>
              </a:rPr>
              <a:t>druhou a třetí číslicí číselného kódu,</a:t>
            </a:r>
            <a:endParaRPr lang="cs-CZ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8928992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500" b="1" dirty="0" smtClean="0"/>
              <a:t>Skupiny půdních typů  </a:t>
            </a:r>
            <a:r>
              <a:rPr lang="cs-CZ" sz="2000" b="1" dirty="0" smtClean="0">
                <a:solidFill>
                  <a:srgbClr val="FFFF00"/>
                </a:solidFill>
              </a:rPr>
              <a:t>Hlavní půdní jednotky 2 a 3 číslice</a:t>
            </a:r>
          </a:p>
          <a:p>
            <a:r>
              <a:rPr lang="cs-CZ" sz="1500" b="1" dirty="0" smtClean="0"/>
              <a:t>Právním předpisem, kterým se stanovuje charakteristika bonitovaných půdně ekologických jednotek a postup pro jejich vedení a aktualizaci je Vyhláška Ministerstva zemědělství č. 327/1998 Sb. v platném znění (vyhláška 546/2002 </a:t>
            </a:r>
            <a:r>
              <a:rPr lang="cs-CZ" sz="1500" b="1" dirty="0" err="1" smtClean="0"/>
              <a:t>Sb</a:t>
            </a:r>
            <a:r>
              <a:rPr lang="cs-CZ" sz="1500" b="1" dirty="0" smtClean="0"/>
              <a:t>).</a:t>
            </a:r>
          </a:p>
          <a:p>
            <a:r>
              <a:rPr lang="cs-CZ" sz="1500" b="1" dirty="0" smtClean="0"/>
              <a:t>Během bonitačního průzkumu bylo vymezeno 2199 BPEJ, tato základní skupina byla dále rozřazena do následujících 13 skupin půdních typů:</a:t>
            </a:r>
          </a:p>
          <a:p>
            <a:r>
              <a:rPr lang="cs-CZ" sz="1500" b="1" dirty="0" smtClean="0"/>
              <a:t>1. černozemě (skupina půd převážně černozemního charakteru)</a:t>
            </a:r>
          </a:p>
          <a:p>
            <a:r>
              <a:rPr lang="cs-CZ" sz="1500" b="1" dirty="0" smtClean="0"/>
              <a:t>do této skupiny patří všechny černozemě, dále k této skupině byly přiřazeny půdy podobných vlastností. V této skupině se nevyskytuje větší </a:t>
            </a:r>
            <a:r>
              <a:rPr lang="cs-CZ" sz="1500" b="1" dirty="0" err="1" smtClean="0"/>
              <a:t>skeletovitost</a:t>
            </a:r>
            <a:r>
              <a:rPr lang="cs-CZ" sz="1500" b="1" dirty="0" smtClean="0"/>
              <a:t>, pokud existuje, má původ v terasovitých štěrcích nebo je původu flyšového. Výskyt půd černozemního typu je v naprosté většině </a:t>
            </a:r>
            <a:r>
              <a:rPr lang="cs-CZ" sz="1500" b="1" dirty="0" err="1" smtClean="0"/>
              <a:t>soustředen</a:t>
            </a:r>
            <a:r>
              <a:rPr lang="cs-CZ" sz="1500" b="1" dirty="0" smtClean="0"/>
              <a:t> ve velmi teplém a v teplých klimatických regionech, výjimku tvoří nečernozemní půdy v rámci erodovaných půd.</a:t>
            </a:r>
          </a:p>
          <a:p>
            <a:r>
              <a:rPr lang="cs-CZ" sz="1500" b="1" dirty="0" smtClean="0"/>
              <a:t>2. hnědozemě (skupina hnědozemí)</a:t>
            </a:r>
          </a:p>
          <a:p>
            <a:r>
              <a:rPr lang="cs-CZ" sz="1500" b="1" dirty="0" smtClean="0"/>
              <a:t>do této skupiny patří převážně hnědozemě a slabě </a:t>
            </a:r>
            <a:r>
              <a:rPr lang="cs-CZ" sz="1500" b="1" dirty="0" err="1" smtClean="0"/>
              <a:t>oglejené</a:t>
            </a:r>
            <a:r>
              <a:rPr lang="cs-CZ" sz="1500" b="1" dirty="0" smtClean="0"/>
              <a:t> hnědozemě s méně výrazným procesem </a:t>
            </a:r>
            <a:r>
              <a:rPr lang="cs-CZ" sz="1500" b="1" dirty="0" err="1" smtClean="0"/>
              <a:t>illimerizace</a:t>
            </a:r>
            <a:r>
              <a:rPr lang="cs-CZ" sz="1500" b="1" dirty="0" smtClean="0"/>
              <a:t>. Půdy této skupiny jsou středně těžké až </a:t>
            </a:r>
            <a:r>
              <a:rPr lang="cs-CZ" sz="1500" b="1" dirty="0" err="1" smtClean="0"/>
              <a:t>težké</a:t>
            </a:r>
            <a:r>
              <a:rPr lang="cs-CZ" sz="1500" b="1" dirty="0" smtClean="0"/>
              <a:t>, </a:t>
            </a:r>
            <a:r>
              <a:rPr lang="cs-CZ" sz="1500" b="1" dirty="0" err="1" smtClean="0"/>
              <a:t>vetšinou</a:t>
            </a:r>
            <a:r>
              <a:rPr lang="cs-CZ" sz="1500" b="1" dirty="0" smtClean="0"/>
              <a:t> bez skeletu, velmi hluboké. Vlhkostní poměry jsou převážně příznivé.</a:t>
            </a:r>
          </a:p>
          <a:p>
            <a:r>
              <a:rPr lang="cs-CZ" sz="1500" b="1" dirty="0" smtClean="0"/>
              <a:t>3. </a:t>
            </a:r>
            <a:r>
              <a:rPr lang="cs-CZ" sz="1500" b="1" dirty="0" err="1" smtClean="0"/>
              <a:t>luvizemě</a:t>
            </a:r>
            <a:r>
              <a:rPr lang="cs-CZ" sz="1500" b="1" dirty="0" smtClean="0"/>
              <a:t> (skupina </a:t>
            </a:r>
            <a:r>
              <a:rPr lang="cs-CZ" sz="1500" b="1" dirty="0" err="1" smtClean="0"/>
              <a:t>luvizemí</a:t>
            </a:r>
            <a:r>
              <a:rPr lang="cs-CZ" sz="1500" b="1" dirty="0" smtClean="0"/>
              <a:t>)</a:t>
            </a:r>
          </a:p>
          <a:p>
            <a:r>
              <a:rPr lang="cs-CZ" sz="1500" b="1" dirty="0" smtClean="0"/>
              <a:t>skupina půd s výrazným procesem </a:t>
            </a:r>
            <a:r>
              <a:rPr lang="cs-CZ" sz="1500" b="1" dirty="0" err="1" smtClean="0"/>
              <a:t>illimerizace</a:t>
            </a:r>
            <a:r>
              <a:rPr lang="cs-CZ" sz="1500" b="1" dirty="0" smtClean="0"/>
              <a:t>. </a:t>
            </a:r>
            <a:r>
              <a:rPr lang="cs-CZ" sz="1500" b="1" dirty="0" err="1" smtClean="0"/>
              <a:t>Luvizemě</a:t>
            </a:r>
            <a:r>
              <a:rPr lang="cs-CZ" sz="1500" b="1" dirty="0" smtClean="0"/>
              <a:t> mají pod ornicí plavý eluviální horizont, sahající do hloubky 0,3-0,4 m. Přechodný horizont s poprašky často jazykovitě proniká do </a:t>
            </a:r>
            <a:r>
              <a:rPr lang="cs-CZ" sz="1500" b="1" dirty="0" err="1" smtClean="0"/>
              <a:t>iluviálního</a:t>
            </a:r>
            <a:r>
              <a:rPr lang="cs-CZ" sz="1500" b="1" dirty="0" smtClean="0"/>
              <a:t> horizontu. Připouští se jen slabý znak </a:t>
            </a:r>
            <a:r>
              <a:rPr lang="cs-CZ" sz="1500" b="1" dirty="0" err="1" smtClean="0"/>
              <a:t>oglejení</a:t>
            </a:r>
            <a:r>
              <a:rPr lang="cs-CZ" sz="1500" b="1" dirty="0" smtClean="0"/>
              <a:t>. Charakteristickým substrátem jsou sprašové pokryvy a </a:t>
            </a:r>
            <a:r>
              <a:rPr lang="cs-CZ" sz="1500" b="1" dirty="0" err="1" smtClean="0"/>
              <a:t>svahoviny</a:t>
            </a:r>
            <a:r>
              <a:rPr lang="cs-CZ" sz="1500" b="1" dirty="0" smtClean="0"/>
              <a:t>, většinou </a:t>
            </a:r>
            <a:r>
              <a:rPr lang="cs-CZ" sz="1500" b="1" dirty="0" err="1" smtClean="0"/>
              <a:t>bezskeletovité</a:t>
            </a:r>
            <a:r>
              <a:rPr lang="cs-CZ" sz="1500" b="1" dirty="0" smtClean="0"/>
              <a:t>, vyskytující se převážně v rovinatém reliéfu.</a:t>
            </a:r>
          </a:p>
          <a:p>
            <a:r>
              <a:rPr lang="cs-CZ" sz="1500" b="1" dirty="0" smtClean="0"/>
              <a:t>4. rendziny, </a:t>
            </a:r>
            <a:r>
              <a:rPr lang="cs-CZ" sz="1500" b="1" dirty="0" err="1" smtClean="0"/>
              <a:t>pararendziny</a:t>
            </a:r>
            <a:r>
              <a:rPr lang="cs-CZ" sz="1500" b="1" dirty="0" smtClean="0"/>
              <a:t> (skupina půd rendzin a </a:t>
            </a:r>
            <a:r>
              <a:rPr lang="cs-CZ" sz="1500" b="1" dirty="0" err="1" smtClean="0"/>
              <a:t>pararendzin</a:t>
            </a:r>
            <a:r>
              <a:rPr lang="cs-CZ" sz="1500" b="1" dirty="0" smtClean="0"/>
              <a:t>)</a:t>
            </a:r>
          </a:p>
          <a:p>
            <a:r>
              <a:rPr lang="cs-CZ" sz="1500" b="1" dirty="0" smtClean="0"/>
              <a:t>skupina zahrnuje </a:t>
            </a:r>
            <a:r>
              <a:rPr lang="cs-CZ" sz="1500" b="1" dirty="0" err="1" smtClean="0"/>
              <a:t>renziny</a:t>
            </a:r>
            <a:r>
              <a:rPr lang="cs-CZ" sz="1500" b="1" dirty="0" smtClean="0"/>
              <a:t> hnědé a </a:t>
            </a:r>
            <a:r>
              <a:rPr lang="cs-CZ" sz="1500" b="1" dirty="0" err="1" smtClean="0"/>
              <a:t>pararendziny</a:t>
            </a:r>
            <a:r>
              <a:rPr lang="cs-CZ" sz="1500" b="1" dirty="0" smtClean="0"/>
              <a:t>, včetně slabě </a:t>
            </a:r>
            <a:r>
              <a:rPr lang="cs-CZ" sz="1500" b="1" dirty="0" err="1" smtClean="0"/>
              <a:t>oglejených</a:t>
            </a:r>
            <a:r>
              <a:rPr lang="cs-CZ" sz="1500" b="1" dirty="0" smtClean="0"/>
              <a:t> variet, vytvořené na typických karbonátových horninách nebo zeminách. Půdní profil středně hluboký až hluboký. Obsah skeletu je závislý na půdotvorném substrátu. Vláhové poměry jsou dobré až dočasně nepříznivé.</a:t>
            </a:r>
          </a:p>
          <a:p>
            <a:r>
              <a:rPr lang="cs-CZ" sz="1500" b="1" dirty="0" smtClean="0"/>
              <a:t>5. </a:t>
            </a:r>
            <a:r>
              <a:rPr lang="cs-CZ" sz="1500" b="1" dirty="0" err="1" smtClean="0"/>
              <a:t>regozemě</a:t>
            </a:r>
            <a:r>
              <a:rPr lang="cs-CZ" sz="1500" b="1" dirty="0" smtClean="0"/>
              <a:t> (skupina půd na píscích a štěrkopíscích a substrátech jim podobných, včetně slabě </a:t>
            </a:r>
            <a:r>
              <a:rPr lang="cs-CZ" sz="1500" b="1" dirty="0" err="1" smtClean="0"/>
              <a:t>oglejených</a:t>
            </a:r>
            <a:r>
              <a:rPr lang="cs-CZ" sz="1500" b="1" dirty="0" smtClean="0"/>
              <a:t> variet)</a:t>
            </a:r>
          </a:p>
          <a:p>
            <a:r>
              <a:rPr lang="cs-CZ" sz="1500" b="1" dirty="0" smtClean="0"/>
              <a:t>skupina, která sdružuje všechny půdy na uvedených substrátech, popř. s podložím méně propustným, lehkého nebo lehčího středně těžkého zrnitostního rázu, značně závislé na srážkách během vegetačního období.</a:t>
            </a:r>
            <a:endParaRPr lang="cs-CZ" sz="15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/>
              <a:t>6. </a:t>
            </a:r>
            <a:r>
              <a:rPr lang="cs-CZ" sz="1400" b="1" dirty="0" err="1" smtClean="0"/>
              <a:t>kambizemě</a:t>
            </a:r>
            <a:r>
              <a:rPr lang="cs-CZ" sz="1400" b="1" dirty="0" smtClean="0"/>
              <a:t> (skupina </a:t>
            </a:r>
            <a:r>
              <a:rPr lang="cs-CZ" sz="1400" b="1" dirty="0" err="1" smtClean="0"/>
              <a:t>kambizemí</a:t>
            </a:r>
            <a:r>
              <a:rPr lang="cs-CZ" sz="1400" b="1" dirty="0" smtClean="0"/>
              <a:t>)</a:t>
            </a:r>
          </a:p>
          <a:p>
            <a:r>
              <a:rPr lang="cs-CZ" sz="1400" dirty="0" smtClean="0"/>
              <a:t>tato skupina zahrnuje převážně půdy na pevných horninách. Z této skupiny byly vyčleněny půdy silně </a:t>
            </a:r>
            <a:r>
              <a:rPr lang="cs-CZ" sz="1400" dirty="0" err="1" smtClean="0"/>
              <a:t>skeletovité</a:t>
            </a:r>
            <a:r>
              <a:rPr lang="cs-CZ" sz="1400" dirty="0" smtClean="0"/>
              <a:t> – mělké, silně sklonité a některé lehké i těžké půdy jako samostatné skupiny. </a:t>
            </a:r>
            <a:r>
              <a:rPr lang="cs-CZ" sz="1400" dirty="0" err="1" smtClean="0"/>
              <a:t>Kambizemě</a:t>
            </a:r>
            <a:r>
              <a:rPr lang="cs-CZ" sz="1400" dirty="0" smtClean="0"/>
              <a:t> jsou typické půdy pahorkatin a nižších a středních poloh vrchovin.</a:t>
            </a:r>
          </a:p>
          <a:p>
            <a:r>
              <a:rPr lang="cs-CZ" sz="1400" b="1" dirty="0" smtClean="0"/>
              <a:t>7. </a:t>
            </a:r>
            <a:r>
              <a:rPr lang="cs-CZ" sz="1400" b="1" dirty="0" err="1" smtClean="0"/>
              <a:t>kambizemě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dystrické</a:t>
            </a:r>
            <a:r>
              <a:rPr lang="cs-CZ" sz="1400" b="1" dirty="0" smtClean="0"/>
              <a:t>, podzoly, </a:t>
            </a:r>
            <a:r>
              <a:rPr lang="cs-CZ" sz="1400" b="1" dirty="0" err="1" smtClean="0"/>
              <a:t>kryptopodzoly</a:t>
            </a:r>
            <a:r>
              <a:rPr lang="cs-CZ" sz="1400" b="1" dirty="0" smtClean="0"/>
              <a:t> (skupina silně kyselých půd mírně chladné a chladné oblasti)</a:t>
            </a:r>
          </a:p>
          <a:p>
            <a:r>
              <a:rPr lang="cs-CZ" sz="1400" dirty="0" smtClean="0"/>
              <a:t>tyto půdy se vyvinuly ve vyšších polohách vrchovin a v horách. Typickým znakem těchto půd je vyšší obsah méně kvalitního humusu a silně kyselá nebo kyselá půdní reakce. Třídění je založeno na příslušnosti ke klimatickému regionu a na zrnitostním složení.</a:t>
            </a:r>
          </a:p>
          <a:p>
            <a:r>
              <a:rPr lang="cs-CZ" sz="1400" b="1" dirty="0" smtClean="0"/>
              <a:t>8. </a:t>
            </a:r>
            <a:r>
              <a:rPr lang="cs-CZ" sz="1400" b="1" dirty="0" err="1" smtClean="0"/>
              <a:t>kambizemě</a:t>
            </a:r>
            <a:r>
              <a:rPr lang="cs-CZ" sz="1400" b="1" dirty="0" smtClean="0"/>
              <a:t>, </a:t>
            </a:r>
            <a:r>
              <a:rPr lang="cs-CZ" sz="1400" b="1" dirty="0" err="1" smtClean="0"/>
              <a:t>rankery</a:t>
            </a:r>
            <a:r>
              <a:rPr lang="cs-CZ" sz="1400" b="1" dirty="0" smtClean="0"/>
              <a:t>, </a:t>
            </a:r>
            <a:r>
              <a:rPr lang="cs-CZ" sz="1400" b="1" dirty="0" err="1" smtClean="0"/>
              <a:t>litozemě</a:t>
            </a:r>
            <a:r>
              <a:rPr lang="cs-CZ" sz="1400" b="1" dirty="0" smtClean="0"/>
              <a:t> (skupina mělkých půd)</a:t>
            </a:r>
          </a:p>
          <a:p>
            <a:r>
              <a:rPr lang="cs-CZ" sz="1400" dirty="0" smtClean="0"/>
              <a:t>tato skupina zahrnuje půdy vyznačující se malou mocností půdního profilu a převážně výraznou </a:t>
            </a:r>
            <a:r>
              <a:rPr lang="cs-CZ" sz="1400" dirty="0" err="1" smtClean="0"/>
              <a:t>skeletovitostí</a:t>
            </a:r>
            <a:r>
              <a:rPr lang="cs-CZ" sz="1400" dirty="0" smtClean="0"/>
              <a:t>.</a:t>
            </a:r>
          </a:p>
          <a:p>
            <a:r>
              <a:rPr lang="cs-CZ" sz="1400" b="1" dirty="0" smtClean="0"/>
              <a:t>9. silně svažité půdy (skupina půd velmi sklonitých poloh)</a:t>
            </a:r>
          </a:p>
          <a:p>
            <a:r>
              <a:rPr lang="cs-CZ" sz="1400" dirty="0" smtClean="0"/>
              <a:t>tato skupina zahrnuje půdy o sklonitosti větší než 12°. Tuto skupinu rozlišujeme do dvou kategorií: kód sklonitosti 4 (nad 12°) a 5-6 (nad 17°).</a:t>
            </a:r>
          </a:p>
          <a:p>
            <a:r>
              <a:rPr lang="cs-CZ" sz="1400" b="1" dirty="0" smtClean="0"/>
              <a:t>10. </a:t>
            </a:r>
            <a:r>
              <a:rPr lang="cs-CZ" sz="1400" b="1" dirty="0" err="1" smtClean="0"/>
              <a:t>pseudogleje</a:t>
            </a:r>
            <a:r>
              <a:rPr lang="cs-CZ" sz="1400" b="1" dirty="0" smtClean="0"/>
              <a:t> (skupina </a:t>
            </a:r>
            <a:r>
              <a:rPr lang="cs-CZ" sz="1400" b="1" dirty="0" err="1" smtClean="0"/>
              <a:t>oglejených</a:t>
            </a:r>
            <a:r>
              <a:rPr lang="cs-CZ" sz="1400" b="1" dirty="0" smtClean="0"/>
              <a:t> (mramorovaných) půd)</a:t>
            </a:r>
          </a:p>
          <a:p>
            <a:r>
              <a:rPr lang="cs-CZ" sz="1400" dirty="0" smtClean="0"/>
              <a:t>základním znakem této skupiny půd je periodické </a:t>
            </a:r>
            <a:r>
              <a:rPr lang="cs-CZ" sz="1400" dirty="0" err="1" smtClean="0"/>
              <a:t>převhčení</a:t>
            </a:r>
            <a:r>
              <a:rPr lang="cs-CZ" sz="1400" dirty="0" smtClean="0"/>
              <a:t> profilu, především v jarním období. Na rozdíl od </a:t>
            </a:r>
            <a:r>
              <a:rPr lang="cs-CZ" sz="1400" dirty="0" err="1" smtClean="0"/>
              <a:t>luvizemí</a:t>
            </a:r>
            <a:r>
              <a:rPr lang="cs-CZ" sz="1400" dirty="0" smtClean="0"/>
              <a:t> musí mít půdní profil výrazné znaky periodického povrchového </a:t>
            </a:r>
            <a:r>
              <a:rPr lang="cs-CZ" sz="1400" dirty="0" err="1" smtClean="0"/>
              <a:t>převlhčení</a:t>
            </a:r>
            <a:r>
              <a:rPr lang="cs-CZ" sz="1400" dirty="0" smtClean="0"/>
              <a:t>. Tyto půdy jsou rozšířené v mírně teplé až chladné oblasti, kde se vyskytují v rovinatém nebo mírně sklonitém či depresním terénu.</a:t>
            </a:r>
          </a:p>
          <a:p>
            <a:r>
              <a:rPr lang="cs-CZ" sz="1400" b="1" dirty="0" smtClean="0"/>
              <a:t>11. </a:t>
            </a:r>
            <a:r>
              <a:rPr lang="cs-CZ" sz="1400" b="1" dirty="0" err="1" smtClean="0"/>
              <a:t>fluvizemě</a:t>
            </a:r>
            <a:r>
              <a:rPr lang="cs-CZ" sz="1400" b="1" dirty="0" smtClean="0"/>
              <a:t> (skupina půd nivních poloh)</a:t>
            </a:r>
          </a:p>
          <a:p>
            <a:r>
              <a:rPr lang="cs-CZ" sz="1400" dirty="0" smtClean="0"/>
              <a:t>půdy v rovinatém území na nevápnitých i vápnitých usazeninách podél vodních toků, včetně </a:t>
            </a:r>
            <a:r>
              <a:rPr lang="cs-CZ" sz="1400" dirty="0" err="1" smtClean="0"/>
              <a:t>glejových</a:t>
            </a:r>
            <a:r>
              <a:rPr lang="cs-CZ" sz="1400" dirty="0" smtClean="0"/>
              <a:t> a </a:t>
            </a:r>
            <a:r>
              <a:rPr lang="cs-CZ" sz="1400" dirty="0" err="1" smtClean="0"/>
              <a:t>oglejených</a:t>
            </a:r>
            <a:r>
              <a:rPr lang="cs-CZ" sz="1400" dirty="0" smtClean="0"/>
              <a:t> </a:t>
            </a:r>
            <a:r>
              <a:rPr lang="cs-CZ" sz="1400" dirty="0" err="1" smtClean="0"/>
              <a:t>subtypů</a:t>
            </a:r>
            <a:r>
              <a:rPr lang="cs-CZ" sz="1400" dirty="0" smtClean="0"/>
              <a:t> a variet. Vnitřní třídění je založeno na zrnitostním složení, na hloubce hladiny vody spojené s tokem a na výskytu v klimatických regionech. Jsou to většinou půdy </a:t>
            </a:r>
            <a:r>
              <a:rPr lang="cs-CZ" sz="1400" dirty="0" err="1" smtClean="0"/>
              <a:t>bezskeletovité</a:t>
            </a:r>
            <a:r>
              <a:rPr lang="cs-CZ" sz="1400" dirty="0" smtClean="0"/>
              <a:t>.</a:t>
            </a:r>
          </a:p>
          <a:p>
            <a:r>
              <a:rPr lang="cs-CZ" sz="1400" b="1" dirty="0" smtClean="0"/>
              <a:t>12. černice (skupina lužních půd)</a:t>
            </a:r>
          </a:p>
          <a:p>
            <a:r>
              <a:rPr lang="cs-CZ" sz="1400" dirty="0" smtClean="0"/>
              <a:t>skupina je charakteristická hlubokými mocnými humusovými horizonty, vždy přesahující hloubku 30 cm, s vyšším až vysokým obsahem humusu. Hladina podzemní vody zpravidla v hloubce 1-2 m. Černice se vyskytují v rovinatých částech niv, v depresních polohách plošin v klimatickém regionu velmi teplém a teplém.</a:t>
            </a:r>
          </a:p>
          <a:p>
            <a:r>
              <a:rPr lang="cs-CZ" sz="1400" b="1" dirty="0" smtClean="0"/>
              <a:t>13. </a:t>
            </a:r>
            <a:r>
              <a:rPr lang="cs-CZ" sz="1400" b="1" dirty="0" err="1" smtClean="0"/>
              <a:t>gleje</a:t>
            </a:r>
            <a:r>
              <a:rPr lang="cs-CZ" sz="1400" b="1" dirty="0" smtClean="0"/>
              <a:t> (skupina </a:t>
            </a:r>
            <a:r>
              <a:rPr lang="cs-CZ" sz="1400" b="1" dirty="0" err="1" smtClean="0"/>
              <a:t>hydromorfních</a:t>
            </a:r>
            <a:r>
              <a:rPr lang="cs-CZ" sz="1400" b="1" dirty="0" smtClean="0"/>
              <a:t> půd)</a:t>
            </a:r>
          </a:p>
          <a:p>
            <a:r>
              <a:rPr lang="cs-CZ" sz="1400" dirty="0" smtClean="0"/>
              <a:t>výskyt těchto půd je ve značně složitém reliéfu, proto bylo při vymezení HPJ použito kromě genetického třídění i třídění podle charakteru reliéfu. Vedle reliéfu je druhým nejdůležitějším znakem stupeň </a:t>
            </a:r>
            <a:r>
              <a:rPr lang="cs-CZ" sz="1400" dirty="0" err="1" smtClean="0"/>
              <a:t>hydromorfismu</a:t>
            </a:r>
            <a:r>
              <a:rPr lang="cs-CZ" sz="1400" dirty="0" smtClean="0"/>
              <a:t>.</a:t>
            </a:r>
            <a:endParaRPr lang="cs-CZ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-2713710"/>
            <a:ext cx="9144000" cy="1166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11 Hnědozemě  mod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včetně  slabě 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oglejených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na  spra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ových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a soliflukčn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ch hl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ch  (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prachovic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ch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), středně těžk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s těž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ší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spodinou, bez skeletu, s př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znivými vlhkostn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mi poměry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12 Hnědozemě  mod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kambizemě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mod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a 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kambizemě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luvick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v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echny   včetně   slabě   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oglejených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forem   na   svahových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(polygenetických) hl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ch, středně těžk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s těžkou spodinou, až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středně  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skeletovit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 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vododržn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  ve   spodině   s  m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převlhčen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13 Hnědozemě   mod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 hnědozemě  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luvick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luvizemě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mod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fluvizemě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mod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i stratifikovan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na  eolických substr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tech,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popř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padě  i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svahovin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ch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(polygenetických hl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ch)  s mocnost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maxim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lně  50  cm  uložených  na  velmi  propustn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  substr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tu,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bezskeletovit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až  středně 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skeletovit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 z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visl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de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ťových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sr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žk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ch ve vegetačn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 obdob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14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Luvizemě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mod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hnědozemě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luvick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včetně slabě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oglejených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spra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ových     hl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ch     (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prachovic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ch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     nebo    svahových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(polygenetických) hl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ch s  výraznou eolickou př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měs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středně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těžk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s těžkou spodinou, s př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znivými vl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hovými poměry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15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Luvizemě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mod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a hnědozemě 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luvick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včetně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oglejených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variet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na  svahových  hl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ch  s  eolickou  př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měs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 středně těžk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až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těžk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  až   středně  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skeletovit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  vl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hově  př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zniv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pouze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s kr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tkodobým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převlhčen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16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Luvizemě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mod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a  hnědozemě 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arenick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 eventuelně  i slabě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oglejen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na   lehkých  až  zahliněných   teras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ch,  p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skovc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ch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a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těrkop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sc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ch  s 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překryvem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p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sčitých  spra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ší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a 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prachovic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v mocnosti  30 až  60 cm,  zrnitostně středně  těžk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lehč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 až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slabě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skeletovit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vl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hově m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ně př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zniv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až nepř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zniv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17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Luvizemě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arenick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i  slabě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oglejen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 na lehkých,  propustných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substr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tech, výsu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z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visl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sr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žk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ch nebo z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vlaze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18 Rendziny  mod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rendziny 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kambick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a  rendziny vyluhovan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v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penc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ch a  travertinech, středně těžk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lehč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až těžk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slabě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až středně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skeletovit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m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ně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vododržn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19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Pararendziny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mod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kambick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i  vyluhovan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na  opuk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ch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a tvrdých sl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novc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ch nebo  v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pnitých svahových hl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ch, středně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těžk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až těžk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slabě až středně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skeletovit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s dobrým vl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hovým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režimem až kr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tkodobě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převlhčen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20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Pelozemě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mod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 vyluhovan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a 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melanick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regozemě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pelick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kambizemě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pelick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i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pararendziny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pelick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vždy na velmi těžkých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substr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tech,  j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lech, sl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nech,  fly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i,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terciern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ch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sedimentech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a podobně, půdy s malou vodopropustnost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přev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žně bez skeletu,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ale i středně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skeletovit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často i slabě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oglejen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21 Půdy 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arenick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é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ho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subtypu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regozemě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pararendziny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kambizemě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popř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padě   i 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fluvizemě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na  lehkých,  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nevododržných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 silně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výsu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ných substr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tech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22 Půdy  jako předch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zej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HPJ 21  na m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rně  těž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ší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ch substr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tech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typu hlinitý p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sek nebo p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sčit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hl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s vodn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 režimem poněkud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př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znivěj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ší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 než předch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á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zej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í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90872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Sklonitost</a:t>
            </a:r>
          </a:p>
          <a:p>
            <a:r>
              <a:rPr lang="cs-CZ" dirty="0" smtClean="0"/>
              <a:t>Sklonitost se označuje ve stupních kvadrantu a v terénu se stanovuje sklonoměrem. Pomocným podkladem pro určení sklonitosti mohou být mapy s přesným výškopisem.</a:t>
            </a:r>
            <a:endParaRPr lang="cs-CZ" dirty="0"/>
          </a:p>
        </p:txBody>
      </p:sp>
      <p:pic>
        <p:nvPicPr>
          <p:cNvPr id="14337" name="Picture 1" descr="C:\Documents and Settings\jirka\Plocha\Kurz EZ 2012\Sklonit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5824860" cy="3202793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611560" y="515719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Expozice </a:t>
            </a:r>
            <a:r>
              <a:rPr lang="cs-CZ" dirty="0" smtClean="0"/>
              <a:t>Vyjadřuje polohu lokality BPEJ vůči světovým stranám.</a:t>
            </a:r>
            <a:endParaRPr lang="cs-CZ" dirty="0"/>
          </a:p>
        </p:txBody>
      </p:sp>
      <p:pic>
        <p:nvPicPr>
          <p:cNvPr id="5" name="Picture 1" descr="C:\Documents and Settings\jirka\Plocha\Kurz EZ 2012\Expoz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561856"/>
            <a:ext cx="6186142" cy="1296144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611560" y="0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S</a:t>
            </a:r>
            <a:r>
              <a:rPr lang="cs-CZ" b="1" dirty="0" smtClean="0">
                <a:solidFill>
                  <a:srgbClr val="FFFF00"/>
                </a:solidFill>
              </a:rPr>
              <a:t>klonitost a expozice </a:t>
            </a:r>
            <a:r>
              <a:rPr lang="cs-CZ" b="1" dirty="0" smtClean="0"/>
              <a:t>ke světovým stranám vystihuje utváření povrchu zemědělského pozemku, podle přílohy č. 3; je vyjádřena </a:t>
            </a:r>
            <a:r>
              <a:rPr lang="cs-CZ" b="1" dirty="0" smtClean="0">
                <a:solidFill>
                  <a:srgbClr val="FFFF00"/>
                </a:solidFill>
              </a:rPr>
              <a:t>čtvrtou číslicí </a:t>
            </a:r>
            <a:r>
              <a:rPr lang="cs-CZ" b="1" dirty="0" smtClean="0"/>
              <a:t>číselného kódu, která je výsledkem jejich kombinace,</a:t>
            </a:r>
            <a:endParaRPr lang="cs-CZ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jirka\Plocha\Kurz EZ 2012\4 číslice BP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057405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260648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 smtClean="0"/>
              <a:t>Skeletovitost</a:t>
            </a:r>
            <a:endParaRPr lang="cs-CZ" b="1" dirty="0" smtClean="0"/>
          </a:p>
          <a:p>
            <a:r>
              <a:rPr lang="cs-CZ" dirty="0" err="1" smtClean="0"/>
              <a:t>Skeletovitost</a:t>
            </a:r>
            <a:r>
              <a:rPr lang="cs-CZ" dirty="0" smtClean="0"/>
              <a:t> vyjadřuje komplexní hodnocení štěrkovitosti a kamenitosti podle obsahu v ornici a podorničí. Obsah skeletu se uvádí v procentech objemových v půdní hmotě formou zlomku, kde </a:t>
            </a:r>
            <a:r>
              <a:rPr lang="cs-CZ" dirty="0" err="1" smtClean="0"/>
              <a:t>skeletovitost</a:t>
            </a:r>
            <a:r>
              <a:rPr lang="cs-CZ" dirty="0" smtClean="0"/>
              <a:t> v ornici se značí v čitateli a v podorničí ve jmenovateli. Štěrkem se rozumí pevné částice hornin velikosti 4-30 mm, kámen jsou pevné částice velikosti 30-300 mm. Nad 300 mm se jedná o balvany.</a:t>
            </a:r>
            <a:endParaRPr lang="cs-CZ" dirty="0"/>
          </a:p>
        </p:txBody>
      </p:sp>
      <p:pic>
        <p:nvPicPr>
          <p:cNvPr id="13314" name="Picture 2" descr="C:\Documents and Settings\jirka\Plocha\Kurz EZ 2012\Skeletovit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7881848" cy="1728192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395536" y="386104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Hloubka půdy</a:t>
            </a:r>
          </a:p>
          <a:p>
            <a:r>
              <a:rPr lang="cs-CZ" dirty="0" smtClean="0"/>
              <a:t>Charakterizuje mocnost půdního profilu, kterou omezuje v určité hloubce buď pevná skála, či její rozpad nebo silná </a:t>
            </a:r>
            <a:r>
              <a:rPr lang="cs-CZ" dirty="0" err="1" smtClean="0"/>
              <a:t>skeletovitost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8" name="Picture 1" descr="C:\Documents and Settings\jirka\Plocha\Kurz EZ 2012\Hloubka pů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869160"/>
            <a:ext cx="5571770" cy="1270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ui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95536" y="83671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</a:rPr>
              <a:t>KLIMATICKÉ PODMÍNKY V ČR</a:t>
            </a:r>
            <a:endParaRPr lang="cs-CZ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Documents and Settings\jirka\Plocha\Kurz EZ 2012\5 číslice BP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6981825" cy="4829175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683568" y="26064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>
                <a:solidFill>
                  <a:srgbClr val="FFFF00"/>
                </a:solidFill>
              </a:rPr>
              <a:t>S</a:t>
            </a:r>
            <a:r>
              <a:rPr lang="cs-CZ" b="1" dirty="0" err="1" smtClean="0">
                <a:solidFill>
                  <a:srgbClr val="FFFF00"/>
                </a:solidFill>
              </a:rPr>
              <a:t>keletovitost</a:t>
            </a:r>
            <a:r>
              <a:rPr lang="cs-CZ" dirty="0" smtClean="0"/>
              <a:t>, jíž se rozumí podíl obsahu štěrku a kamene v ornici k obsahu štěrku a kamene v spodině do 60 cm, a </a:t>
            </a:r>
            <a:r>
              <a:rPr lang="cs-CZ" b="1" dirty="0" smtClean="0">
                <a:solidFill>
                  <a:srgbClr val="FFFF00"/>
                </a:solidFill>
              </a:rPr>
              <a:t>hloubka půdy, </a:t>
            </a:r>
            <a:r>
              <a:rPr lang="cs-CZ" dirty="0" smtClean="0"/>
              <a:t>podle přílohy č. 4; je vyjádřena </a:t>
            </a:r>
            <a:r>
              <a:rPr lang="cs-CZ" dirty="0" smtClean="0">
                <a:solidFill>
                  <a:srgbClr val="FFFF00"/>
                </a:solidFill>
              </a:rPr>
              <a:t>pátou číslicí číselného kódu</a:t>
            </a:r>
            <a:r>
              <a:rPr lang="cs-CZ" dirty="0" smtClean="0"/>
              <a:t>, která je výsledkem jejich kombinace.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7504" y="332656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FFFF00"/>
                </a:solidFill>
              </a:rPr>
              <a:t>Základní ceny zemědělských pozemků podle BPEJ</a:t>
            </a:r>
          </a:p>
          <a:p>
            <a:r>
              <a:rPr lang="cs-CZ" sz="2000" dirty="0" smtClean="0">
                <a:solidFill>
                  <a:srgbClr val="FFFF00"/>
                </a:solidFill>
              </a:rPr>
              <a:t>Ceny zemědělských pozemků podle BPEJ upravuje příloha č. 22 základní ceny zemědělských pozemků podle BPEJ k vyhlášce č. 3 /2008 Sb. ze dne 3. ledna 2008 o provedení některých ustanovení zákona č. 151/1997 Sb., o oceňování majetku a o změně některých zákonů, ve znění pozdějších předpisů (tzv. oceňovací vyhláška).</a:t>
            </a:r>
          </a:p>
          <a:p>
            <a:r>
              <a:rPr lang="cs-CZ" sz="2000" dirty="0" smtClean="0">
                <a:solidFill>
                  <a:srgbClr val="FFFF00"/>
                </a:solidFill>
              </a:rPr>
              <a:t>pozn.: ceny v mapě jsou v Kč/m</a:t>
            </a:r>
            <a:r>
              <a:rPr lang="cs-CZ" sz="2000" baseline="30000" dirty="0" smtClean="0">
                <a:solidFill>
                  <a:srgbClr val="FFFF00"/>
                </a:solidFill>
              </a:rPr>
              <a:t>2</a:t>
            </a:r>
            <a:r>
              <a:rPr lang="cs-CZ" sz="2000" dirty="0" smtClean="0">
                <a:solidFill>
                  <a:srgbClr val="FFFF00"/>
                </a:solidFill>
              </a:rPr>
              <a:t>.</a:t>
            </a:r>
            <a:endParaRPr lang="cs-CZ" sz="2000" dirty="0">
              <a:solidFill>
                <a:srgbClr val="FFFF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79512" y="2564904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Průměrné ceny zemědělských pozemků podle katastrálních území</a:t>
            </a:r>
          </a:p>
          <a:p>
            <a:r>
              <a:rPr lang="cs-CZ" sz="2000" b="1" dirty="0" smtClean="0">
                <a:solidFill>
                  <a:srgbClr val="FFFF00"/>
                </a:solidFill>
              </a:rPr>
              <a:t>Ceny zemědělských pozemků podle katastrálních území jsou uváděny na základě vyhlášky </a:t>
            </a:r>
            <a:r>
              <a:rPr lang="cs-CZ" sz="2000" b="1" dirty="0" err="1" smtClean="0">
                <a:solidFill>
                  <a:srgbClr val="FFFF00"/>
                </a:solidFill>
              </a:rPr>
              <a:t>MZe</a:t>
            </a:r>
            <a:r>
              <a:rPr lang="cs-CZ" sz="2000" b="1" dirty="0" smtClean="0">
                <a:solidFill>
                  <a:srgbClr val="FFFF00"/>
                </a:solidFill>
              </a:rPr>
              <a:t> 340/2010 Sb. ze dne 26. listopadu 2010, kterou se mění vyhláška č. 412/2008 Sb. o stanovení seznamu katastrálních území s přiřazenými průměrnými základními cenami zemědělských pozemků, ve znění vyhlášky č. 427/2009 Sb.</a:t>
            </a:r>
          </a:p>
          <a:p>
            <a:r>
              <a:rPr lang="cs-CZ" sz="2000" b="1" dirty="0" smtClean="0">
                <a:solidFill>
                  <a:srgbClr val="FFFF00"/>
                </a:solidFill>
              </a:rPr>
              <a:t>pozn.: ceny v mapě jsou v Kč/m</a:t>
            </a:r>
            <a:r>
              <a:rPr lang="cs-CZ" sz="2000" b="1" baseline="30000" dirty="0" smtClean="0">
                <a:solidFill>
                  <a:srgbClr val="FFFF00"/>
                </a:solidFill>
              </a:rPr>
              <a:t>2</a:t>
            </a:r>
            <a:r>
              <a:rPr lang="cs-CZ" sz="2000" b="1" dirty="0" smtClean="0">
                <a:solidFill>
                  <a:srgbClr val="FFFF00"/>
                </a:solidFill>
              </a:rPr>
              <a:t>.</a:t>
            </a:r>
            <a:endParaRPr lang="cs-CZ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Documents and Settings\jirka\Plocha\Kurz EZ 2012\využití BP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398" y="476672"/>
            <a:ext cx="8610065" cy="5733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jirka\Plocha\Kurz EZ 2012\Půdní m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628650"/>
            <a:ext cx="9210676" cy="560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jirka\Plocha\Kurz EZ 2012\Mapa klimatickýc hregion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609600"/>
            <a:ext cx="923925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ezentace všechny\foto k prezenacím\foto z videofilmů\foto z filmu Home\PDVD_389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98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ezentace všechny\foto k prezenacím\foto z videofilmů\foto z filmu Home\PDVD_35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98771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79512" y="260648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rgbClr val="FFFF00"/>
                </a:solidFill>
              </a:rPr>
              <a:t>MIKROKLIMA</a:t>
            </a:r>
            <a:endParaRPr lang="cs-CZ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rezentace všechny\foto k prezenacím\foto z videofilmů\foto z filmu Home\PDVD_35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7056378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39552" y="116632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FFFF00"/>
                </a:solidFill>
              </a:rPr>
              <a:t>RELIÉF TERÉNU</a:t>
            </a:r>
            <a:endParaRPr lang="cs-CZ" sz="4800" b="1" dirty="0">
              <a:solidFill>
                <a:srgbClr val="FFFF00"/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251520" y="1268760"/>
            <a:ext cx="100811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4847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teplý fén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6" name="Vývojový diagram: sloučení 5"/>
          <p:cNvSpPr/>
          <p:nvPr/>
        </p:nvSpPr>
        <p:spPr>
          <a:xfrm>
            <a:off x="7164288" y="1340768"/>
            <a:ext cx="216024" cy="288032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876256" y="10527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vlčí půda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211960" y="1844824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sluneční svit</a:t>
            </a:r>
          </a:p>
          <a:p>
            <a:r>
              <a:rPr lang="cs-CZ" sz="2400" b="1" dirty="0" smtClean="0">
                <a:solidFill>
                  <a:srgbClr val="FFFF00"/>
                </a:solidFill>
              </a:rPr>
              <a:t>závětří</a:t>
            </a:r>
          </a:p>
          <a:p>
            <a:r>
              <a:rPr lang="cs-CZ" sz="2400" b="1" dirty="0" smtClean="0">
                <a:solidFill>
                  <a:srgbClr val="FFFF00"/>
                </a:solidFill>
              </a:rPr>
              <a:t>n</a:t>
            </a:r>
            <a:r>
              <a:rPr lang="cs-CZ" sz="2400" b="1" smtClean="0">
                <a:solidFill>
                  <a:srgbClr val="FFFF00"/>
                </a:solidFill>
              </a:rPr>
              <a:t>admořská </a:t>
            </a:r>
            <a:r>
              <a:rPr lang="cs-CZ" sz="2400" b="1" dirty="0" smtClean="0">
                <a:solidFill>
                  <a:srgbClr val="FFFF00"/>
                </a:solidFill>
              </a:rPr>
              <a:t>výška</a:t>
            </a:r>
            <a:endParaRPr lang="cs-CZ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jirka\Plocha\Kurz EZ 2012\Vinné obecně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2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jirka\Plocha\Kurz EZ 2012\Vinn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05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692696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FF00"/>
                </a:solidFill>
              </a:rPr>
              <a:t>Podnebí na území celé ČR je mírné, přechodné mezi oceánským a kontinentálním s typickým střídání 4 ročních období. Jelikož je území ČR malé, nemá velký vliv na podnebí zeměpisná šířka (šířková </a:t>
            </a:r>
            <a:r>
              <a:rPr lang="cs-CZ" sz="2000" b="1" dirty="0" err="1">
                <a:solidFill>
                  <a:srgbClr val="FFFF00"/>
                </a:solidFill>
              </a:rPr>
              <a:t>pásmovitost</a:t>
            </a:r>
            <a:r>
              <a:rPr lang="cs-CZ" sz="2000" b="1" dirty="0">
                <a:solidFill>
                  <a:srgbClr val="FFFF00"/>
                </a:solidFill>
              </a:rPr>
              <a:t>) ani blízkost Atlantského oceánu. Nejvíce se tak na změně podnebí projevuje výšková členitost a nadmořská výška. Obecně platí, že čím výše, tím klesá teplota vzduchu a stoupá úhrn srážek.</a:t>
            </a:r>
          </a:p>
          <a:p>
            <a:r>
              <a:rPr lang="cs-CZ" sz="2000" b="1" dirty="0">
                <a:solidFill>
                  <a:srgbClr val="FFFF00"/>
                </a:solidFill>
              </a:rPr>
              <a:t>Teplota vzduchu</a:t>
            </a:r>
          </a:p>
          <a:p>
            <a:r>
              <a:rPr lang="cs-CZ" sz="2000" b="1" dirty="0">
                <a:solidFill>
                  <a:srgbClr val="FFFF00"/>
                </a:solidFill>
              </a:rPr>
              <a:t>Průměrná roční teplota vzduchu je v ČR 7,3°C [2]. Nejnižší průměrná teplota je 0,4°C na Sněžce [2] a nejvyšší průměrná teplota vzduchu je 10,1°C v Praze - Klementinu [2]. Nejteplejším měsícem v roce je červenec, kdy průměrné teploty se pohybují od 7°C v horských oblastech až po 20°C v Praze a na jižní Moravě. Naopak nejchladnějším měsícem je leden, kdy průměrné teploty klesají k -7°C v horských oblastech a stoupají k 0°C v nížinách. Nejvyšší naměřená teplota vzduchu je 40,2°C (</a:t>
            </a:r>
            <a:r>
              <a:rPr lang="cs-CZ" sz="2000" b="1" dirty="0" err="1">
                <a:solidFill>
                  <a:srgbClr val="FFFF00"/>
                </a:solidFill>
              </a:rPr>
              <a:t>Praha</a:t>
            </a:r>
            <a:r>
              <a:rPr lang="cs-CZ" sz="2000" b="1" dirty="0">
                <a:solidFill>
                  <a:srgbClr val="FFFF00"/>
                </a:solidFill>
              </a:rPr>
              <a:t>-</a:t>
            </a:r>
            <a:r>
              <a:rPr lang="cs-CZ" sz="2000" b="1" dirty="0" err="1">
                <a:solidFill>
                  <a:srgbClr val="FFFF00"/>
                </a:solidFill>
              </a:rPr>
              <a:t>Uhřiněves</a:t>
            </a:r>
            <a:r>
              <a:rPr lang="cs-CZ" sz="2000" b="1" dirty="0">
                <a:solidFill>
                  <a:srgbClr val="FFFF00"/>
                </a:solidFill>
              </a:rPr>
              <a:t>, 27. 7. 1983) [1]. Nejnižší naměřená teplota vzduchu je -42,2°C (</a:t>
            </a:r>
            <a:r>
              <a:rPr lang="cs-CZ" sz="2000" b="1" dirty="0" err="1">
                <a:solidFill>
                  <a:srgbClr val="FFFF00"/>
                </a:solidFill>
              </a:rPr>
              <a:t>Litvínovice</a:t>
            </a:r>
            <a:r>
              <a:rPr lang="cs-CZ" sz="2000" b="1" dirty="0">
                <a:solidFill>
                  <a:srgbClr val="FFFF00"/>
                </a:solidFill>
              </a:rPr>
              <a:t> u Českých Budějovic, 11. 2. 1929) [1].</a:t>
            </a:r>
          </a:p>
        </p:txBody>
      </p:sp>
      <p:sp>
        <p:nvSpPr>
          <p:cNvPr id="3" name="Obdélník 2"/>
          <p:cNvSpPr/>
          <p:nvPr/>
        </p:nvSpPr>
        <p:spPr>
          <a:xfrm>
            <a:off x="467544" y="332656"/>
            <a:ext cx="1640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Podnebí ČR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476672"/>
            <a:ext cx="88924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Podnebné </a:t>
            </a:r>
            <a:r>
              <a:rPr lang="cs-CZ" sz="2800" b="1" dirty="0" smtClean="0">
                <a:solidFill>
                  <a:srgbClr val="FFFF00"/>
                </a:solidFill>
              </a:rPr>
              <a:t>oblasti</a:t>
            </a:r>
          </a:p>
          <a:p>
            <a:endParaRPr lang="cs-CZ" sz="2400" b="1" dirty="0">
              <a:solidFill>
                <a:srgbClr val="FFFF00"/>
              </a:solidFill>
            </a:endParaRPr>
          </a:p>
          <a:p>
            <a:r>
              <a:rPr lang="cs-CZ" sz="2400" b="1" dirty="0">
                <a:solidFill>
                  <a:srgbClr val="FFFF00"/>
                </a:solidFill>
              </a:rPr>
              <a:t>Na základě podnebných charakteristik (např. množství srážek v létě či v zimě, teplota vzduchu, počet mrazivých dnů, počet dnů se sněhovou pokrývkou, aj.) byly stanoveny tzv. podnebné oblasti. Na území ČR se nacházejí 3 základní podnebné oblasti (chladné, mírně teplé a teplé), které se dále dělí na podskupiny.</a:t>
            </a:r>
          </a:p>
          <a:p>
            <a:r>
              <a:rPr lang="cs-CZ" sz="2400" b="1" dirty="0">
                <a:solidFill>
                  <a:srgbClr val="FFFF00"/>
                </a:solidFill>
              </a:rPr>
              <a:t>1. </a:t>
            </a:r>
            <a:r>
              <a:rPr lang="cs-CZ" sz="2400" b="1" u="sng" dirty="0">
                <a:solidFill>
                  <a:srgbClr val="FFFF00"/>
                </a:solidFill>
              </a:rPr>
              <a:t>Chladné oblasti </a:t>
            </a:r>
            <a:r>
              <a:rPr lang="cs-CZ" sz="2400" b="1" dirty="0">
                <a:solidFill>
                  <a:srgbClr val="FFFF00"/>
                </a:solidFill>
              </a:rPr>
              <a:t>(modré odstíny): hornatiny - Novohradské hory, Šumava, Český les, Krušné hory, Jizerské hory, Krkonoše, Orlické hory, Jeseníky, Moravskoslezské Beskydy, Žďárské vrchy, aj.</a:t>
            </a:r>
          </a:p>
          <a:p>
            <a:r>
              <a:rPr lang="cs-CZ" sz="2400" b="1" dirty="0">
                <a:solidFill>
                  <a:srgbClr val="FFFF00"/>
                </a:solidFill>
              </a:rPr>
              <a:t>2. </a:t>
            </a:r>
            <a:r>
              <a:rPr lang="cs-CZ" sz="2400" b="1" u="sng" dirty="0">
                <a:solidFill>
                  <a:srgbClr val="FFFF00"/>
                </a:solidFill>
              </a:rPr>
              <a:t>Mírně teplé oblasti </a:t>
            </a:r>
            <a:r>
              <a:rPr lang="cs-CZ" sz="2400" b="1" dirty="0">
                <a:solidFill>
                  <a:srgbClr val="FFFF00"/>
                </a:solidFill>
              </a:rPr>
              <a:t>(zelené a žluté odstíny): vrchoviny až pahorkatiny - převážná část území ČR.</a:t>
            </a:r>
          </a:p>
          <a:p>
            <a:r>
              <a:rPr lang="cs-CZ" sz="2400" b="1" dirty="0">
                <a:solidFill>
                  <a:srgbClr val="FFFF00"/>
                </a:solidFill>
              </a:rPr>
              <a:t>3. </a:t>
            </a:r>
            <a:r>
              <a:rPr lang="cs-CZ" sz="2400" b="1" u="sng" dirty="0">
                <a:solidFill>
                  <a:srgbClr val="FFFF00"/>
                </a:solidFill>
              </a:rPr>
              <a:t>Teplé oblasti </a:t>
            </a:r>
            <a:r>
              <a:rPr lang="cs-CZ" sz="2400" b="1" dirty="0">
                <a:solidFill>
                  <a:srgbClr val="FFFF00"/>
                </a:solidFill>
              </a:rPr>
              <a:t>(červené odstíny): nížiny - Polabí, dolní Povltaví a dolní Poohří, Hornomoravský úval, Dolnomoravský úval a Dyjsko-svratecký úval.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Aktuálně\untitled 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94261" cy="52292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51520" y="5373216"/>
            <a:ext cx="3466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1. Chladné oblasti (modré odstíny)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51520" y="5661248"/>
            <a:ext cx="4592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2. Mírně teplé oblasti (zelené a žluté odstíny)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949280"/>
            <a:ext cx="3438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3. Teplé oblasti (červené odstíny): 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Aktuálně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27" y="188640"/>
            <a:ext cx="9149252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ezentace všechny\foto k prezenacím\foto z videofilmů\foto z filmu Home\PDVD_50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7113984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79512" y="0"/>
            <a:ext cx="3240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b="1" dirty="0" smtClean="0">
                <a:solidFill>
                  <a:srgbClr val="FFFF00"/>
                </a:solidFill>
              </a:rPr>
              <a:t>BPEJ</a:t>
            </a:r>
            <a:endParaRPr lang="cs-CZ" sz="8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rezentace všechny\foto k prezenacím\foto z videofilmů\foto z filmu Home\PDVD_37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7056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jirka\Plocha\Kurz EZ 2012\KÚ BP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22" y="764704"/>
            <a:ext cx="9168822" cy="609329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95536" y="116632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INFORMACE Z KÚ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Vlastní 10">
      <a:dk1>
        <a:srgbClr val="C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1894</Words>
  <Application>Microsoft Office PowerPoint</Application>
  <PresentationFormat>Předvádění na obrazovce (4:3)</PresentationFormat>
  <Paragraphs>123</Paragraphs>
  <Slides>29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jirka</dc:creator>
  <cp:lastModifiedBy>Tim Konečný</cp:lastModifiedBy>
  <cp:revision>6</cp:revision>
  <dcterms:created xsi:type="dcterms:W3CDTF">2012-03-07T19:03:20Z</dcterms:created>
  <dcterms:modified xsi:type="dcterms:W3CDTF">2012-03-20T22:43:52Z</dcterms:modified>
</cp:coreProperties>
</file>