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1" r:id="rId3"/>
    <p:sldId id="272" r:id="rId4"/>
    <p:sldId id="256" r:id="rId5"/>
    <p:sldId id="277" r:id="rId6"/>
    <p:sldId id="258" r:id="rId7"/>
    <p:sldId id="275" r:id="rId8"/>
    <p:sldId id="259" r:id="rId9"/>
    <p:sldId id="260" r:id="rId10"/>
    <p:sldId id="265" r:id="rId11"/>
    <p:sldId id="263" r:id="rId12"/>
    <p:sldId id="267" r:id="rId13"/>
    <p:sldId id="262" r:id="rId14"/>
    <p:sldId id="264" r:id="rId15"/>
    <p:sldId id="273" r:id="rId16"/>
    <p:sldId id="274" r:id="rId17"/>
    <p:sldId id="268" r:id="rId18"/>
    <p:sldId id="269" r:id="rId19"/>
    <p:sldId id="270" r:id="rId20"/>
    <p:sldId id="276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22D32-1A03-422C-8C5E-D4B65B9969FE}" type="datetimeFigureOut">
              <a:rPr lang="cs-CZ" smtClean="0"/>
              <a:t>11.3.2012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6E8E5-F99F-4685-BC13-3D698DF5BB6E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6E8E5-F99F-4685-BC13-3D698DF5BB6E}" type="slidenum">
              <a:rPr lang="cs-CZ" smtClean="0"/>
              <a:t>19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6305-4D4A-478B-917B-4B80F83A5849}" type="datetimeFigureOut">
              <a:rPr lang="cs-CZ" smtClean="0"/>
              <a:pPr/>
              <a:t>11.3.2012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9347-BAD5-46A9-9AA8-D72E49A2DC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6305-4D4A-478B-917B-4B80F83A5849}" type="datetimeFigureOut">
              <a:rPr lang="cs-CZ" smtClean="0"/>
              <a:pPr/>
              <a:t>11.3.2012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9347-BAD5-46A9-9AA8-D72E49A2DC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6305-4D4A-478B-917B-4B80F83A5849}" type="datetimeFigureOut">
              <a:rPr lang="cs-CZ" smtClean="0"/>
              <a:pPr/>
              <a:t>11.3.2012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9347-BAD5-46A9-9AA8-D72E49A2DC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6305-4D4A-478B-917B-4B80F83A5849}" type="datetimeFigureOut">
              <a:rPr lang="cs-CZ" smtClean="0"/>
              <a:pPr/>
              <a:t>11.3.2012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9347-BAD5-46A9-9AA8-D72E49A2DC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6305-4D4A-478B-917B-4B80F83A5849}" type="datetimeFigureOut">
              <a:rPr lang="cs-CZ" smtClean="0"/>
              <a:pPr/>
              <a:t>11.3.2012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9347-BAD5-46A9-9AA8-D72E49A2DC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6305-4D4A-478B-917B-4B80F83A5849}" type="datetimeFigureOut">
              <a:rPr lang="cs-CZ" smtClean="0"/>
              <a:pPr/>
              <a:t>11.3.2012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9347-BAD5-46A9-9AA8-D72E49A2DC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6305-4D4A-478B-917B-4B80F83A5849}" type="datetimeFigureOut">
              <a:rPr lang="cs-CZ" smtClean="0"/>
              <a:pPr/>
              <a:t>11.3.2012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9347-BAD5-46A9-9AA8-D72E49A2DC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6305-4D4A-478B-917B-4B80F83A5849}" type="datetimeFigureOut">
              <a:rPr lang="cs-CZ" smtClean="0"/>
              <a:pPr/>
              <a:t>11.3.2012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9347-BAD5-46A9-9AA8-D72E49A2DC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6305-4D4A-478B-917B-4B80F83A5849}" type="datetimeFigureOut">
              <a:rPr lang="cs-CZ" smtClean="0"/>
              <a:pPr/>
              <a:t>11.3.2012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9347-BAD5-46A9-9AA8-D72E49A2DC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6305-4D4A-478B-917B-4B80F83A5849}" type="datetimeFigureOut">
              <a:rPr lang="cs-CZ" smtClean="0"/>
              <a:pPr/>
              <a:t>11.3.2012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9347-BAD5-46A9-9AA8-D72E49A2DC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6305-4D4A-478B-917B-4B80F83A5849}" type="datetimeFigureOut">
              <a:rPr lang="cs-CZ" smtClean="0"/>
              <a:pPr/>
              <a:t>11.3.2012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89347-BAD5-46A9-9AA8-D72E49A2DC8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D6305-4D4A-478B-917B-4B80F83A5849}" type="datetimeFigureOut">
              <a:rPr lang="cs-CZ" smtClean="0"/>
              <a:pPr/>
              <a:t>11.3.2012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89347-BAD5-46A9-9AA8-D72E49A2DC8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4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95536" y="1475493"/>
            <a:ext cx="385192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cs-CZ" sz="2400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c</a:t>
            </a: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hřest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sz="2400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topinambury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sz="2400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cibule sibiřská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Times New Roman" pitchFamily="18" charset="0"/>
              </a:rPr>
              <a:t> pažitka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sz="2400" dirty="0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 rebarbora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špenát přezimující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dirty="0" smtClean="0">
                <a:latin typeface="Calibri" pitchFamily="34" charset="0"/>
                <a:cs typeface="Times New Roman" pitchFamily="18" charset="0"/>
              </a:rPr>
              <a:t>- česnek ozimý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pórek přezimující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kapusta přezimující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černý kořen přezimující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mangold přezimující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pastinák přezimující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cs-CZ" sz="2400" dirty="0" smtClean="0">
                <a:latin typeface="Calibri" pitchFamily="34" charset="0"/>
                <a:cs typeface="Times New Roman" pitchFamily="18" charset="0"/>
              </a:rPr>
              <a:t> petržel kadeřavá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314" name="Picture 2" descr="H:\ekofarma CL\foto ekofarma(k 1.2.2010)\foto ekofarma tematické\první mrazíky v září 2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9" y="109539"/>
            <a:ext cx="4499992" cy="6748461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323528" y="332656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8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Zelenina přezimující</a:t>
            </a:r>
            <a:endParaRPr lang="cs-CZ" sz="2800" b="1" dirty="0" smtClean="0">
              <a:solidFill>
                <a:srgbClr val="FFFF0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8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Zelenina brzo na jaře</a:t>
            </a:r>
            <a:endParaRPr lang="cs-CZ" sz="2800" b="1" dirty="0" smtClean="0">
              <a:solidFill>
                <a:srgbClr val="FFFF00"/>
              </a:solidFill>
              <a:latin typeface="Arial" pitchFamily="34" charset="0"/>
            </a:endParaRP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ekofarma CL\foto ekofarma_k_1_2_2010\foto ekofarma tematické\zelenina záhony\černý kořen\černý kořen VII 2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ekofarma CL\foto ekofarma_k_1_2_2010\foto ekofarma tematické\zelenina detaily\petržel kadeřavá VIII 2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4602088" cy="4509120"/>
          </a:xfrm>
          <a:prstGeom prst="rect">
            <a:avLst/>
          </a:prstGeom>
          <a:noFill/>
        </p:spPr>
      </p:pic>
      <p:pic>
        <p:nvPicPr>
          <p:cNvPr id="5124" name="Picture 4" descr="C:\Documents and Settings\jirka\Plocha\Kurz EZ 2012\p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8856984" cy="352425"/>
          </a:xfrm>
          <a:prstGeom prst="rect">
            <a:avLst/>
          </a:prstGeom>
          <a:noFill/>
        </p:spPr>
      </p:pic>
      <p:pic>
        <p:nvPicPr>
          <p:cNvPr id="5125" name="Picture 5" descr="C:\Documents and Settings\jirka\Plocha\Kurz EZ 2012\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00808"/>
            <a:ext cx="8856984" cy="272033"/>
          </a:xfrm>
          <a:prstGeom prst="rect">
            <a:avLst/>
          </a:prstGeom>
          <a:noFill/>
        </p:spPr>
      </p:pic>
      <p:pic>
        <p:nvPicPr>
          <p:cNvPr id="5126" name="Picture 6" descr="C:\Documents and Settings\jirka\Plocha\Kurz EZ 2012\nadpis lišta pěstování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052736"/>
            <a:ext cx="8568952" cy="657225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179512" y="188640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</a:rPr>
              <a:t>Petržel kadeřavá</a:t>
            </a:r>
          </a:p>
          <a:p>
            <a:r>
              <a:rPr lang="cs-CZ" sz="2400" b="1" dirty="0" smtClean="0">
                <a:solidFill>
                  <a:srgbClr val="FFFF00"/>
                </a:solidFill>
              </a:rPr>
              <a:t>Pastinák</a:t>
            </a:r>
            <a:endParaRPr lang="cs-CZ" sz="2400" b="1" dirty="0">
              <a:solidFill>
                <a:srgbClr val="FFFF00"/>
              </a:solidFill>
            </a:endParaRPr>
          </a:p>
        </p:txBody>
      </p:sp>
      <p:pic>
        <p:nvPicPr>
          <p:cNvPr id="8" name="Picture 2" descr="H:\ekofarma CL\foto ekofarma_k_1_2_2010\foto ekofarma tematické\zelenina záhony\pastinák VII 2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319585"/>
            <a:ext cx="4248472" cy="45384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ekofarma CL\foto ekofarma_k_1_2_2010\foto ekofarma tematické\zelenina záhony\česnek\česnek IV 2007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53477"/>
            <a:ext cx="3528392" cy="4704523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395536" y="260648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</a:rPr>
              <a:t>Cibule ozimá</a:t>
            </a:r>
          </a:p>
          <a:p>
            <a:r>
              <a:rPr lang="cs-CZ" sz="2400" b="1" dirty="0" smtClean="0">
                <a:solidFill>
                  <a:srgbClr val="FFFF00"/>
                </a:solidFill>
              </a:rPr>
              <a:t>Česnek</a:t>
            </a:r>
            <a:endParaRPr lang="cs-CZ" sz="2400" b="1" dirty="0">
              <a:solidFill>
                <a:srgbClr val="FFFF00"/>
              </a:solidFill>
            </a:endParaRPr>
          </a:p>
        </p:txBody>
      </p:sp>
      <p:pic>
        <p:nvPicPr>
          <p:cNvPr id="8195" name="Picture 3" descr="C:\Documents and Settings\jirka\Plocha\Kurz EZ 2012\nadpis lišta pěstování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8553450" cy="657225"/>
          </a:xfrm>
          <a:prstGeom prst="rect">
            <a:avLst/>
          </a:prstGeom>
          <a:noFill/>
        </p:spPr>
      </p:pic>
      <p:pic>
        <p:nvPicPr>
          <p:cNvPr id="8196" name="Picture 4" descr="C:\Documents and Settings\jirka\Plocha\Kurz EZ 2012\č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832"/>
            <a:ext cx="8620125" cy="400050"/>
          </a:xfrm>
          <a:prstGeom prst="rect">
            <a:avLst/>
          </a:prstGeom>
          <a:noFill/>
        </p:spPr>
      </p:pic>
      <p:pic>
        <p:nvPicPr>
          <p:cNvPr id="8197" name="Picture 5" descr="C:\Documents and Settings\jirka\Plocha\Kurz EZ 2012\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00808"/>
            <a:ext cx="8572500" cy="219075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0" y="1700808"/>
            <a:ext cx="118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</a:rPr>
              <a:t>Cibule</a:t>
            </a:r>
            <a:endParaRPr lang="cs-CZ" sz="1200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H:\ekofarma CL\foto ekofarma_k_1_2_2010\foto ekofarma tematické\zelenina záhony\pórek X 2008\pórek X 2008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5884" y="2636913"/>
            <a:ext cx="5628117" cy="4221088"/>
          </a:xfrm>
          <a:prstGeom prst="rect">
            <a:avLst/>
          </a:prstGeom>
          <a:noFill/>
        </p:spPr>
      </p:pic>
      <p:pic>
        <p:nvPicPr>
          <p:cNvPr id="8199" name="Picture 7" descr="C:\Documents and Settings\jirka\Plocha\Kurz EZ 2012\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276872"/>
            <a:ext cx="8892480" cy="285750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0" y="2204864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</a:rPr>
              <a:t>Pórek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0" y="2276872"/>
            <a:ext cx="1259632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395536" y="1674476"/>
            <a:ext cx="4104456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Zelenina perpetum mobile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kapusta kadeřavá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špenát čtyřboč novozélandský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pažitka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cibule sibiřská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mangold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petržel kadeřavá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cs-CZ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Cřest</a:t>
            </a:r>
            <a:endParaRPr kumimoji="0" 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cs-CZ" sz="1100" dirty="0" smtClean="0">
                <a:latin typeface="Calibri" pitchFamily="34" charset="0"/>
                <a:cs typeface="Times New Roman" pitchFamily="18" charset="0"/>
              </a:rPr>
              <a:t>topinambury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ekofarma CL\foto ekofarma_k_1_2_2010\foto ekofarma tematické\zelenina detaily\špenát čtyřboč VIII 2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4386"/>
            <a:ext cx="5178152" cy="388361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251520" y="227687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Špenát čtyřboč novozélandský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ekofarma CL\foto ekofarma_k_1_2_2010\foto ekofarma tematické\zelenina záhony\rajče divoké na netkané textílii VI 2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905"/>
            <a:ext cx="3381821" cy="4509095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971600" y="54868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Rajče divoké (</a:t>
            </a:r>
            <a:r>
              <a:rPr lang="cs-CZ" dirty="0" err="1" smtClean="0"/>
              <a:t>Gengel</a:t>
            </a:r>
            <a:r>
              <a:rPr lang="cs-CZ" dirty="0" smtClean="0"/>
              <a:t> o.p.s.)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foto ekofarma výběr\nezkomprimované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3429000"/>
            <a:ext cx="228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208965"/>
            <a:ext cx="8604448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Podnože pro ovocné stromky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Podnož je důležitou součástí pěstebního systému, protože ovlivňuje: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1.velikost stromu a tím pádem i počet stromů na ha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2. časnost produkce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3. růst stromu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4. náročnost na řez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Výběr podnože záleží na výběru pěstitelského systému, půdě a vzrůstnosti odrůdy.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07504" y="2276872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u="sng" dirty="0"/>
              <a:t>Podnože pro jabloně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Pro intenzivní výsadby jabloní jsou vhodné stromky naštěpované na podnožích M9, M26. V případě použití zakrsle rostoucích podnoží typu </a:t>
            </a:r>
            <a:r>
              <a:rPr lang="cs-CZ" dirty="0">
                <a:solidFill>
                  <a:srgbClr val="FFFF00"/>
                </a:solidFill>
              </a:rPr>
              <a:t>M9 </a:t>
            </a:r>
            <a:r>
              <a:rPr lang="cs-CZ" dirty="0"/>
              <a:t>je nutná i dodatková závlaha vysazených stromků. Pro kmenné tvary, tj. stromy větších velikostí se používají stromky štěpované na podnožích </a:t>
            </a:r>
            <a:r>
              <a:rPr lang="cs-CZ" dirty="0">
                <a:solidFill>
                  <a:srgbClr val="FFFF00"/>
                </a:solidFill>
              </a:rPr>
              <a:t>MM 106</a:t>
            </a:r>
            <a:r>
              <a:rPr lang="cs-CZ" dirty="0"/>
              <a:t>, semenáč, aj. Jako univerzální podnož pro zahrádky se jeví </a:t>
            </a:r>
            <a:r>
              <a:rPr lang="cs-CZ" b="1" dirty="0">
                <a:solidFill>
                  <a:srgbClr val="FFFF00"/>
                </a:solidFill>
              </a:rPr>
              <a:t>M26</a:t>
            </a:r>
            <a:r>
              <a:rPr lang="cs-CZ" dirty="0"/>
              <a:t> či MM 106. Pro pěstitele, kteří nemají ujasněnou představu o stromku je ideální zákrsek či čtvrtkmen na podnoži MM 106 virus free. Stromek na této podnoži nevyžaduje oporu /sloupky/, zároveň roste i plodí velmi dobře v podmínkách zatravnění.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4725144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u="sng" dirty="0"/>
              <a:t>Podnože pro hrušně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V ČR stále převažují generativní podnože hrušní nad vegetativními podnožemi. Semenáče hrušní mají stejné důsledky pro ovocnáře jako semenáč jabloně. Nejběžněji používanou podnoží pro hrušně v Evropě i v OŠ </a:t>
            </a:r>
            <a:r>
              <a:rPr lang="cs-CZ" dirty="0" err="1"/>
              <a:t>Fytos</a:t>
            </a:r>
            <a:r>
              <a:rPr lang="cs-CZ" dirty="0"/>
              <a:t> je </a:t>
            </a:r>
            <a:r>
              <a:rPr lang="cs-CZ" b="1" dirty="0">
                <a:solidFill>
                  <a:srgbClr val="FFFF00"/>
                </a:solidFill>
              </a:rPr>
              <a:t>Kdouloň MA</a:t>
            </a:r>
            <a:r>
              <a:rPr lang="cs-CZ" dirty="0"/>
              <a:t>. Hlavní výhodou je jako u všech Kdouloní časný nástup do plodnosti, dobrá velikost plodů a vzrůstnost je 65% hrušňového semenáče. Je poměrně </a:t>
            </a:r>
            <a:r>
              <a:rPr lang="cs-CZ" dirty="0" err="1"/>
              <a:t>mrazuodolná</a:t>
            </a:r>
            <a:r>
              <a:rPr lang="cs-CZ" dirty="0"/>
              <a:t>. Další typy kdouloní mají své přednosti i nevýhody /MC, BA 29/. Např. MC je citlivější k mrazu, BA 29 vzrůstnost 70% semenáče.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0364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Podnože pro třešně a višně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Světový trend vedoucí k zintenzivnění pěstování třešní znamenal dlouhou šlechtitelskou práci a výsledkem jsou zakrsle rostoucí podnože, které se pěstují komerčně v zahraničí. Nejčastěji používanými podnožemi pro třešně a višně jsou generativně množené </a:t>
            </a:r>
            <a:r>
              <a:rPr lang="cs-CZ" dirty="0" err="1"/>
              <a:t>Prunus</a:t>
            </a:r>
            <a:r>
              <a:rPr lang="cs-CZ" dirty="0"/>
              <a:t> </a:t>
            </a:r>
            <a:r>
              <a:rPr lang="cs-CZ" dirty="0" err="1"/>
              <a:t>avium</a:t>
            </a:r>
            <a:r>
              <a:rPr lang="cs-CZ" dirty="0"/>
              <a:t> /</a:t>
            </a:r>
            <a:r>
              <a:rPr lang="cs-CZ" b="1" dirty="0">
                <a:solidFill>
                  <a:srgbClr val="FFFF00"/>
                </a:solidFill>
              </a:rPr>
              <a:t>ptáčnice/</a:t>
            </a:r>
            <a:r>
              <a:rPr lang="cs-CZ" dirty="0"/>
              <a:t> a </a:t>
            </a:r>
            <a:r>
              <a:rPr lang="cs-CZ" dirty="0" err="1"/>
              <a:t>Prunus</a:t>
            </a:r>
            <a:r>
              <a:rPr lang="cs-CZ" dirty="0"/>
              <a:t> </a:t>
            </a:r>
            <a:r>
              <a:rPr lang="cs-CZ" dirty="0" err="1"/>
              <a:t>mahaleb</a:t>
            </a:r>
            <a:r>
              <a:rPr lang="cs-CZ" dirty="0"/>
              <a:t> /</a:t>
            </a:r>
            <a:r>
              <a:rPr lang="cs-CZ" b="1" dirty="0">
                <a:solidFill>
                  <a:srgbClr val="FFFF00"/>
                </a:solidFill>
              </a:rPr>
              <a:t>mahalebka</a:t>
            </a:r>
            <a:r>
              <a:rPr lang="cs-CZ" dirty="0"/>
              <a:t>/. Rostou velmi silně a díky tomu nastupují pozdě do plodnosti. Mezi vegetativně množené podnože patří </a:t>
            </a:r>
            <a:r>
              <a:rPr lang="cs-CZ" dirty="0" err="1"/>
              <a:t>Colt</a:t>
            </a:r>
            <a:r>
              <a:rPr lang="cs-CZ" dirty="0"/>
              <a:t>: růst naštěpovaných odrůd je o 20-30% menší než na ptáčnici, ale některé údaje uvádí i o 40 % nižší růst. Tradovaná citlivost k mrazu nebyla v Německu během krutých zim v letech 1985 a 1986 potvrzena. </a:t>
            </a:r>
            <a:r>
              <a:rPr lang="cs-CZ" dirty="0" err="1"/>
              <a:t>Gissela</a:t>
            </a:r>
            <a:r>
              <a:rPr lang="cs-CZ" dirty="0"/>
              <a:t> 5 a Gisela 6 jsou v současné době nejúspěšnější zakrsle rostoucí podnož pro třešně. Růst je cca 30-50% a 50-60% ptáčnice. </a:t>
            </a:r>
            <a:r>
              <a:rPr lang="cs-CZ" b="1" dirty="0">
                <a:solidFill>
                  <a:srgbClr val="FFFF00"/>
                </a:solidFill>
              </a:rPr>
              <a:t>P-HL-A</a:t>
            </a:r>
            <a:r>
              <a:rPr lang="cs-CZ" dirty="0"/>
              <a:t> - Podnož z VŠUO </a:t>
            </a:r>
            <a:r>
              <a:rPr lang="cs-CZ" dirty="0" err="1"/>
              <a:t>Holovousy</a:t>
            </a:r>
            <a:r>
              <a:rPr lang="cs-CZ" dirty="0"/>
              <a:t>. Růst stromku je 30-50% ptáčnice. Vyžaduje živné půdy, dobře zásobené vodou. Kořenový systém je mělký, stromky vyžadují oporu. Afinita je problematická u některých odrůd. U P-HL-B vzrůstnost dosahuje přibližně 50-60% ptáčnice. Nastupuje časně do plodnosti a měla by se vysazovat do dobrých podmínek. Díky příliš vysoké ceně podnože a obtížnému množení nejsou Gisela a </a:t>
            </a:r>
            <a:r>
              <a:rPr lang="cs-CZ" dirty="0" err="1"/>
              <a:t>a</a:t>
            </a:r>
            <a:r>
              <a:rPr lang="cs-CZ" dirty="0"/>
              <a:t> P-H-L příliš často v českých školkách množeny.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197346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Podnože pro slivoně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Nejčastěji používanou podnoží slivoní je </a:t>
            </a:r>
            <a:r>
              <a:rPr lang="cs-CZ" dirty="0" err="1"/>
              <a:t>Prunus</a:t>
            </a:r>
            <a:r>
              <a:rPr lang="cs-CZ" dirty="0"/>
              <a:t> </a:t>
            </a:r>
            <a:r>
              <a:rPr lang="cs-CZ" b="1" dirty="0">
                <a:solidFill>
                  <a:srgbClr val="FFFF00"/>
                </a:solidFill>
              </a:rPr>
              <a:t>myrobalán</a:t>
            </a:r>
            <a:r>
              <a:rPr lang="cs-CZ" dirty="0"/>
              <a:t>. Jedná se o bujně rostoucí podnož, která často podrůstá. Alternativou je podnož </a:t>
            </a:r>
            <a:r>
              <a:rPr lang="cs-CZ" dirty="0" err="1"/>
              <a:t>Prunus</a:t>
            </a:r>
            <a:r>
              <a:rPr lang="cs-CZ" dirty="0"/>
              <a:t> </a:t>
            </a:r>
            <a:r>
              <a:rPr lang="cs-CZ" b="1" dirty="0">
                <a:solidFill>
                  <a:srgbClr val="FFFF00"/>
                </a:solidFill>
              </a:rPr>
              <a:t>St. </a:t>
            </a:r>
            <a:r>
              <a:rPr lang="cs-CZ" b="1" dirty="0" err="1">
                <a:solidFill>
                  <a:srgbClr val="FFFF00"/>
                </a:solidFill>
              </a:rPr>
              <a:t>Julien</a:t>
            </a:r>
            <a:r>
              <a:rPr lang="cs-CZ" dirty="0"/>
              <a:t>, která je vhodná kromě slivoní také pro meruňky a broskvoně. Je nejrozšířenější evropskou podnoží pro slivoně. Dosahuje vzrůstnosti cca 70% myrobalánu, má kratší vegetaci, což se projevuje pozdějším rašením, kvetením i časnějším ukončením vegetace /lépe vyzrává dřevo na podzim/. Nepodrůstá. Odrůdy na ní štěpované mají méně bujný růst a dříve se dostávají do plodnosti. Další alternativou pro slivoně, meruňky i broskvoně je generativně množená podnož </a:t>
            </a:r>
            <a:r>
              <a:rPr lang="cs-CZ" dirty="0" err="1">
                <a:solidFill>
                  <a:srgbClr val="FFFF00"/>
                </a:solidFill>
              </a:rPr>
              <a:t>Wagenheimova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renkloda</a:t>
            </a:r>
            <a:r>
              <a:rPr lang="cs-CZ" dirty="0"/>
              <a:t>. Roste ještě o něco slaběji než St. </a:t>
            </a:r>
            <a:r>
              <a:rPr lang="cs-CZ" dirty="0" err="1"/>
              <a:t>Julien</a:t>
            </a:r>
            <a:r>
              <a:rPr lang="cs-CZ" dirty="0"/>
              <a:t>, cca 65% myrobalánu, také nepodrůstá a časně se dostává do plodnosti. Má mělký kořenový systém. Další podnože mají své výhody i nevýhody /</a:t>
            </a:r>
            <a:r>
              <a:rPr lang="cs-CZ" dirty="0" err="1"/>
              <a:t>Pixy</a:t>
            </a:r>
            <a:r>
              <a:rPr lang="cs-CZ" dirty="0"/>
              <a:t>, aj./. Příliš zakrsle rostoucí podnože zpravidla zdrobňují plody /</a:t>
            </a:r>
            <a:r>
              <a:rPr lang="cs-CZ" dirty="0" err="1"/>
              <a:t>Pixy</a:t>
            </a:r>
            <a:r>
              <a:rPr lang="cs-CZ" dirty="0"/>
              <a:t> - 50% vzrůstnosti myrobalánu, špatně kotví v půdě/.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ekofarma CL\foto ekofarma_k_1_2_2010\foto ekofarma tematické\zelenina detaily\cibule sibiřská VI 2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3707904" cy="4797152"/>
          </a:xfrm>
          <a:prstGeom prst="rect">
            <a:avLst/>
          </a:prstGeom>
          <a:noFill/>
        </p:spPr>
      </p:pic>
      <p:pic>
        <p:nvPicPr>
          <p:cNvPr id="4099" name="Picture 3" descr="C:\Documents and Settings\jirka\Plocha\Kurz EZ 2012\pa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8820472" cy="32385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51520" y="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</a:rPr>
              <a:t>Pažitka</a:t>
            </a:r>
          </a:p>
          <a:p>
            <a:r>
              <a:rPr lang="cs-CZ" sz="2400" b="1" dirty="0" smtClean="0">
                <a:solidFill>
                  <a:srgbClr val="FFFF00"/>
                </a:solidFill>
              </a:rPr>
              <a:t>Cibule sibiřská</a:t>
            </a:r>
            <a:endParaRPr lang="cs-CZ" sz="2400" b="1" dirty="0">
              <a:solidFill>
                <a:srgbClr val="FFFF00"/>
              </a:solidFill>
            </a:endParaRPr>
          </a:p>
        </p:txBody>
      </p:sp>
      <p:pic>
        <p:nvPicPr>
          <p:cNvPr id="4100" name="Picture 4" descr="C:\Documents and Settings\jirka\Plocha\Kurz EZ 2012\nadpis lišta pěstování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8532440" cy="657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H:\EZ\EZ časopisy, články\charakteristika jednotl. zeleniny\Rebarbora\Rebarbo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59675" cy="70475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-46213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Chřest</a:t>
            </a:r>
            <a:r>
              <a:rPr kumimoji="0" lang="cs-CZ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patří mezi potraviny, které mají nejnižší obsah kalorií (23 </a:t>
            </a:r>
            <a:r>
              <a:rPr kumimoji="0" lang="cs-CZ" b="1" i="0" u="none" strike="noStrike" cap="none" normalizeH="0" baseline="0" dirty="0" err="1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kcal</a:t>
            </a:r>
            <a:r>
              <a:rPr kumimoji="0" lang="cs-CZ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/100 g). Je to důsledek skutečně minimálního podílu tuků a sacharidů. Dále obsahuje dostatek vlákniny, vitaminů skupiny B, kyseliny listové a vitaminu A (provitamin), C a E. Z minerálů obsahuje významné množství draslíku, fosforu, železa a hořčíku a nechybějí ani různé stopové prvky. Obecně lze říci, že chřest je nízkokalorická potravina bohatá na minerály. Chřest podporuje tvorbu moči v ledvinách a pomáhá při odstraňování tekutin zadržovaných v tkáních. Pacienti se zánětem ledvin (nefritidou) by ho však měli konzumovat s mírou.</a:t>
            </a:r>
            <a:endParaRPr kumimoji="0" lang="cs-CZ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20484" name="Picture 4" descr="C:\Documents and Settings\jirka\Plocha\Kurz EZ 2012\nadpis lišta pěstován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8553450" cy="657225"/>
          </a:xfrm>
          <a:prstGeom prst="rect">
            <a:avLst/>
          </a:prstGeom>
          <a:noFill/>
        </p:spPr>
      </p:pic>
      <p:pic>
        <p:nvPicPr>
          <p:cNvPr id="20482" name="Picture 2" descr="H:\ekofarma CL\kurz ekozemědělec\kurz ekozemědělec 2009\foto kurz ekozemědělce 2009\DSC025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49488"/>
            <a:ext cx="3456384" cy="4608512"/>
          </a:xfrm>
          <a:prstGeom prst="rect">
            <a:avLst/>
          </a:prstGeom>
          <a:noFill/>
        </p:spPr>
      </p:pic>
      <p:pic>
        <p:nvPicPr>
          <p:cNvPr id="20483" name="Picture 3" descr="C:\Documents and Settings\jirka\Plocha\Kurz EZ 2012\chř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04864"/>
            <a:ext cx="8572500" cy="523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:\ekofarma CL\kurz ekozemědělec\kurz ekozemědělec 2009\foto kurz ekozemědělce 2009\DSC02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6972267" cy="5229200"/>
          </a:xfrm>
          <a:prstGeom prst="rect">
            <a:avLst/>
          </a:prstGeom>
          <a:noFill/>
        </p:spPr>
      </p:pic>
      <p:pic>
        <p:nvPicPr>
          <p:cNvPr id="33795" name="Picture 3" descr="H:\ekofarma CL\kurz ekozemědělec\kurz ekozemědělec 2009\foto kurz ekozemědělce 2009\DSC02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9584" y="4049688"/>
            <a:ext cx="3744416" cy="2808312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323528" y="18864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</a:rPr>
              <a:t>Topinambury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9512" y="764704"/>
            <a:ext cx="8964488" cy="9233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buFontTx/>
              <a:buChar char="-"/>
            </a:pPr>
            <a:r>
              <a:rPr lang="cs-CZ" dirty="0" smtClean="0"/>
              <a:t> červené, bílé</a:t>
            </a:r>
          </a:p>
          <a:p>
            <a:pPr>
              <a:buFontTx/>
              <a:buChar char="-"/>
            </a:pPr>
            <a:r>
              <a:rPr lang="cs-CZ" dirty="0" smtClean="0"/>
              <a:t> přezimují</a:t>
            </a:r>
          </a:p>
          <a:p>
            <a:pPr>
              <a:buFontTx/>
              <a:buChar char="-"/>
            </a:pPr>
            <a:r>
              <a:rPr lang="cs-CZ" dirty="0" smtClean="0"/>
              <a:t> vhodné pro diabetiky (inulin)</a:t>
            </a:r>
          </a:p>
          <a:p>
            <a:pPr>
              <a:buFontTx/>
              <a:buChar char="-"/>
            </a:pPr>
            <a:r>
              <a:rPr lang="cs-CZ" dirty="0" smtClean="0"/>
              <a:t> šťáva má projímavé účinky</a:t>
            </a:r>
          </a:p>
          <a:p>
            <a:pPr>
              <a:buFontTx/>
              <a:buChar char="-"/>
            </a:pPr>
            <a:r>
              <a:rPr lang="cs-CZ" dirty="0" smtClean="0"/>
              <a:t> pěstování jako brambory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ekofarma CL\foto ekofarma_k_1_2_2010\foto ekofarma tematické\zelenina detaily\kapusta kadřavá\P101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1027" name="Picture 3" descr="H:\ekofarma CL\foto ekofarma_k_1_2_2010\foto ekofarma tematické\zelenina detaily\kapusta kadřavá\kapusta kadeřavá červená IX 2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429000"/>
            <a:ext cx="4571999" cy="3429000"/>
          </a:xfrm>
          <a:prstGeom prst="rect">
            <a:avLst/>
          </a:prstGeom>
          <a:noFill/>
        </p:spPr>
      </p:pic>
      <p:pic>
        <p:nvPicPr>
          <p:cNvPr id="1028" name="Picture 4" descr="C:\Documents and Settings\jirka\Plocha\Kurz EZ 2012\ka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340768"/>
            <a:ext cx="8568953" cy="792088"/>
          </a:xfrm>
          <a:prstGeom prst="rect">
            <a:avLst/>
          </a:prstGeom>
          <a:noFill/>
        </p:spPr>
      </p:pic>
      <p:pic>
        <p:nvPicPr>
          <p:cNvPr id="1029" name="Picture 5" descr="C:\Documents and Settings\jirka\Plocha\Kurz EZ 2012\nadpis lišta pěstování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92696"/>
            <a:ext cx="8553450" cy="65722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51520" y="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</a:rPr>
              <a:t>Kapusta kadeřavá, růžičková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2276872"/>
            <a:ext cx="5976664" cy="13234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buFontTx/>
              <a:buChar char="-"/>
            </a:pPr>
            <a:r>
              <a:rPr lang="cs-CZ" sz="1600" dirty="0" smtClean="0"/>
              <a:t> přezimující, nepřezimující</a:t>
            </a:r>
          </a:p>
          <a:p>
            <a:pPr>
              <a:buFontTx/>
              <a:buChar char="-"/>
            </a:pPr>
            <a:r>
              <a:rPr lang="cs-CZ" sz="1600" dirty="0" smtClean="0"/>
              <a:t> zelená, červená</a:t>
            </a:r>
          </a:p>
          <a:p>
            <a:pPr>
              <a:buFontTx/>
              <a:buChar char="-"/>
            </a:pPr>
            <a:r>
              <a:rPr lang="cs-CZ" sz="1600" dirty="0" smtClean="0"/>
              <a:t> průběžně trhat listy</a:t>
            </a:r>
          </a:p>
          <a:p>
            <a:pPr>
              <a:buFontTx/>
              <a:buChar char="-"/>
            </a:pPr>
            <a:r>
              <a:rPr lang="cs-CZ" sz="1600" dirty="0" smtClean="0"/>
              <a:t> před květem otrhat vše</a:t>
            </a:r>
          </a:p>
          <a:p>
            <a:pPr>
              <a:buFontTx/>
              <a:buChar char="-"/>
            </a:pPr>
            <a:endParaRPr lang="cs-CZ" sz="1600" dirty="0" smtClean="0"/>
          </a:p>
          <a:p>
            <a:pPr>
              <a:buFontTx/>
              <a:buChar char="-"/>
            </a:pPr>
            <a:r>
              <a:rPr lang="cs-CZ" sz="1600" dirty="0" smtClean="0"/>
              <a:t> vitamín C</a:t>
            </a:r>
          </a:p>
          <a:p>
            <a:pPr>
              <a:buFontTx/>
              <a:buChar char="-"/>
            </a:pPr>
            <a:r>
              <a:rPr lang="cs-CZ" sz="1600" dirty="0" smtClean="0"/>
              <a:t> zamrazit</a:t>
            </a:r>
          </a:p>
          <a:p>
            <a:pPr>
              <a:buFontTx/>
              <a:buChar char="-"/>
            </a:pPr>
            <a:r>
              <a:rPr lang="cs-CZ" sz="1600" dirty="0" smtClean="0"/>
              <a:t> chránit před dřepčíky</a:t>
            </a:r>
            <a:endParaRPr lang="cs-CZ" sz="1600" dirty="0"/>
          </a:p>
        </p:txBody>
      </p:sp>
      <p:pic>
        <p:nvPicPr>
          <p:cNvPr id="1030" name="Picture 6" descr="H:\ekofarma CL\foto ekofarma_k_1_2_2010\foto ekofarma tematické\zelenina detaily\kapusta růžičková IV 2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4938" y="2132856"/>
            <a:ext cx="2199062" cy="1649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ekofarma CL\foto ekofarma_k_1_2_2010\foto ekofarma tematické\sklizeň zeleniny\brokolice IV 2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611560" y="33265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Sklizeň </a:t>
            </a:r>
            <a:r>
              <a:rPr lang="cs-CZ" b="1" dirty="0" err="1" smtClean="0">
                <a:solidFill>
                  <a:srgbClr val="FFFF00"/>
                </a:solidFill>
              </a:rPr>
              <a:t>řůžičkové</a:t>
            </a:r>
            <a:r>
              <a:rPr lang="cs-CZ" b="1" dirty="0" smtClean="0">
                <a:solidFill>
                  <a:srgbClr val="FFFF00"/>
                </a:solidFill>
              </a:rPr>
              <a:t> kapusty na jaře</a:t>
            </a:r>
            <a:endParaRPr lang="cs-CZ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ekofarma CL\foto ekofarma_k_1_2_2010\foto ekofarma tematické\zelenina detaily\mangold  X 2008\mangold červený X 2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947341"/>
            <a:ext cx="3851920" cy="3910659"/>
          </a:xfrm>
          <a:prstGeom prst="rect">
            <a:avLst/>
          </a:prstGeom>
          <a:noFill/>
        </p:spPr>
      </p:pic>
      <p:pic>
        <p:nvPicPr>
          <p:cNvPr id="2051" name="Picture 3" descr="H:\ekofarma CL\foto ekofarma(k 1.2.2010)\foto ekofarma tematické\zelenina záhony\cibule lahůdková 2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42946"/>
            <a:ext cx="5292080" cy="3915054"/>
          </a:xfrm>
          <a:prstGeom prst="rect">
            <a:avLst/>
          </a:prstGeom>
          <a:noFill/>
        </p:spPr>
      </p:pic>
      <p:pic>
        <p:nvPicPr>
          <p:cNvPr id="2052" name="Picture 4" descr="C:\Documents and Settings\jirka\Plocha\Kurz EZ 2012\m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564904"/>
            <a:ext cx="8856985" cy="334516"/>
          </a:xfrm>
          <a:prstGeom prst="rect">
            <a:avLst/>
          </a:prstGeom>
          <a:noFill/>
        </p:spPr>
      </p:pic>
      <p:pic>
        <p:nvPicPr>
          <p:cNvPr id="2053" name="Picture 5" descr="C:\Documents and Settings\jirka\Plocha\Kurz EZ 2012\nadpis lišta pěstování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916832"/>
            <a:ext cx="8856984" cy="657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ekofarma CL\foto ekofarma_k_1_2_2010\foto ekofarma tematické\zelenina detaily\černý kořen X 2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3451902" cy="4293096"/>
          </a:xfrm>
          <a:prstGeom prst="rect">
            <a:avLst/>
          </a:prstGeom>
          <a:noFill/>
        </p:spPr>
      </p:pic>
      <p:pic>
        <p:nvPicPr>
          <p:cNvPr id="3" name="Picture 2" descr="G:\foto zkomprimované\foto 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564904"/>
            <a:ext cx="5724128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Documents and Settings\jirka\Plocha\Kurz EZ 2012\č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4864"/>
            <a:ext cx="8543925" cy="342900"/>
          </a:xfrm>
          <a:prstGeom prst="rect">
            <a:avLst/>
          </a:prstGeom>
          <a:noFill/>
        </p:spPr>
      </p:pic>
      <p:pic>
        <p:nvPicPr>
          <p:cNvPr id="3078" name="Picture 6" descr="C:\Documents and Settings\jirka\Plocha\Kurz EZ 2012\nadpis lišta pěstování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8553450" cy="65722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179512" y="26064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</a:rPr>
              <a:t>Černý kořen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3528" y="76470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vhodný pro diabetiky (inulin)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Vlastní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BD5B5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307</Words>
  <Application>Microsoft Office PowerPoint</Application>
  <PresentationFormat>Předvádění na obrazovce (4:3)</PresentationFormat>
  <Paragraphs>65</Paragraphs>
  <Slides>20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jirka</dc:creator>
  <cp:lastModifiedBy>jirka</cp:lastModifiedBy>
  <cp:revision>8</cp:revision>
  <dcterms:created xsi:type="dcterms:W3CDTF">2012-03-08T20:49:03Z</dcterms:created>
  <dcterms:modified xsi:type="dcterms:W3CDTF">2012-03-10T23:44:28Z</dcterms:modified>
</cp:coreProperties>
</file>